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 id="2147483662" r:id="rId6"/>
    <p:sldMasterId id="2147483692"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Lst>
  <p:sldSz cy="6858000" cx="12192000"/>
  <p:notesSz cx="6858000" cy="9144000"/>
  <p:embeddedFontLst>
    <p:embeddedFont>
      <p:font typeface="Montserrat"/>
      <p:regular r:id="rId63"/>
      <p:bold r:id="rId64"/>
      <p:italic r:id="rId65"/>
      <p:boldItalic r:id="rId66"/>
    </p:embeddedFont>
    <p:embeddedFont>
      <p:font typeface="Gill Sans"/>
      <p:regular r:id="rId67"/>
      <p:bold r:id="rId68"/>
    </p:embeddedFont>
    <p:embeddedFont>
      <p:font typeface="Open Sans"/>
      <p:regular r:id="rId69"/>
      <p:bold r:id="rId70"/>
      <p:italic r:id="rId71"/>
      <p:boldItalic r:id="rId7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3" roundtripDataSignature="AMtx7mg9BUMEPOCqqtjUsU+PSkZ+RYsb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D8491A0-D299-4235-9B9E-DED61379815B}">
  <a:tblStyle styleId="{AD8491A0-D299-4235-9B9E-DED61379815B}" styleName="Table_0">
    <a:wholeTbl>
      <a:tcTxStyle b="off" i="off">
        <a:font>
          <a:latin typeface="Gill Sans MT"/>
          <a:ea typeface="Gill Sans MT"/>
          <a:cs typeface="Gill Sans MT"/>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F1FA"/>
          </a:solidFill>
        </a:fill>
      </a:tcStyle>
    </a:wholeTbl>
    <a:band1H>
      <a:tcTxStyle/>
      <a:tcStyle>
        <a:fill>
          <a:solidFill>
            <a:srgbClr val="CBE2F5"/>
          </a:solidFill>
        </a:fill>
      </a:tcStyle>
    </a:band1H>
    <a:band2H>
      <a:tcTxStyle/>
    </a:band2H>
    <a:band1V>
      <a:tcTxStyle/>
      <a:tcStyle>
        <a:fill>
          <a:solidFill>
            <a:srgbClr val="CBE2F5"/>
          </a:solidFill>
        </a:fill>
      </a:tcStyle>
    </a:band1V>
    <a:band2V>
      <a:tcTxStyle/>
    </a:band2V>
    <a:lastCol>
      <a:tcTxStyle b="on" i="off">
        <a:font>
          <a:latin typeface="Gill Sans MT"/>
          <a:ea typeface="Gill Sans MT"/>
          <a:cs typeface="Gill Sans MT"/>
        </a:font>
        <a:schemeClr val="lt1"/>
      </a:tcTxStyle>
      <a:tcStyle>
        <a:fill>
          <a:solidFill>
            <a:schemeClr val="accent1"/>
          </a:solidFill>
        </a:fill>
      </a:tcStyle>
    </a:lastCol>
    <a:firstCol>
      <a:tcTxStyle b="on" i="off">
        <a:font>
          <a:latin typeface="Gill Sans MT"/>
          <a:ea typeface="Gill Sans MT"/>
          <a:cs typeface="Gill Sans MT"/>
        </a:font>
        <a:schemeClr val="lt1"/>
      </a:tcTxStyle>
      <a:tcStyle>
        <a:fill>
          <a:solidFill>
            <a:schemeClr val="accent1"/>
          </a:solidFill>
        </a:fill>
      </a:tcStyle>
    </a:firstCol>
    <a:lastRow>
      <a:tcTxStyle b="on" i="off">
        <a:font>
          <a:latin typeface="Gill Sans MT"/>
          <a:ea typeface="Gill Sans MT"/>
          <a:cs typeface="Gill Sans MT"/>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Gill Sans MT"/>
          <a:ea typeface="Gill Sans MT"/>
          <a:cs typeface="Gill Sans MT"/>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BAD22A93-0172-4CEF-9B37-8D11874C97FA}" styleName="Table_1">
    <a:wholeTbl>
      <a:tcTxStyle b="off" i="off">
        <a:font>
          <a:latin typeface="Arial"/>
          <a:ea typeface="Arial"/>
          <a:cs typeface="Arial"/>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73" Type="http://customschemas.google.com/relationships/presentationmetadata" Target="metadata"/><Relationship Id="rId72" Type="http://schemas.openxmlformats.org/officeDocument/2006/relationships/font" Target="fonts/OpenSans-boldItalic.fntdata"/><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71" Type="http://schemas.openxmlformats.org/officeDocument/2006/relationships/font" Target="fonts/OpenSans-italic.fntdata"/><Relationship Id="rId70" Type="http://schemas.openxmlformats.org/officeDocument/2006/relationships/font" Target="fonts/OpenSans-bold.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font" Target="fonts/Montserrat-bold.fntdata"/><Relationship Id="rId63" Type="http://schemas.openxmlformats.org/officeDocument/2006/relationships/font" Target="fonts/Montserrat-regular.fntdata"/><Relationship Id="rId22" Type="http://schemas.openxmlformats.org/officeDocument/2006/relationships/slide" Target="slides/slide14.xml"/><Relationship Id="rId66" Type="http://schemas.openxmlformats.org/officeDocument/2006/relationships/font" Target="fonts/Montserrat-boldItalic.fntdata"/><Relationship Id="rId21" Type="http://schemas.openxmlformats.org/officeDocument/2006/relationships/slide" Target="slides/slide13.xml"/><Relationship Id="rId65" Type="http://schemas.openxmlformats.org/officeDocument/2006/relationships/font" Target="fonts/Montserrat-italic.fntdata"/><Relationship Id="rId24" Type="http://schemas.openxmlformats.org/officeDocument/2006/relationships/slide" Target="slides/slide16.xml"/><Relationship Id="rId68" Type="http://schemas.openxmlformats.org/officeDocument/2006/relationships/font" Target="fonts/GillSans-bold.fntdata"/><Relationship Id="rId23" Type="http://schemas.openxmlformats.org/officeDocument/2006/relationships/slide" Target="slides/slide15.xml"/><Relationship Id="rId67" Type="http://schemas.openxmlformats.org/officeDocument/2006/relationships/font" Target="fonts/GillSans-regular.fntdata"/><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OpenSans-regular.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autoTitleDeleted val="1"/>
    <c:plotArea>
      <c:layout/>
      <c:lineChart>
        <c:grouping val="standard"/>
        <c:varyColors val="0"/>
        <c:ser>
          <c:idx val="0"/>
          <c:order val="0"/>
          <c:tx>
            <c:strRef>
              <c:f>Sheet1!$B$1</c:f>
              <c:strCache>
                <c:ptCount val="1"/>
                <c:pt idx="0">
                  <c:v>Green H₂ (high renewable)</c:v>
                </c:pt>
              </c:strCache>
            </c:strRef>
          </c:tx>
          <c:spPr>
            <a:ln w="23812">
              <a:solidFill>
                <a:srgbClr val="1CADE4"/>
              </a:solidFill>
            </a:ln>
          </c:spPr>
          <c:marker>
            <c:symbol val="circle"/>
            <c:size val="6"/>
            <c:spPr>
              <a:solidFill>
                <a:srgbClr val="1CADE4"/>
              </a:solidFill>
            </c:spPr>
          </c:marker>
          <c:cat>
            <c:strRef>
              <c:f>Sheet1!$A$2:$A$9</c:f>
              <c:strCache>
                <c:ptCount val="8"/>
                <c:pt idx="0">
                  <c:v>2022</c:v>
                </c:pt>
                <c:pt idx="1">
                  <c:v>2023</c:v>
                </c:pt>
                <c:pt idx="2">
                  <c:v>2024</c:v>
                </c:pt>
                <c:pt idx="3">
                  <c:v>2025</c:v>
                </c:pt>
                <c:pt idx="4">
                  <c:v>2026</c:v>
                </c:pt>
                <c:pt idx="5">
                  <c:v>2027</c:v>
                </c:pt>
                <c:pt idx="6">
                  <c:v>2028</c:v>
                </c:pt>
                <c:pt idx="7">
                  <c:v>2030</c:v>
                </c:pt>
              </c:strCache>
            </c:strRef>
          </c:cat>
          <c:val>
            <c:numRef>
              <c:f>Sheet1!$B$2:$B$9</c:f>
              <c:numCache>
                <c:formatCode>General</c:formatCode>
                <c:ptCount val="8"/>
                <c:pt idx="0">
                  <c:v>6.5</c:v>
                </c:pt>
                <c:pt idx="1">
                  <c:v>5.8</c:v>
                </c:pt>
                <c:pt idx="2">
                  <c:v>5.0999999999999996</c:v>
                </c:pt>
                <c:pt idx="3">
                  <c:v>4.5</c:v>
                </c:pt>
                <c:pt idx="4">
                  <c:v>4</c:v>
                </c:pt>
                <c:pt idx="5">
                  <c:v>3.5</c:v>
                </c:pt>
                <c:pt idx="6">
                  <c:v>3.1</c:v>
                </c:pt>
                <c:pt idx="7">
                  <c:v>2.5</c:v>
                </c:pt>
              </c:numCache>
            </c:numRef>
          </c:val>
          <c:smooth val="0"/>
          <c:extLst>
            <c:ext xmlns:c16="http://schemas.microsoft.com/office/drawing/2014/chart" uri="{C3380CC4-5D6E-409C-BE32-E72D297353CC}">
              <c16:uniqueId val="{00000000-3115-4FBF-B2C1-54D42666E489}"/>
            </c:ext>
          </c:extLst>
        </c:ser>
        <c:ser>
          <c:idx val="1"/>
          <c:order val="1"/>
          <c:tx>
            <c:strRef>
              <c:f>Sheet1!$C$1</c:f>
              <c:strCache>
                <c:ptCount val="1"/>
                <c:pt idx="0">
                  <c:v>Green H₂ (average market)</c:v>
                </c:pt>
              </c:strCache>
            </c:strRef>
          </c:tx>
          <c:spPr>
            <a:ln w="23812">
              <a:solidFill>
                <a:srgbClr val="E07B39"/>
              </a:solidFill>
            </a:ln>
          </c:spPr>
          <c:marker>
            <c:symbol val="circle"/>
            <c:size val="6"/>
            <c:spPr>
              <a:solidFill>
                <a:srgbClr val="E07B39"/>
              </a:solidFill>
            </c:spPr>
          </c:marker>
          <c:cat>
            <c:strRef>
              <c:f>Sheet1!$A$2:$A$9</c:f>
              <c:strCache>
                <c:ptCount val="8"/>
                <c:pt idx="0">
                  <c:v>2022</c:v>
                </c:pt>
                <c:pt idx="1">
                  <c:v>2023</c:v>
                </c:pt>
                <c:pt idx="2">
                  <c:v>2024</c:v>
                </c:pt>
                <c:pt idx="3">
                  <c:v>2025</c:v>
                </c:pt>
                <c:pt idx="4">
                  <c:v>2026</c:v>
                </c:pt>
                <c:pt idx="5">
                  <c:v>2027</c:v>
                </c:pt>
                <c:pt idx="6">
                  <c:v>2028</c:v>
                </c:pt>
                <c:pt idx="7">
                  <c:v>2030</c:v>
                </c:pt>
              </c:strCache>
            </c:strRef>
          </c:cat>
          <c:val>
            <c:numRef>
              <c:f>Sheet1!$C$2:$C$9</c:f>
              <c:numCache>
                <c:formatCode>General</c:formatCode>
                <c:ptCount val="8"/>
                <c:pt idx="0">
                  <c:v>9.1999999999999993</c:v>
                </c:pt>
                <c:pt idx="1">
                  <c:v>8.4</c:v>
                </c:pt>
                <c:pt idx="2">
                  <c:v>7.6</c:v>
                </c:pt>
                <c:pt idx="3">
                  <c:v>6.9</c:v>
                </c:pt>
                <c:pt idx="4">
                  <c:v>6.2</c:v>
                </c:pt>
                <c:pt idx="5">
                  <c:v>5.6</c:v>
                </c:pt>
                <c:pt idx="6">
                  <c:v>5.0999999999999996</c:v>
                </c:pt>
                <c:pt idx="7">
                  <c:v>4.2</c:v>
                </c:pt>
              </c:numCache>
            </c:numRef>
          </c:val>
          <c:smooth val="0"/>
          <c:extLst>
            <c:ext xmlns:c16="http://schemas.microsoft.com/office/drawing/2014/chart" uri="{C3380CC4-5D6E-409C-BE32-E72D297353CC}">
              <c16:uniqueId val="{00000001-3115-4FBF-B2C1-54D42666E489}"/>
            </c:ext>
          </c:extLst>
        </c:ser>
        <c:ser>
          <c:idx val="2"/>
          <c:order val="2"/>
          <c:tx>
            <c:strRef>
              <c:f>Sheet1!$D$1</c:f>
              <c:strCache>
                <c:ptCount val="1"/>
                <c:pt idx="0">
                  <c:v>Cost parity zone</c:v>
                </c:pt>
              </c:strCache>
            </c:strRef>
          </c:tx>
          <c:spPr>
            <a:ln w="14287">
              <a:solidFill>
                <a:srgbClr val="5F8AA3"/>
              </a:solidFill>
            </a:ln>
          </c:spPr>
          <c:marker>
            <c:symbol val="none"/>
          </c:marker>
          <c:cat>
            <c:strRef>
              <c:f>Sheet1!$A$2:$A$9</c:f>
              <c:strCache>
                <c:ptCount val="8"/>
                <c:pt idx="0">
                  <c:v>2022</c:v>
                </c:pt>
                <c:pt idx="1">
                  <c:v>2023</c:v>
                </c:pt>
                <c:pt idx="2">
                  <c:v>2024</c:v>
                </c:pt>
                <c:pt idx="3">
                  <c:v>2025</c:v>
                </c:pt>
                <c:pt idx="4">
                  <c:v>2026</c:v>
                </c:pt>
                <c:pt idx="5">
                  <c:v>2027</c:v>
                </c:pt>
                <c:pt idx="6">
                  <c:v>2028</c:v>
                </c:pt>
                <c:pt idx="7">
                  <c:v>2030</c:v>
                </c:pt>
              </c:strCache>
            </c:strRef>
          </c:cat>
          <c:val>
            <c:numRef>
              <c:f>Sheet1!$D$2:$D$9</c:f>
              <c:numCache>
                <c:formatCode>General</c:formatCode>
                <c:ptCount val="8"/>
                <c:pt idx="0">
                  <c:v>2</c:v>
                </c:pt>
                <c:pt idx="1">
                  <c:v>2</c:v>
                </c:pt>
                <c:pt idx="2">
                  <c:v>2</c:v>
                </c:pt>
                <c:pt idx="3">
                  <c:v>2.2000000000000002</c:v>
                </c:pt>
                <c:pt idx="4">
                  <c:v>2.2999999999999998</c:v>
                </c:pt>
                <c:pt idx="5">
                  <c:v>2.4</c:v>
                </c:pt>
                <c:pt idx="6">
                  <c:v>2.5</c:v>
                </c:pt>
                <c:pt idx="7">
                  <c:v>2.6</c:v>
                </c:pt>
              </c:numCache>
            </c:numRef>
          </c:val>
          <c:smooth val="0"/>
          <c:extLst>
            <c:ext xmlns:c16="http://schemas.microsoft.com/office/drawing/2014/chart" uri="{C3380CC4-5D6E-409C-BE32-E72D297353CC}">
              <c16:uniqueId val="{00000002-3115-4FBF-B2C1-54D42666E489}"/>
            </c:ext>
          </c:extLst>
        </c:ser>
        <c:dLbls>
          <c:showLegendKey val="0"/>
          <c:showVal val="0"/>
          <c:showCatName val="0"/>
          <c:showSerName val="0"/>
          <c:showPercent val="0"/>
          <c:showBubbleSize val="0"/>
        </c:dLbls>
        <c:marker val="1"/>
        <c:smooth val="0"/>
        <c:axId val="2118791784"/>
        <c:axId val="2140495176"/>
      </c:lineChart>
      <c:catAx>
        <c:axId val="2118791784"/>
        <c:scaling>
          <c:orientation val="minMax"/>
        </c:scaling>
        <c:delete val="0"/>
        <c:axPos val="b"/>
        <c:majorGridlines>
          <c:spPr>
            <a:ln w="9525">
              <a:solidFill>
                <a:srgbClr val="193F44"/>
              </a:solidFill>
            </a:ln>
          </c:spPr>
        </c:majorGridlines>
        <c:title>
          <c:tx>
            <c:rich>
              <a:bodyPr/>
              <a:lstStyle/>
              <a:p>
                <a:r>
                  <a:rPr lang="en-GB" sz="825">
                    <a:solidFill>
                      <a:srgbClr val="BFDFF0"/>
                    </a:solidFill>
                    <a:latin typeface="Arial"/>
                  </a:rPr>
                  <a:t>Year</a:t>
                </a:r>
              </a:p>
            </c:rich>
          </c:tx>
          <c:overlay val="0"/>
        </c:title>
        <c:numFmt formatCode="General" sourceLinked="0"/>
        <c:majorTickMark val="out"/>
        <c:minorTickMark val="none"/>
        <c:tickLblPos val="nextTo"/>
        <c:spPr>
          <a:ln>
            <a:solidFill>
              <a:srgbClr val="193F44"/>
            </a:solidFill>
          </a:ln>
        </c:spPr>
        <c:txPr>
          <a:bodyPr/>
          <a:lstStyle/>
          <a:p>
            <a:pPr>
              <a:defRPr sz="750">
                <a:solidFill>
                  <a:srgbClr val="BFDFF0"/>
                </a:solidFill>
                <a:latin typeface="Arial"/>
              </a:defRPr>
            </a:pPr>
            <a:endParaRPr lang="en-US"/>
          </a:p>
        </c:txPr>
        <c:crossAx val="2140495176"/>
        <c:crosses val="autoZero"/>
        <c:auto val="1"/>
        <c:lblAlgn val="ctr"/>
        <c:lblOffset val="100"/>
        <c:noMultiLvlLbl val="0"/>
      </c:catAx>
      <c:valAx>
        <c:axId val="2140495176"/>
        <c:scaling>
          <c:orientation val="minMax"/>
          <c:min val="0"/>
        </c:scaling>
        <c:delete val="0"/>
        <c:axPos val="l"/>
        <c:majorGridlines>
          <c:spPr>
            <a:ln w="9525">
              <a:solidFill>
                <a:srgbClr val="1C4248"/>
              </a:solidFill>
            </a:ln>
          </c:spPr>
        </c:majorGridlines>
        <c:title>
          <c:tx>
            <c:rich>
              <a:bodyPr/>
              <a:lstStyle/>
              <a:p>
                <a:r>
                  <a:rPr lang="en-GB" sz="825">
                    <a:solidFill>
                      <a:srgbClr val="BFDFF0"/>
                    </a:solidFill>
                    <a:latin typeface="Arial"/>
                  </a:rPr>
                  <a:t>LCOH (USD/kg)</a:t>
                </a:r>
              </a:p>
            </c:rich>
          </c:tx>
          <c:overlay val="0"/>
        </c:title>
        <c:numFmt formatCode="&quot;$&quot;#,##0" sourceLinked="0"/>
        <c:majorTickMark val="out"/>
        <c:minorTickMark val="none"/>
        <c:tickLblPos val="nextTo"/>
        <c:spPr>
          <a:ln>
            <a:solidFill>
              <a:srgbClr val="1C4248"/>
            </a:solidFill>
          </a:ln>
        </c:spPr>
        <c:txPr>
          <a:bodyPr/>
          <a:lstStyle/>
          <a:p>
            <a:pPr>
              <a:defRPr sz="750">
                <a:solidFill>
                  <a:srgbClr val="BFDFF0"/>
                </a:solidFill>
                <a:latin typeface="Arial"/>
              </a:defRPr>
            </a:pPr>
            <a:endParaRPr lang="en-US"/>
          </a:p>
        </c:txPr>
        <c:crossAx val="2118791784"/>
        <c:crosses val="autoZero"/>
        <c:crossBetween val="between"/>
      </c:valAx>
    </c:plotArea>
    <c:plotVisOnly val="1"/>
    <c:dispBlanksAs val="gap"/>
    <c:showDLblsOverMax val="0"/>
  </c:chart>
  <c:spPr>
    <a:solidFill>
      <a:srgbClr val="15303F"/>
    </a:solidFill>
  </c:spPr>
  <c:txPr>
    <a:bodyPr/>
    <a:lstStyle/>
    <a:p>
      <a:pPr>
        <a:defRPr sz="1800"/>
      </a:pPr>
      <a:endParaRPr lang="en-US"/>
    </a:p>
  </c:tx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This is not a speculative hydrogen vision. This is a practical system architecture that starts with curtailed wind, begins with resilience and backup, and scales into deeper system integration as hydrogen markets mature.</a:t>
            </a:r>
            <a:endParaRPr/>
          </a:p>
          <a:p>
            <a:pPr indent="-171450" lvl="0" marL="171450" rtl="0" algn="l">
              <a:spcBef>
                <a:spcPts val="0"/>
              </a:spcBef>
              <a:spcAft>
                <a:spcPts val="0"/>
              </a:spcAft>
              <a:buClr>
                <a:schemeClr val="dk1"/>
              </a:buClr>
              <a:buSzPts val="1200"/>
              <a:buFont typeface="Arial"/>
              <a:buChar char="•"/>
            </a:pPr>
            <a:r>
              <a:rPr lang="en-GB"/>
              <a:t> </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Surplus wind feeds electrolysis via private wire. </a:t>
            </a:r>
            <a:endParaRPr/>
          </a:p>
          <a:p>
            <a:pPr indent="-95250" lvl="0" marL="1714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Hydrogen is stored and later converted back to power through fuel cells to support data centre operations, with optional grid interaction for resilience and market optimisation.</a:t>
            </a:r>
            <a:endParaRPr/>
          </a:p>
          <a:p>
            <a:pPr indent="-95250" lvl="0" marL="171450" rtl="0" algn="l">
              <a:spcBef>
                <a:spcPts val="0"/>
              </a:spcBef>
              <a:spcAft>
                <a:spcPts val="0"/>
              </a:spcAft>
              <a:buClr>
                <a:schemeClr val="dk1"/>
              </a:buClr>
              <a:buSzPts val="1200"/>
              <a:buFont typeface="Arial"/>
              <a:buNone/>
            </a:pPr>
            <a:r>
              <a:t/>
            </a:r>
            <a:endParaRPr/>
          </a:p>
          <a:p>
            <a:pPr indent="0" lvl="0" marL="0" rtl="0" algn="l">
              <a:spcBef>
                <a:spcPts val="0"/>
              </a:spcBef>
              <a:spcAft>
                <a:spcPts val="0"/>
              </a:spcAft>
              <a:buNone/>
            </a:pPr>
            <a:r>
              <a:rPr b="1" lang="en-GB"/>
              <a:t>Grid is repositioned correctly</a:t>
            </a:r>
            <a:endParaRPr/>
          </a:p>
          <a:p>
            <a:pPr indent="0" lvl="0" marL="0" rtl="0" algn="l">
              <a:spcBef>
                <a:spcPts val="0"/>
              </a:spcBef>
              <a:spcAft>
                <a:spcPts val="0"/>
              </a:spcAft>
              <a:buNone/>
            </a:pPr>
            <a:r>
              <a:rPr lang="en-GB"/>
              <a:t>The grid is now shown as:</a:t>
            </a:r>
            <a:endParaRPr/>
          </a:p>
          <a:p>
            <a:pPr indent="-171450" lvl="0" marL="171450" rtl="0" algn="l">
              <a:spcBef>
                <a:spcPts val="0"/>
              </a:spcBef>
              <a:spcAft>
                <a:spcPts val="0"/>
              </a:spcAft>
              <a:buClr>
                <a:schemeClr val="dk1"/>
              </a:buClr>
              <a:buSzPts val="1200"/>
              <a:buFont typeface="Arial"/>
              <a:buChar char="•"/>
            </a:pPr>
            <a:r>
              <a:rPr b="1" lang="en-GB"/>
              <a:t>supportive, not dominant</a:t>
            </a:r>
            <a:endParaRPr/>
          </a:p>
          <a:p>
            <a:pPr indent="-171450" lvl="0" marL="171450" rtl="0" algn="l">
              <a:spcBef>
                <a:spcPts val="0"/>
              </a:spcBef>
              <a:spcAft>
                <a:spcPts val="0"/>
              </a:spcAft>
              <a:buClr>
                <a:schemeClr val="dk1"/>
              </a:buClr>
              <a:buSzPts val="1200"/>
              <a:buFont typeface="Arial"/>
              <a:buChar char="•"/>
            </a:pPr>
            <a:r>
              <a:rPr lang="en-GB"/>
              <a:t>a source of </a:t>
            </a:r>
            <a:r>
              <a:rPr b="1" lang="en-GB"/>
              <a:t>resilience and arbitrage</a:t>
            </a:r>
            <a:endParaRPr/>
          </a:p>
          <a:p>
            <a:pPr indent="-171450" lvl="0" marL="171450" rtl="0" algn="l">
              <a:spcBef>
                <a:spcPts val="0"/>
              </a:spcBef>
              <a:spcAft>
                <a:spcPts val="0"/>
              </a:spcAft>
              <a:buClr>
                <a:schemeClr val="dk1"/>
              </a:buClr>
              <a:buSzPts val="1200"/>
              <a:buFont typeface="Arial"/>
              <a:buChar char="•"/>
            </a:pPr>
            <a:r>
              <a:rPr lang="en-GB"/>
              <a:t>a beneficiary of flexibility and balancing</a:t>
            </a:r>
            <a:endParaRPr/>
          </a:p>
          <a:p>
            <a:pPr indent="-171450" lvl="0" marL="171450" rtl="0" algn="l">
              <a:spcBef>
                <a:spcPts val="0"/>
              </a:spcBef>
              <a:spcAft>
                <a:spcPts val="0"/>
              </a:spcAft>
              <a:buClr>
                <a:schemeClr val="dk1"/>
              </a:buClr>
              <a:buSzPts val="1200"/>
              <a:buFont typeface="Arial"/>
              <a:buChar char="•"/>
            </a:pPr>
            <a:r>
              <a:rPr lang="en-GB"/>
              <a:t>This visually reinforces the shift from </a:t>
            </a:r>
            <a:r>
              <a:rPr i="1" lang="en-GB"/>
              <a:t>grid load → grid asset</a:t>
            </a:r>
            <a:r>
              <a:rPr lang="en-GB"/>
              <a:t>.</a:t>
            </a:r>
            <a:endParaRPr/>
          </a:p>
          <a:p>
            <a:pPr indent="-95250" lvl="0" marL="171450" rtl="0" algn="l">
              <a:spcBef>
                <a:spcPts val="0"/>
              </a:spcBef>
              <a:spcAft>
                <a:spcPts val="0"/>
              </a:spcAft>
              <a:buClr>
                <a:schemeClr val="dk1"/>
              </a:buClr>
              <a:buSzPts val="1200"/>
              <a:buFont typeface="Arial"/>
              <a:buNone/>
            </a:pPr>
            <a:r>
              <a:t/>
            </a:r>
            <a:endParaRPr/>
          </a:p>
        </p:txBody>
      </p:sp>
      <p:sp>
        <p:nvSpPr>
          <p:cNvPr id="541" name="Google Shape;54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br>
              <a:rPr lang="en-GB"/>
            </a:br>
            <a:br>
              <a:rPr lang="en-GB"/>
            </a:br>
            <a:r>
              <a:rPr lang="en-GB"/>
              <a:t>OPENING — my segment: The Grid Dependency Challenge for Data Centres.</a:t>
            </a:r>
            <a:br>
              <a:rPr lang="en-GB"/>
            </a:br>
            <a:br>
              <a:rPr lang="en-GB"/>
            </a:br>
            <a:r>
              <a:rPr lang="en-GB"/>
              <a:t>- Thank the chair and Hydrogen Ireland / Bord Gais for hosting; acknowledge this sits within Ireland's EU Presidency programme.</a:t>
            </a:r>
            <a:br>
              <a:rPr lang="en-GB"/>
            </a:br>
            <a:r>
              <a:rPr lang="en-GB"/>
              <a:t>- Frame the 15 minutes: Ireland's data centre sector is at a crossroads; grid dependency has become the binding constraint on growth. My aim is to reframe that constraint as an opportunity — clean, self-generated power.</a:t>
            </a:r>
            <a:br>
              <a:rPr lang="en-GB"/>
            </a:br>
            <a:r>
              <a:rPr lang="en-GB"/>
              <a:t>- Set up the arc: (1) where we are, (2) why it matters economically, (3) the energy trilemma, (4) the proven formula to unlock it.</a:t>
            </a:r>
            <a:br>
              <a:rPr lang="en-GB"/>
            </a:br>
            <a:r>
              <a:rPr lang="en-GB"/>
              <a:t>- Keep it upbeat and opportunity-led — I'm here to excite the room about what the challenging context makes possible, not to dwell on the problem.</a:t>
            </a:r>
            <a:br>
              <a:rPr lang="en-GB"/>
            </a:br>
            <a:r>
              <a:rPr lang="en-GB"/>
              <a:t>- Note I'm speaking as Centrica / Bord Gais — the incumbent energy partner already working with operators on on-site solutions.</a:t>
            </a:r>
            <a:br>
              <a:rPr lang="en-GB"/>
            </a:br>
            <a:br>
              <a:rPr lang="en-GB"/>
            </a:br>
            <a:r>
              <a:rPr lang="en-GB"/>
              <a:t>[~2 min]</a:t>
            </a:r>
            <a:endParaRPr/>
          </a:p>
        </p:txBody>
      </p:sp>
      <p:sp>
        <p:nvSpPr>
          <p:cNvPr id="556" name="Google Shape;55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rgbClr val="000000"/>
                </a:solidFill>
                <a:latin typeface="Arial"/>
                <a:ea typeface="Arial"/>
                <a:cs typeface="Arial"/>
                <a:sym typeface="Arial"/>
              </a:rPr>
              <a:t>‹#›</a:t>
            </a:fld>
            <a:endParaRPr b="0" i="0" sz="18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br>
              <a:rPr lang="en-GB"/>
            </a:br>
            <a:br>
              <a:rPr lang="en-GB"/>
            </a:br>
            <a:r>
              <a:rPr lang="en-GB"/>
              <a:t>SLIDE 2 — Where we are.</a:t>
            </a:r>
            <a:br>
              <a:rPr lang="en-GB"/>
            </a:br>
            <a:br>
              <a:rPr lang="en-GB"/>
            </a:br>
            <a:r>
              <a:rPr lang="en-GB"/>
              <a:t>- Lead with the headline shift: data centres now use ~22% of Ireland's electricity, up from just 5% in 2015 — a four-fold rise in a decade. No other advanced economy is this concentrated.</a:t>
            </a:r>
            <a:br>
              <a:rPr lang="en-GB"/>
            </a:br>
            <a:r>
              <a:rPr lang="en-GB"/>
              <a:t>- Capacity is ~1.4 GW today, heading to ~2.6 GW by 2030; national demand is forecast up ~45% by 2034. The grid simply cannot keep pace.</a:t>
            </a:r>
            <a:br>
              <a:rPr lang="en-GB"/>
            </a:br>
            <a:r>
              <a:rPr lang="en-GB"/>
              <a:t>- The pivot point is December 2025: the CRU's new Large Energy User policy ended the connection moratorium that had effectively frozen new grid connections since 2021.</a:t>
            </a:r>
            <a:br>
              <a:rPr lang="en-GB"/>
            </a:br>
            <a:r>
              <a:rPr lang="en-GB"/>
              <a:t>- The trade-off: new data centres must now self-supply generation and storage matching demand, and meet 80% of annual demand with NEW Irish renewables within six years.</a:t>
            </a:r>
            <a:br>
              <a:rPr lang="en-GB"/>
            </a:br>
            <a:r>
              <a:rPr lang="en-GB"/>
              <a:t>- KEY MESSAGE to land: growth is no longer about waiting for the grid — it is about clean, self-generated power. That is the opportunity this webinar is about.</a:t>
            </a:r>
            <a:br>
              <a:rPr lang="en-GB"/>
            </a:br>
            <a:r>
              <a:rPr lang="en-GB"/>
              <a:t>- Source: Section 1 report / CRU LEU policy.</a:t>
            </a:r>
            <a:br>
              <a:rPr lang="en-GB"/>
            </a:br>
            <a:br>
              <a:rPr lang="en-GB"/>
            </a:br>
            <a:r>
              <a:rPr lang="en-GB"/>
              <a:t>[~3 min]</a:t>
            </a:r>
            <a:endParaRPr/>
          </a:p>
        </p:txBody>
      </p:sp>
      <p:sp>
        <p:nvSpPr>
          <p:cNvPr id="572" name="Google Shape;57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rgbClr val="000000"/>
                </a:solidFill>
                <a:latin typeface="Arial"/>
                <a:ea typeface="Arial"/>
                <a:cs typeface="Arial"/>
                <a:sym typeface="Arial"/>
              </a:rPr>
              <a:t>‹#›</a:t>
            </a:fld>
            <a:endParaRPr b="0" i="0" sz="18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br>
              <a:rPr lang="en-GB"/>
            </a:br>
            <a:br>
              <a:rPr lang="en-GB"/>
            </a:br>
            <a:r>
              <a:rPr lang="en-GB"/>
              <a:t>SLIDE 3 — Why it matters economically.</a:t>
            </a:r>
            <a:br>
              <a:rPr lang="en-GB"/>
            </a:br>
            <a:br>
              <a:rPr lang="en-GB"/>
            </a:br>
            <a:r>
              <a:rPr lang="en-GB"/>
              <a:t>- Data centres are not a niche — the activity they enable contributes ~EUR 21bn a year to Ireland's GVA, roughly 4% of the national economy, and supports ~69,000 jobs across the wider economy (Equinix/KPMG customer-base analysis).</a:t>
            </a:r>
            <a:br>
              <a:rPr lang="en-GB"/>
            </a:br>
            <a:r>
              <a:rPr lang="en-GB"/>
              <a:t>- Scale it to one operator: Equinix's announced 10-year Irish capital pipeline alone generates ~EUR 428m in GVA — a sense of how much sits behind a single player.</a:t>
            </a:r>
            <a:br>
              <a:rPr lang="en-GB"/>
            </a:br>
            <a:r>
              <a:rPr lang="en-GB"/>
              <a:t>- The flip side is the cost of NOT building: globally ~USD 350bn of demand goes unmet every year for lack of capacity.</a:t>
            </a:r>
            <a:br>
              <a:rPr lang="en-GB"/>
            </a:br>
            <a:r>
              <a:rPr lang="en-GB"/>
              <a:t>- Make it national: every gigawatt Ireland cannot power is investment, revenue and jobs lost to competing markets — so new, clean capacity is a national economic priority, not just an operator problem.</a:t>
            </a:r>
            <a:br>
              <a:rPr lang="en-GB"/>
            </a:br>
            <a:r>
              <a:rPr lang="en-GB"/>
              <a:t>- Attribution note: these are Equinix/KPMG figures — credit them, especially as Peter Lantry (Equinix) is on the panel.</a:t>
            </a:r>
            <a:br>
              <a:rPr lang="en-GB"/>
            </a:br>
            <a:r>
              <a:rPr lang="en-GB"/>
              <a:t>- Source: ip_kpmg_report_equinix_ireland_gdp.</a:t>
            </a:r>
            <a:br>
              <a:rPr lang="en-GB"/>
            </a:br>
            <a:br>
              <a:rPr lang="en-GB"/>
            </a:br>
            <a:r>
              <a:rPr lang="en-GB"/>
              <a:t>[~3 min]</a:t>
            </a:r>
            <a:endParaRPr/>
          </a:p>
        </p:txBody>
      </p:sp>
      <p:sp>
        <p:nvSpPr>
          <p:cNvPr id="600" name="Google Shape;60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rgbClr val="000000"/>
                </a:solidFill>
                <a:latin typeface="Arial"/>
                <a:ea typeface="Arial"/>
                <a:cs typeface="Arial"/>
                <a:sym typeface="Arial"/>
              </a:rPr>
              <a:t>‹#›</a:t>
            </a:fld>
            <a:endParaRPr b="0" i="0" sz="18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br>
              <a:rPr lang="en-GB"/>
            </a:br>
            <a:br>
              <a:rPr lang="en-GB"/>
            </a:br>
            <a:r>
              <a:rPr lang="en-GB"/>
              <a:t>SLIDE 4 — The energy trilemma.</a:t>
            </a:r>
            <a:br>
              <a:rPr lang="en-GB"/>
            </a:br>
            <a:br>
              <a:rPr lang="en-GB"/>
            </a:br>
            <a:r>
              <a:rPr lang="en-GB"/>
              <a:t>- Any solution has to answer three things at once: security, carbon and cost. Miss one and it doesn't fly.</a:t>
            </a:r>
            <a:br>
              <a:rPr lang="en-GB"/>
            </a:br>
            <a:r>
              <a:rPr lang="en-GB"/>
              <a:t>- Energy SECURITY: reliable, always-on power that reaches beyond a constrained grid — resilience designed in, not left to chance.</a:t>
            </a:r>
            <a:br>
              <a:rPr lang="en-GB"/>
            </a:br>
            <a:r>
              <a:rPr lang="en-GB"/>
              <a:t>- CARBON: the 80% renewables obligation plus clean hydrogen delivering &gt;=70% lifecycle GHG savings vs fossil fuels — this keeps operators compliant and on their net-zero paths.</a:t>
            </a:r>
            <a:br>
              <a:rPr lang="en-GB"/>
            </a:br>
            <a:r>
              <a:rPr lang="en-GB"/>
              <a:t>- COST: affordable, predictable energy so Ireland stays competitive against other European hubs — cost is where many alternatives fall down.</a:t>
            </a:r>
            <a:br>
              <a:rPr lang="en-GB"/>
            </a:br>
            <a:r>
              <a:rPr lang="en-GB"/>
              <a:t>- The strategic twist to land: SOVEREIGNTY of supply. Clean hydrogen microgrids and on-site generation give autonomy, resilience and sustainability — turning today's grid constraint into tomorrow's competitive advantage.</a:t>
            </a:r>
            <a:br>
              <a:rPr lang="en-GB"/>
            </a:br>
            <a:r>
              <a:rPr lang="en-GB"/>
              <a:t>- This is Centrica / Bord Gais's space — design, finance, build and operate on-site solutions. Hand smoothly to the hydrogen speaker on microgrids and to Peter (Equinix) on storage/backup.</a:t>
            </a:r>
            <a:br>
              <a:rPr lang="en-GB"/>
            </a:br>
            <a:r>
              <a:rPr lang="en-GB"/>
              <a:t>- Source: Data Centre Energy Summit report / DataCentres Ireland takeaways.</a:t>
            </a:r>
            <a:br>
              <a:rPr lang="en-GB"/>
            </a:br>
            <a:br>
              <a:rPr lang="en-GB"/>
            </a:br>
            <a:r>
              <a:rPr lang="en-GB"/>
              <a:t>[~3 min]</a:t>
            </a:r>
            <a:endParaRPr/>
          </a:p>
        </p:txBody>
      </p:sp>
      <p:sp>
        <p:nvSpPr>
          <p:cNvPr id="628" name="Google Shape;62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rgbClr val="000000"/>
                </a:solidFill>
                <a:latin typeface="Arial"/>
                <a:ea typeface="Arial"/>
                <a:cs typeface="Arial"/>
                <a:sym typeface="Arial"/>
              </a:rPr>
              <a:t>‹#›</a:t>
            </a:fld>
            <a:endParaRPr b="0" i="0" sz="18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8" name="Google Shape;65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br>
              <a:rPr lang="en-GB"/>
            </a:br>
            <a:br>
              <a:rPr lang="en-GB"/>
            </a:br>
            <a:r>
              <a:rPr lang="en-GB"/>
              <a:t>SLIDE 5 — The proven formula, and the bigger prize (CLOSE).</a:t>
            </a:r>
            <a:br>
              <a:rPr lang="en-GB"/>
            </a:br>
            <a:br>
              <a:rPr lang="en-GB"/>
            </a:br>
            <a:r>
              <a:rPr lang="en-GB"/>
              <a:t>- The unlock is an alignment of three things: patient capital (de-risked, long-term, public backing that crowds in private money), aligned policy &amp; politics (planning, regulation, renewable connection), and domestic industrial know-how (supply chains, skills, local delivery).</a:t>
            </a:r>
            <a:br>
              <a:rPr lang="en-GB"/>
            </a:br>
            <a:r>
              <a:rPr lang="en-GB"/>
              <a:t>- We've done this before: France's Messmer Plan took nuclear from 8% to ~80% of supply in about 15 years; the London Underground and the US Interstate system are the same story of capital + policy + industry aligned behind national infrastructure.</a:t>
            </a:r>
            <a:br>
              <a:rPr lang="en-GB"/>
            </a:br>
            <a:r>
              <a:rPr lang="en-GB"/>
              <a:t>- INDUSTRIAL / JOBS EVIDENCE to emphasise: this isn't theoretical for Ireland. Equinix's ~EUR 593m long-term agreement with Hanley Energy is funding a 14,000 m2 advanced manufacturing facility in Dundalk that will make specialised power equipment for data centres and AI, supporting ~200 skilled jobs.</a:t>
            </a:r>
            <a:br>
              <a:rPr lang="en-GB"/>
            </a:br>
            <a:r>
              <a:rPr lang="en-GB"/>
              <a:t>- Add the multipliers: ~EUR 153m of GVA from the DB7x/DB8 Dublin builds during construction, and for every 10 direct jobs a further ~3 are supported across the supply chain and wider economy. Irish SMEs building and maintaining these sites have grown to win clients worldwide.</a:t>
            </a:r>
            <a:br>
              <a:rPr lang="en-GB"/>
            </a:br>
            <a:r>
              <a:rPr lang="en-GB"/>
              <a:t>- CLOSE on the big message: get the alignment right and Ireland does more than power its data centres — it revitalises its wider industrial base and the skilled jobs and communities that come with it. That is the prize, and clean hydrogen is central to it.</a:t>
            </a:r>
            <a:br>
              <a:rPr lang="en-GB"/>
            </a:br>
            <a:r>
              <a:rPr lang="en-GB"/>
              <a:t>- Hand to the next speaker (hydrogen as on-site generation).</a:t>
            </a:r>
            <a:br>
              <a:rPr lang="en-GB"/>
            </a:br>
            <a:r>
              <a:rPr lang="en-GB"/>
              <a:t>- Sources: Comparing UK Critical Infrastructure Development (Messmer); ip_kpmg_report_equinix_ireland_gdp (Dundalk facility, GVA, jobs multiplier, SMEs).</a:t>
            </a:r>
            <a:br>
              <a:rPr lang="en-GB"/>
            </a:br>
            <a:br>
              <a:rPr lang="en-GB"/>
            </a:br>
            <a:r>
              <a:rPr lang="en-GB"/>
              <a:t>[~4 min]</a:t>
            </a:r>
            <a:endParaRPr/>
          </a:p>
        </p:txBody>
      </p:sp>
      <p:sp>
        <p:nvSpPr>
          <p:cNvPr id="659" name="Google Shape;65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rgbClr val="000000"/>
                </a:solidFill>
                <a:latin typeface="Arial"/>
                <a:ea typeface="Arial"/>
                <a:cs typeface="Arial"/>
                <a:sym typeface="Arial"/>
              </a:rPr>
              <a:t>‹#›</a:t>
            </a:fld>
            <a:endParaRPr b="0" i="0" sz="18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8" name="Google Shape;70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9" name="Google Shape;70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8" name="Google Shape;72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9" name="Google Shape;72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6" name="Google Shape;73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7" name="Google Shape;73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0" name="Google Shape;75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1" name="Google Shape;75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7" name="Google Shape;75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p26:notes"/>
          <p:cNvSpPr/>
          <p:nvPr>
            <p:ph idx="2" type="sldImg"/>
          </p:nvPr>
        </p:nvSpPr>
        <p:spPr>
          <a:xfrm>
            <a:off x="457200" y="639763"/>
            <a:ext cx="2743200" cy="15430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4" name="Google Shape;764;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5" name="Google Shape;765;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27:notes"/>
          <p:cNvSpPr/>
          <p:nvPr>
            <p:ph idx="2" type="sldImg"/>
          </p:nvPr>
        </p:nvSpPr>
        <p:spPr>
          <a:xfrm>
            <a:off x="457200" y="639763"/>
            <a:ext cx="2743200" cy="15430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4" name="Google Shape;774;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100">
              <a:solidFill>
                <a:schemeClr val="dk1"/>
              </a:solidFill>
              <a:latin typeface="Arial"/>
              <a:ea typeface="Arial"/>
              <a:cs typeface="Arial"/>
              <a:sym typeface="Arial"/>
            </a:endParaRPr>
          </a:p>
        </p:txBody>
      </p:sp>
      <p:sp>
        <p:nvSpPr>
          <p:cNvPr id="775" name="Google Shape;775;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8" name="Google Shape;78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8" name="Google Shape;79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p30:notes"/>
          <p:cNvSpPr/>
          <p:nvPr>
            <p:ph idx="2" type="sldImg"/>
          </p:nvPr>
        </p:nvSpPr>
        <p:spPr>
          <a:xfrm>
            <a:off x="457200" y="639763"/>
            <a:ext cx="2743200" cy="15430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8" name="Google Shape;80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future is not about consuming less power – it is about accelerating the green energy transition – together! </a:t>
            </a:r>
            <a:endParaRPr/>
          </a:p>
          <a:p>
            <a:pPr indent="-182880" lvl="0" marL="182880" marR="0" rtl="0" algn="l">
              <a:lnSpc>
                <a:spcPct val="100000"/>
              </a:lnSpc>
              <a:spcBef>
                <a:spcPts val="0"/>
              </a:spcBef>
              <a:spcAft>
                <a:spcPts val="0"/>
              </a:spcAft>
              <a:buClr>
                <a:schemeClr val="dk1"/>
              </a:buClr>
              <a:buSzPts val="1200"/>
              <a:buFont typeface="Arial"/>
              <a:buNone/>
            </a:pPr>
            <a:r>
              <a:rPr lang="en-GB"/>
              <a:t>The future data centre is no longer simply powered by the energy system – it actively helps power it!</a:t>
            </a:r>
            <a:endParaRPr/>
          </a:p>
          <a:p>
            <a:pPr indent="0" lvl="0" marL="0" rtl="0" algn="l">
              <a:spcBef>
                <a:spcPts val="0"/>
              </a:spcBef>
              <a:spcAft>
                <a:spcPts val="0"/>
              </a:spcAft>
              <a:buNone/>
            </a:pPr>
            <a:r>
              <a:t/>
            </a:r>
            <a:endParaRPr/>
          </a:p>
        </p:txBody>
      </p:sp>
      <p:sp>
        <p:nvSpPr>
          <p:cNvPr id="809" name="Google Shape;809;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8" name="Google Shape;81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32:notes"/>
          <p:cNvSpPr/>
          <p:nvPr>
            <p:ph idx="2" type="sldImg"/>
          </p:nvPr>
        </p:nvSpPr>
        <p:spPr>
          <a:xfrm>
            <a:off x="457200" y="639763"/>
            <a:ext cx="2743200" cy="15430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3" name="Google Shape;833;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4" name="Google Shape;834;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9" name="Google Shape;83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6" name="Google Shape;84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7" name="Google Shape;88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7" name="Google Shape;927;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7" name="Google Shape;96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9" name="Google Shape;102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9" name="Google Shape;106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Mirroring Northern Ireland’s experience and is echoed across parts of Europe.</a:t>
            </a:r>
            <a:endParaRPr/>
          </a:p>
        </p:txBody>
      </p:sp>
      <p:sp>
        <p:nvSpPr>
          <p:cNvPr id="484" name="Google Shape;48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1" name="Google Shape;112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6" name="Google Shape;1166;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6" name="Shape 1226"/>
        <p:cNvGrpSpPr/>
        <p:nvPr/>
      </p:nvGrpSpPr>
      <p:grpSpPr>
        <a:xfrm>
          <a:off x="0" y="0"/>
          <a:ext cx="0" cy="0"/>
          <a:chOff x="0" y="0"/>
          <a:chExt cx="0" cy="0"/>
        </a:xfrm>
      </p:grpSpPr>
      <p:sp>
        <p:nvSpPr>
          <p:cNvPr id="1227" name="Google Shape;1227;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8" name="Google Shape;1228;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0" name="Google Shape;128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3" name="Shape 1323"/>
        <p:cNvGrpSpPr/>
        <p:nvPr/>
      </p:nvGrpSpPr>
      <p:grpSpPr>
        <a:xfrm>
          <a:off x="0" y="0"/>
          <a:ext cx="0" cy="0"/>
          <a:chOff x="0" y="0"/>
          <a:chExt cx="0" cy="0"/>
        </a:xfrm>
      </p:grpSpPr>
      <p:sp>
        <p:nvSpPr>
          <p:cNvPr id="1324" name="Google Shape;1324;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5" name="Google Shape;1325;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8" name="Shape 1368"/>
        <p:cNvGrpSpPr/>
        <p:nvPr/>
      </p:nvGrpSpPr>
      <p:grpSpPr>
        <a:xfrm>
          <a:off x="0" y="0"/>
          <a:ext cx="0" cy="0"/>
          <a:chOff x="0" y="0"/>
          <a:chExt cx="0" cy="0"/>
        </a:xfrm>
      </p:grpSpPr>
      <p:sp>
        <p:nvSpPr>
          <p:cNvPr id="1369" name="Google Shape;1369;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0" name="Google Shape;1370;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1" name="Google Shape;1371;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8" name="Google Shape;1378;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9" name="Google Shape;1379;p4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4" name="Shape 1384"/>
        <p:cNvGrpSpPr/>
        <p:nvPr/>
      </p:nvGrpSpPr>
      <p:grpSpPr>
        <a:xfrm>
          <a:off x="0" y="0"/>
          <a:ext cx="0" cy="0"/>
          <a:chOff x="0" y="0"/>
          <a:chExt cx="0" cy="0"/>
        </a:xfrm>
      </p:grpSpPr>
      <p:sp>
        <p:nvSpPr>
          <p:cNvPr id="1385" name="Google Shape;1385;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6" name="Google Shape;1386;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7" name="Google Shape;1387;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2" name="Shape 1392"/>
        <p:cNvGrpSpPr/>
        <p:nvPr/>
      </p:nvGrpSpPr>
      <p:grpSpPr>
        <a:xfrm>
          <a:off x="0" y="0"/>
          <a:ext cx="0" cy="0"/>
          <a:chOff x="0" y="0"/>
          <a:chExt cx="0" cy="0"/>
        </a:xfrm>
      </p:grpSpPr>
      <p:sp>
        <p:nvSpPr>
          <p:cNvPr id="1393" name="Google Shape;1393;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4" name="Google Shape;1394;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cap="none"/>
              <a:t>REINFORCE THE SHIFT IN MINDSET: DATA CENTRES SUPPORT SYSTEM STABILITY RATHER THAN THREATEN IT.</a:t>
            </a:r>
            <a:endParaRPr/>
          </a:p>
        </p:txBody>
      </p:sp>
      <p:sp>
        <p:nvSpPr>
          <p:cNvPr id="1395" name="Google Shape;1395;p4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0" name="Shape 1400"/>
        <p:cNvGrpSpPr/>
        <p:nvPr/>
      </p:nvGrpSpPr>
      <p:grpSpPr>
        <a:xfrm>
          <a:off x="0" y="0"/>
          <a:ext cx="0" cy="0"/>
          <a:chOff x="0" y="0"/>
          <a:chExt cx="0" cy="0"/>
        </a:xfrm>
      </p:grpSpPr>
      <p:sp>
        <p:nvSpPr>
          <p:cNvPr id="1401" name="Google Shape;1401;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2" name="Google Shape;1402;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cap="none"/>
              <a:t>REINFORCE THE SHIFT IN MINDSET: DATA CENTRES SUPPORT SYSTEM STABILITY RATHER THAN THREATEN IT.</a:t>
            </a:r>
            <a:endParaRPr/>
          </a:p>
        </p:txBody>
      </p:sp>
      <p:sp>
        <p:nvSpPr>
          <p:cNvPr id="1403" name="Google Shape;1403;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8" name="Shape 1408"/>
        <p:cNvGrpSpPr/>
        <p:nvPr/>
      </p:nvGrpSpPr>
      <p:grpSpPr>
        <a:xfrm>
          <a:off x="0" y="0"/>
          <a:ext cx="0" cy="0"/>
          <a:chOff x="0" y="0"/>
          <a:chExt cx="0" cy="0"/>
        </a:xfrm>
      </p:grpSpPr>
      <p:sp>
        <p:nvSpPr>
          <p:cNvPr id="1409" name="Google Shape;1409;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0" name="Google Shape;1410;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1" name="Google Shape;1411;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6" name="Shape 1416"/>
        <p:cNvGrpSpPr/>
        <p:nvPr/>
      </p:nvGrpSpPr>
      <p:grpSpPr>
        <a:xfrm>
          <a:off x="0" y="0"/>
          <a:ext cx="0" cy="0"/>
          <a:chOff x="0" y="0"/>
          <a:chExt cx="0" cy="0"/>
        </a:xfrm>
      </p:grpSpPr>
      <p:sp>
        <p:nvSpPr>
          <p:cNvPr id="1417" name="Google Shape;141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8" name="Google Shape;1418;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9" name="Google Shape;1419;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4" name="Shape 1424"/>
        <p:cNvGrpSpPr/>
        <p:nvPr/>
      </p:nvGrpSpPr>
      <p:grpSpPr>
        <a:xfrm>
          <a:off x="0" y="0"/>
          <a:ext cx="0" cy="0"/>
          <a:chOff x="0" y="0"/>
          <a:chExt cx="0" cy="0"/>
        </a:xfrm>
      </p:grpSpPr>
      <p:sp>
        <p:nvSpPr>
          <p:cNvPr id="1425" name="Google Shape;1425;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6" name="Google Shape;1426;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0" name="Shape 1430"/>
        <p:cNvGrpSpPr/>
        <p:nvPr/>
      </p:nvGrpSpPr>
      <p:grpSpPr>
        <a:xfrm>
          <a:off x="0" y="0"/>
          <a:ext cx="0" cy="0"/>
          <a:chOff x="0" y="0"/>
          <a:chExt cx="0" cy="0"/>
        </a:xfrm>
      </p:grpSpPr>
      <p:sp>
        <p:nvSpPr>
          <p:cNvPr id="1431" name="Google Shape;1431;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2" name="Google Shape;1432;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Mirroring Northern Ireland’s experience and is echoed across parts of Europe.</a:t>
            </a:r>
            <a:endParaRPr/>
          </a:p>
        </p:txBody>
      </p:sp>
      <p:sp>
        <p:nvSpPr>
          <p:cNvPr id="1433" name="Google Shape;1433;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7" name="Shape 1437"/>
        <p:cNvGrpSpPr/>
        <p:nvPr/>
      </p:nvGrpSpPr>
      <p:grpSpPr>
        <a:xfrm>
          <a:off x="0" y="0"/>
          <a:ext cx="0" cy="0"/>
          <a:chOff x="0" y="0"/>
          <a:chExt cx="0" cy="0"/>
        </a:xfrm>
      </p:grpSpPr>
      <p:sp>
        <p:nvSpPr>
          <p:cNvPr id="1438" name="Google Shape;1438;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9" name="Google Shape;1439;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cap="none"/>
              <a:t>REINFORCE THE SHIFT IN MINDSET: DATA CENTRES SUPPORT SYSTEM STABILITY RATHER THAN THREATEN IT.</a:t>
            </a:r>
            <a:endParaRPr/>
          </a:p>
        </p:txBody>
      </p:sp>
      <p:sp>
        <p:nvSpPr>
          <p:cNvPr id="1440" name="Google Shape;1440;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 name="Shape 18"/>
        <p:cNvGrpSpPr/>
        <p:nvPr/>
      </p:nvGrpSpPr>
      <p:grpSpPr>
        <a:xfrm>
          <a:off x="0" y="0"/>
          <a:ext cx="0" cy="0"/>
          <a:chOff x="0" y="0"/>
          <a:chExt cx="0" cy="0"/>
        </a:xfrm>
      </p:grpSpPr>
      <p:sp>
        <p:nvSpPr>
          <p:cNvPr id="19" name="Google Shape;19;p56"/>
          <p:cNvSpPr/>
          <p:nvPr/>
        </p:nvSpPr>
        <p:spPr>
          <a:xfrm>
            <a:off x="8418639" y="685784"/>
            <a:ext cx="3491345" cy="5340318"/>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20" name="Google Shape;20;p56"/>
          <p:cNvSpPr txBox="1"/>
          <p:nvPr>
            <p:ph type="ctrTitle"/>
          </p:nvPr>
        </p:nvSpPr>
        <p:spPr>
          <a:xfrm>
            <a:off x="581191" y="1020431"/>
            <a:ext cx="10993549" cy="1475013"/>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3600"/>
              <a:buFont typeface="Gill Sans"/>
              <a:buNone/>
              <a:defRPr sz="36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6"/>
          <p:cNvSpPr txBox="1"/>
          <p:nvPr>
            <p:ph idx="1" type="subTitle"/>
          </p:nvPr>
        </p:nvSpPr>
        <p:spPr>
          <a:xfrm>
            <a:off x="581194" y="2495445"/>
            <a:ext cx="10993546" cy="590321"/>
          </a:xfrm>
          <a:prstGeom prst="rect">
            <a:avLst/>
          </a:prstGeom>
          <a:noFill/>
          <a:ln>
            <a:noFill/>
          </a:ln>
        </p:spPr>
        <p:txBody>
          <a:bodyPr anchorCtr="0" anchor="t" bIns="45700" lIns="91425" spcFirstLastPara="1" rIns="91425" wrap="square" tIns="45700">
            <a:normAutofit/>
          </a:bodyPr>
          <a:lstStyle>
            <a:lvl1pPr lvl="0" algn="l">
              <a:spcBef>
                <a:spcPts val="320"/>
              </a:spcBef>
              <a:spcAft>
                <a:spcPts val="0"/>
              </a:spcAft>
              <a:buSzPts val="1472"/>
              <a:buNone/>
              <a:defRPr sz="1600" cap="none">
                <a:solidFill>
                  <a:schemeClr val="accent2"/>
                </a:solidFill>
              </a:defRPr>
            </a:lvl1pPr>
            <a:lvl2pPr lvl="1" algn="ctr">
              <a:spcBef>
                <a:spcPts val="600"/>
              </a:spcBef>
              <a:spcAft>
                <a:spcPts val="0"/>
              </a:spcAft>
              <a:buSzPts val="1472"/>
              <a:buNone/>
              <a:defRPr>
                <a:solidFill>
                  <a:srgbClr val="888888"/>
                </a:solidFill>
              </a:defRPr>
            </a:lvl2pPr>
            <a:lvl3pPr lvl="2" algn="ctr">
              <a:spcBef>
                <a:spcPts val="600"/>
              </a:spcBef>
              <a:spcAft>
                <a:spcPts val="0"/>
              </a:spcAft>
              <a:buSzPts val="1288"/>
              <a:buNone/>
              <a:defRPr>
                <a:solidFill>
                  <a:srgbClr val="888888"/>
                </a:solidFill>
              </a:defRPr>
            </a:lvl3pPr>
            <a:lvl4pPr lvl="3" algn="ctr">
              <a:spcBef>
                <a:spcPts val="600"/>
              </a:spcBef>
              <a:spcAft>
                <a:spcPts val="0"/>
              </a:spcAft>
              <a:buSzPts val="1104"/>
              <a:buNone/>
              <a:defRPr>
                <a:solidFill>
                  <a:srgbClr val="888888"/>
                </a:solidFill>
              </a:defRPr>
            </a:lvl4pPr>
            <a:lvl5pPr lvl="4" algn="ctr">
              <a:spcBef>
                <a:spcPts val="600"/>
              </a:spcBef>
              <a:spcAft>
                <a:spcPts val="0"/>
              </a:spcAft>
              <a:buSzPts val="1104"/>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p:txBody>
      </p:sp>
      <p:pic>
        <p:nvPicPr>
          <p:cNvPr id="22" name="Google Shape;22;p56"/>
          <p:cNvPicPr preferRelativeResize="0"/>
          <p:nvPr/>
        </p:nvPicPr>
        <p:blipFill rotWithShape="1">
          <a:blip r:embed="rId2">
            <a:alphaModFix/>
          </a:blip>
          <a:srcRect b="0" l="0" r="0" t="0"/>
          <a:stretch/>
        </p:blipFill>
        <p:spPr>
          <a:xfrm>
            <a:off x="11035549" y="6172216"/>
            <a:ext cx="623117" cy="590322"/>
          </a:xfrm>
          <a:prstGeom prst="rect">
            <a:avLst/>
          </a:prstGeom>
          <a:noFill/>
          <a:ln>
            <a:noFill/>
          </a:ln>
        </p:spPr>
      </p:pic>
      <p:pic>
        <p:nvPicPr>
          <p:cNvPr id="23" name="Google Shape;23;p56"/>
          <p:cNvPicPr preferRelativeResize="0"/>
          <p:nvPr/>
        </p:nvPicPr>
        <p:blipFill rotWithShape="1">
          <a:blip r:embed="rId3">
            <a:alphaModFix/>
          </a:blip>
          <a:srcRect b="0" l="0" r="0" t="0"/>
          <a:stretch/>
        </p:blipFill>
        <p:spPr>
          <a:xfrm>
            <a:off x="5538030" y="6384900"/>
            <a:ext cx="5761219" cy="32311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1" name="Shape 81"/>
        <p:cNvGrpSpPr/>
        <p:nvPr/>
      </p:nvGrpSpPr>
      <p:grpSpPr>
        <a:xfrm>
          <a:off x="0" y="0"/>
          <a:ext cx="0" cy="0"/>
          <a:chOff x="0" y="0"/>
          <a:chExt cx="0" cy="0"/>
        </a:xfrm>
      </p:grpSpPr>
      <p:sp>
        <p:nvSpPr>
          <p:cNvPr id="82" name="Google Shape;82;p74"/>
          <p:cNvSpPr/>
          <p:nvPr/>
        </p:nvSpPr>
        <p:spPr>
          <a:xfrm>
            <a:off x="440286" y="614407"/>
            <a:ext cx="11309338" cy="118929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74"/>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74"/>
          <p:cNvSpPr txBox="1"/>
          <p:nvPr>
            <p:ph idx="1" type="body"/>
          </p:nvPr>
        </p:nvSpPr>
        <p:spPr>
          <a:xfrm rot="5400000">
            <a:off x="4334603" y="-1417408"/>
            <a:ext cx="3522794" cy="11029616"/>
          </a:xfrm>
          <a:prstGeom prst="rect">
            <a:avLst/>
          </a:prstGeom>
          <a:noFill/>
          <a:ln>
            <a:noFill/>
          </a:ln>
        </p:spPr>
        <p:txBody>
          <a:bodyPr anchorCtr="0" anchor="t" bIns="45700" lIns="91425" spcFirstLastPara="1" rIns="91425" wrap="square" tIns="45700">
            <a:normAutofit/>
          </a:bodyPr>
          <a:lstStyle>
            <a:lvl1pPr indent="-333756" lvl="0" marL="457200" algn="l">
              <a:spcBef>
                <a:spcPts val="360"/>
              </a:spcBef>
              <a:spcAft>
                <a:spcPts val="0"/>
              </a:spcAft>
              <a:buSzPts val="1656"/>
              <a:buChar char="◼"/>
              <a:defRPr/>
            </a:lvl1pPr>
            <a:lvl2pPr indent="-322072" lvl="1" marL="914400" algn="l">
              <a:spcBef>
                <a:spcPts val="600"/>
              </a:spcBef>
              <a:spcAft>
                <a:spcPts val="0"/>
              </a:spcAft>
              <a:buSzPts val="1472"/>
              <a:buChar char="◼"/>
              <a:defRPr/>
            </a:lvl2pPr>
            <a:lvl3pPr indent="-310388" lvl="2" marL="1371600" algn="l">
              <a:spcBef>
                <a:spcPts val="600"/>
              </a:spcBef>
              <a:spcAft>
                <a:spcPts val="0"/>
              </a:spcAft>
              <a:buSzPts val="1288"/>
              <a:buChar char="◼"/>
              <a:defRPr/>
            </a:lvl3pPr>
            <a:lvl4pPr indent="-298704" lvl="3" marL="1828800" algn="l">
              <a:spcBef>
                <a:spcPts val="600"/>
              </a:spcBef>
              <a:spcAft>
                <a:spcPts val="0"/>
              </a:spcAft>
              <a:buSzPts val="1104"/>
              <a:buChar char="◼"/>
              <a:defRPr/>
            </a:lvl4pPr>
            <a:lvl5pPr indent="-298704" lvl="4" marL="2286000" algn="l">
              <a:spcBef>
                <a:spcPts val="600"/>
              </a:spcBef>
              <a:spcAft>
                <a:spcPts val="0"/>
              </a:spcAft>
              <a:buSzPts val="1104"/>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85" name="Google Shape;85;p74"/>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74"/>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74"/>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8" name="Shape 88"/>
        <p:cNvGrpSpPr/>
        <p:nvPr/>
      </p:nvGrpSpPr>
      <p:grpSpPr>
        <a:xfrm>
          <a:off x="0" y="0"/>
          <a:ext cx="0" cy="0"/>
          <a:chOff x="0" y="0"/>
          <a:chExt cx="0" cy="0"/>
        </a:xfrm>
      </p:grpSpPr>
      <p:sp>
        <p:nvSpPr>
          <p:cNvPr id="89" name="Google Shape;89;p75"/>
          <p:cNvSpPr/>
          <p:nvPr/>
        </p:nvSpPr>
        <p:spPr>
          <a:xfrm>
            <a:off x="8839201" y="599725"/>
            <a:ext cx="2906817" cy="581695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75"/>
          <p:cNvSpPr txBox="1"/>
          <p:nvPr>
            <p:ph type="title"/>
          </p:nvPr>
        </p:nvSpPr>
        <p:spPr>
          <a:xfrm rot="5400000">
            <a:off x="7249746" y="2265181"/>
            <a:ext cx="5183073" cy="2004164"/>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75"/>
          <p:cNvSpPr txBox="1"/>
          <p:nvPr>
            <p:ph idx="1" type="body"/>
          </p:nvPr>
        </p:nvSpPr>
        <p:spPr>
          <a:xfrm rot="5400000">
            <a:off x="2131526" y="-680877"/>
            <a:ext cx="5183073" cy="7896279"/>
          </a:xfrm>
          <a:prstGeom prst="rect">
            <a:avLst/>
          </a:prstGeom>
          <a:noFill/>
          <a:ln>
            <a:noFill/>
          </a:ln>
        </p:spPr>
        <p:txBody>
          <a:bodyPr anchorCtr="0" anchor="t"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92" name="Google Shape;92;p75"/>
          <p:cNvSpPr txBox="1"/>
          <p:nvPr>
            <p:ph idx="10" type="dt"/>
          </p:nvPr>
        </p:nvSpPr>
        <p:spPr>
          <a:xfrm>
            <a:off x="8993673" y="5956137"/>
            <a:ext cx="1328141"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solidFill>
                  <a:srgbClr val="53C1EA"/>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75"/>
          <p:cNvSpPr txBox="1"/>
          <p:nvPr>
            <p:ph idx="11" type="ftr"/>
          </p:nvPr>
        </p:nvSpPr>
        <p:spPr>
          <a:xfrm>
            <a:off x="774923" y="5951811"/>
            <a:ext cx="789627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75"/>
          <p:cNvSpPr txBox="1"/>
          <p:nvPr>
            <p:ph idx="12" type="sldNum"/>
          </p:nvPr>
        </p:nvSpPr>
        <p:spPr>
          <a:xfrm>
            <a:off x="10446615" y="5956137"/>
            <a:ext cx="116419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rgbClr val="53C1EA"/>
                </a:solidFill>
                <a:latin typeface="Gill Sans"/>
                <a:ea typeface="Gill Sans"/>
                <a:cs typeface="Gill Sans"/>
                <a:sym typeface="Gill Sans"/>
              </a:defRPr>
            </a:lvl1pPr>
            <a:lvl2pPr indent="0" lvl="1" marL="0" algn="r">
              <a:spcBef>
                <a:spcPts val="0"/>
              </a:spcBef>
              <a:buNone/>
              <a:defRPr sz="900">
                <a:solidFill>
                  <a:srgbClr val="53C1EA"/>
                </a:solidFill>
                <a:latin typeface="Gill Sans"/>
                <a:ea typeface="Gill Sans"/>
                <a:cs typeface="Gill Sans"/>
                <a:sym typeface="Gill Sans"/>
              </a:defRPr>
            </a:lvl2pPr>
            <a:lvl3pPr indent="0" lvl="2" marL="0" algn="r">
              <a:spcBef>
                <a:spcPts val="0"/>
              </a:spcBef>
              <a:buNone/>
              <a:defRPr sz="900">
                <a:solidFill>
                  <a:srgbClr val="53C1EA"/>
                </a:solidFill>
                <a:latin typeface="Gill Sans"/>
                <a:ea typeface="Gill Sans"/>
                <a:cs typeface="Gill Sans"/>
                <a:sym typeface="Gill Sans"/>
              </a:defRPr>
            </a:lvl3pPr>
            <a:lvl4pPr indent="0" lvl="3" marL="0" algn="r">
              <a:spcBef>
                <a:spcPts val="0"/>
              </a:spcBef>
              <a:buNone/>
              <a:defRPr sz="900">
                <a:solidFill>
                  <a:srgbClr val="53C1EA"/>
                </a:solidFill>
                <a:latin typeface="Gill Sans"/>
                <a:ea typeface="Gill Sans"/>
                <a:cs typeface="Gill Sans"/>
                <a:sym typeface="Gill Sans"/>
              </a:defRPr>
            </a:lvl4pPr>
            <a:lvl5pPr indent="0" lvl="4" marL="0" algn="r">
              <a:spcBef>
                <a:spcPts val="0"/>
              </a:spcBef>
              <a:buNone/>
              <a:defRPr sz="900">
                <a:solidFill>
                  <a:srgbClr val="53C1EA"/>
                </a:solidFill>
                <a:latin typeface="Gill Sans"/>
                <a:ea typeface="Gill Sans"/>
                <a:cs typeface="Gill Sans"/>
                <a:sym typeface="Gill Sans"/>
              </a:defRPr>
            </a:lvl5pPr>
            <a:lvl6pPr indent="0" lvl="5" marL="0" algn="r">
              <a:spcBef>
                <a:spcPts val="0"/>
              </a:spcBef>
              <a:buNone/>
              <a:defRPr sz="900">
                <a:solidFill>
                  <a:srgbClr val="53C1EA"/>
                </a:solidFill>
                <a:latin typeface="Gill Sans"/>
                <a:ea typeface="Gill Sans"/>
                <a:cs typeface="Gill Sans"/>
                <a:sym typeface="Gill Sans"/>
              </a:defRPr>
            </a:lvl6pPr>
            <a:lvl7pPr indent="0" lvl="6" marL="0" algn="r">
              <a:spcBef>
                <a:spcPts val="0"/>
              </a:spcBef>
              <a:buNone/>
              <a:defRPr sz="900">
                <a:solidFill>
                  <a:srgbClr val="53C1EA"/>
                </a:solidFill>
                <a:latin typeface="Gill Sans"/>
                <a:ea typeface="Gill Sans"/>
                <a:cs typeface="Gill Sans"/>
                <a:sym typeface="Gill Sans"/>
              </a:defRPr>
            </a:lvl7pPr>
            <a:lvl8pPr indent="0" lvl="7" marL="0" algn="r">
              <a:spcBef>
                <a:spcPts val="0"/>
              </a:spcBef>
              <a:buNone/>
              <a:defRPr sz="900">
                <a:solidFill>
                  <a:srgbClr val="53C1EA"/>
                </a:solidFill>
                <a:latin typeface="Gill Sans"/>
                <a:ea typeface="Gill Sans"/>
                <a:cs typeface="Gill Sans"/>
                <a:sym typeface="Gill Sans"/>
              </a:defRPr>
            </a:lvl8pPr>
            <a:lvl9pPr indent="0" lvl="8" marL="0" algn="r">
              <a:spcBef>
                <a:spcPts val="0"/>
              </a:spcBef>
              <a:buNone/>
              <a:defRPr sz="900">
                <a:solidFill>
                  <a:srgbClr val="53C1EA"/>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96" name="Shape 9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showMasterSp="0">
  <p:cSld name="Title 2">
    <p:bg>
      <p:bgPr>
        <a:solidFill>
          <a:schemeClr val="dk1"/>
        </a:solidFill>
      </p:bgPr>
    </p:bg>
    <p:spTree>
      <p:nvGrpSpPr>
        <p:cNvPr id="104" name="Shape 104"/>
        <p:cNvGrpSpPr/>
        <p:nvPr/>
      </p:nvGrpSpPr>
      <p:grpSpPr>
        <a:xfrm>
          <a:off x="0" y="0"/>
          <a:ext cx="0" cy="0"/>
          <a:chOff x="0" y="0"/>
          <a:chExt cx="0" cy="0"/>
        </a:xfrm>
      </p:grpSpPr>
      <p:sp>
        <p:nvSpPr>
          <p:cNvPr id="105" name="Google Shape;105;p63"/>
          <p:cNvSpPr/>
          <p:nvPr/>
        </p:nvSpPr>
        <p:spPr>
          <a:xfrm>
            <a:off x="0" y="0"/>
            <a:ext cx="12192000" cy="6858000"/>
          </a:xfrm>
          <a:prstGeom prst="rect">
            <a:avLst/>
          </a:prstGeom>
          <a:noFill/>
          <a:ln>
            <a:noFill/>
          </a:ln>
        </p:spPr>
      </p:sp>
      <p:sp>
        <p:nvSpPr>
          <p:cNvPr id="106" name="Google Shape;106;p63"/>
          <p:cNvSpPr/>
          <p:nvPr>
            <p:ph idx="2" type="pic"/>
          </p:nvPr>
        </p:nvSpPr>
        <p:spPr>
          <a:xfrm>
            <a:off x="8196072" y="0"/>
            <a:ext cx="3995928" cy="6858000"/>
          </a:xfrm>
          <a:prstGeom prst="rect">
            <a:avLst/>
          </a:prstGeom>
          <a:noFill/>
          <a:ln>
            <a:noFill/>
          </a:ln>
        </p:spPr>
      </p:sp>
      <p:sp>
        <p:nvSpPr>
          <p:cNvPr id="107" name="Google Shape;107;p63"/>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63"/>
          <p:cNvSpPr txBox="1"/>
          <p:nvPr>
            <p:ph type="ctrTitle"/>
          </p:nvPr>
        </p:nvSpPr>
        <p:spPr>
          <a:xfrm>
            <a:off x="548640" y="1466850"/>
            <a:ext cx="6858000" cy="219075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chemeClr val="lt1"/>
              </a:buClr>
              <a:buSzPts val="5400"/>
              <a:buFont typeface="Arial"/>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63"/>
          <p:cNvSpPr txBox="1"/>
          <p:nvPr>
            <p:ph idx="1" type="subTitle"/>
          </p:nvPr>
        </p:nvSpPr>
        <p:spPr>
          <a:xfrm>
            <a:off x="548640" y="3794760"/>
            <a:ext cx="6858000" cy="914400"/>
          </a:xfrm>
          <a:prstGeom prst="rect">
            <a:avLst/>
          </a:prstGeom>
          <a:noFill/>
          <a:ln>
            <a:noFill/>
          </a:ln>
        </p:spPr>
        <p:txBody>
          <a:bodyPr anchorCtr="0" anchor="t" bIns="0" lIns="0" spcFirstLastPara="1" rIns="0" wrap="square" tIns="0">
            <a:noAutofit/>
          </a:bodyPr>
          <a:lstStyle>
            <a:lvl1pPr lvl="0" algn="l">
              <a:lnSpc>
                <a:spcPct val="100000"/>
              </a:lnSpc>
              <a:spcBef>
                <a:spcPts val="1200"/>
              </a:spcBef>
              <a:spcAft>
                <a:spcPts val="0"/>
              </a:spcAft>
              <a:buClr>
                <a:schemeClr val="lt1"/>
              </a:buClr>
              <a:buSzPts val="2800"/>
              <a:buNone/>
              <a:defRPr b="1" sz="2800">
                <a:solidFill>
                  <a:schemeClr val="lt1"/>
                </a:solidFill>
              </a:defRPr>
            </a:lvl1pPr>
            <a:lvl2pPr lvl="1" algn="ctr">
              <a:lnSpc>
                <a:spcPct val="100000"/>
              </a:lnSpc>
              <a:spcBef>
                <a:spcPts val="600"/>
              </a:spcBef>
              <a:spcAft>
                <a:spcPts val="0"/>
              </a:spcAft>
              <a:buClr>
                <a:schemeClr val="dk1"/>
              </a:buClr>
              <a:buSzPts val="2000"/>
              <a:buNone/>
              <a:defRPr sz="2000"/>
            </a:lvl2pPr>
            <a:lvl3pPr lvl="2" algn="ctr">
              <a:lnSpc>
                <a:spcPct val="100000"/>
              </a:lnSpc>
              <a:spcBef>
                <a:spcPts val="600"/>
              </a:spcBef>
              <a:spcAft>
                <a:spcPts val="0"/>
              </a:spcAft>
              <a:buClr>
                <a:schemeClr val="dk1"/>
              </a:buClr>
              <a:buSzPts val="1800"/>
              <a:buNone/>
              <a:defRPr sz="1800"/>
            </a:lvl3pPr>
            <a:lvl4pPr lvl="3" algn="ctr">
              <a:lnSpc>
                <a:spcPct val="100000"/>
              </a:lnSpc>
              <a:spcBef>
                <a:spcPts val="600"/>
              </a:spcBef>
              <a:spcAft>
                <a:spcPts val="0"/>
              </a:spcAft>
              <a:buClr>
                <a:schemeClr val="dk1"/>
              </a:buClr>
              <a:buSzPts val="1600"/>
              <a:buNone/>
              <a:defRPr sz="1600"/>
            </a:lvl4pPr>
            <a:lvl5pPr lvl="4" algn="ctr">
              <a:lnSpc>
                <a:spcPct val="100000"/>
              </a:lnSpc>
              <a:spcBef>
                <a:spcPts val="6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0" name="Google Shape;110;p63"/>
          <p:cNvSpPr txBox="1"/>
          <p:nvPr>
            <p:ph idx="3" type="body"/>
          </p:nvPr>
        </p:nvSpPr>
        <p:spPr>
          <a:xfrm>
            <a:off x="548640" y="4937759"/>
            <a:ext cx="5547360" cy="54864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lt1"/>
              </a:buClr>
              <a:buSzPts val="1400"/>
              <a:buNone/>
              <a:defRPr b="0" sz="1400">
                <a:solidFill>
                  <a:schemeClr val="lt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1" name="Google Shape;111;p63"/>
          <p:cNvGrpSpPr/>
          <p:nvPr/>
        </p:nvGrpSpPr>
        <p:grpSpPr>
          <a:xfrm>
            <a:off x="548640" y="576072"/>
            <a:ext cx="2286000" cy="334244"/>
            <a:chOff x="345440" y="2627692"/>
            <a:chExt cx="10971255" cy="1604143"/>
          </a:xfrm>
        </p:grpSpPr>
        <p:sp>
          <p:nvSpPr>
            <p:cNvPr id="112" name="Google Shape;112;p63"/>
            <p:cNvSpPr/>
            <p:nvPr/>
          </p:nvSpPr>
          <p:spPr>
            <a:xfrm>
              <a:off x="3923128" y="3019331"/>
              <a:ext cx="7393567" cy="868886"/>
            </a:xfrm>
            <a:custGeom>
              <a:rect b="b" l="l" r="r" t="t"/>
              <a:pathLst>
                <a:path extrusionOk="0" h="868886" w="7393567">
                  <a:moveTo>
                    <a:pt x="110240" y="709958"/>
                  </a:moveTo>
                  <a:lnTo>
                    <a:pt x="672945" y="709958"/>
                  </a:lnTo>
                  <a:lnTo>
                    <a:pt x="672945" y="810445"/>
                  </a:lnTo>
                  <a:lnTo>
                    <a:pt x="0" y="810445"/>
                  </a:lnTo>
                  <a:lnTo>
                    <a:pt x="0" y="31581"/>
                  </a:lnTo>
                  <a:lnTo>
                    <a:pt x="653796" y="31581"/>
                  </a:lnTo>
                  <a:lnTo>
                    <a:pt x="653796" y="133425"/>
                  </a:lnTo>
                  <a:lnTo>
                    <a:pt x="110240" y="133425"/>
                  </a:lnTo>
                  <a:lnTo>
                    <a:pt x="110240" y="354119"/>
                  </a:lnTo>
                  <a:lnTo>
                    <a:pt x="474671" y="354119"/>
                  </a:lnTo>
                  <a:lnTo>
                    <a:pt x="474671" y="456465"/>
                  </a:lnTo>
                  <a:lnTo>
                    <a:pt x="110240" y="456465"/>
                  </a:lnTo>
                  <a:lnTo>
                    <a:pt x="110240" y="709958"/>
                  </a:lnTo>
                  <a:close/>
                  <a:moveTo>
                    <a:pt x="2985962" y="500107"/>
                  </a:moveTo>
                  <a:cubicBezTo>
                    <a:pt x="2985962" y="639303"/>
                    <a:pt x="2896748" y="731290"/>
                    <a:pt x="2764263" y="731290"/>
                  </a:cubicBezTo>
                  <a:cubicBezTo>
                    <a:pt x="2635713" y="731290"/>
                    <a:pt x="2555271" y="638198"/>
                    <a:pt x="2555271" y="500107"/>
                  </a:cubicBezTo>
                  <a:lnTo>
                    <a:pt x="2555271" y="33555"/>
                  </a:lnTo>
                  <a:lnTo>
                    <a:pt x="2446154" y="33555"/>
                  </a:lnTo>
                  <a:lnTo>
                    <a:pt x="2446154" y="505287"/>
                  </a:lnTo>
                  <a:cubicBezTo>
                    <a:pt x="2446154" y="717729"/>
                    <a:pt x="2594570" y="833499"/>
                    <a:pt x="2763513" y="833499"/>
                  </a:cubicBezTo>
                  <a:cubicBezTo>
                    <a:pt x="3012862" y="833499"/>
                    <a:pt x="3093948" y="657563"/>
                    <a:pt x="3093948" y="505287"/>
                  </a:cubicBezTo>
                  <a:lnTo>
                    <a:pt x="3093948" y="33555"/>
                  </a:lnTo>
                  <a:lnTo>
                    <a:pt x="2985959" y="33555"/>
                  </a:lnTo>
                  <a:lnTo>
                    <a:pt x="2985959" y="500107"/>
                  </a:lnTo>
                  <a:close/>
                  <a:moveTo>
                    <a:pt x="3701070" y="810572"/>
                  </a:moveTo>
                  <a:lnTo>
                    <a:pt x="3809325" y="810572"/>
                  </a:lnTo>
                  <a:lnTo>
                    <a:pt x="3809325" y="31581"/>
                  </a:lnTo>
                  <a:lnTo>
                    <a:pt x="3701070" y="31581"/>
                  </a:lnTo>
                  <a:lnTo>
                    <a:pt x="3701070" y="810572"/>
                  </a:lnTo>
                  <a:close/>
                  <a:moveTo>
                    <a:pt x="5101718" y="641905"/>
                  </a:moveTo>
                  <a:lnTo>
                    <a:pt x="4566591" y="31581"/>
                  </a:lnTo>
                  <a:lnTo>
                    <a:pt x="4459602" y="31581"/>
                  </a:lnTo>
                  <a:lnTo>
                    <a:pt x="4459602" y="810442"/>
                  </a:lnTo>
                  <a:lnTo>
                    <a:pt x="4567717" y="810442"/>
                  </a:lnTo>
                  <a:lnTo>
                    <a:pt x="4567717" y="195198"/>
                  </a:lnTo>
                  <a:lnTo>
                    <a:pt x="5103877" y="810445"/>
                  </a:lnTo>
                  <a:lnTo>
                    <a:pt x="5209489" y="810445"/>
                  </a:lnTo>
                  <a:lnTo>
                    <a:pt x="5209489" y="31581"/>
                  </a:lnTo>
                  <a:lnTo>
                    <a:pt x="5101718" y="31581"/>
                  </a:lnTo>
                  <a:lnTo>
                    <a:pt x="5101718" y="641905"/>
                  </a:lnTo>
                  <a:close/>
                  <a:moveTo>
                    <a:pt x="5866009" y="810572"/>
                  </a:moveTo>
                  <a:lnTo>
                    <a:pt x="5974158" y="810572"/>
                  </a:lnTo>
                  <a:lnTo>
                    <a:pt x="5974158" y="31581"/>
                  </a:lnTo>
                  <a:lnTo>
                    <a:pt x="5866009" y="31581"/>
                  </a:lnTo>
                  <a:lnTo>
                    <a:pt x="5866009" y="810572"/>
                  </a:lnTo>
                  <a:close/>
                  <a:moveTo>
                    <a:pt x="7026633" y="387784"/>
                  </a:moveTo>
                  <a:lnTo>
                    <a:pt x="7340670" y="30722"/>
                  </a:lnTo>
                  <a:lnTo>
                    <a:pt x="7207186" y="30722"/>
                  </a:lnTo>
                  <a:lnTo>
                    <a:pt x="6957946" y="310719"/>
                  </a:lnTo>
                  <a:lnTo>
                    <a:pt x="6715473" y="30722"/>
                  </a:lnTo>
                  <a:lnTo>
                    <a:pt x="6574129" y="30722"/>
                  </a:lnTo>
                  <a:lnTo>
                    <a:pt x="6877058" y="388023"/>
                  </a:lnTo>
                  <a:lnTo>
                    <a:pt x="6498169" y="810323"/>
                  </a:lnTo>
                  <a:lnTo>
                    <a:pt x="6636563" y="810323"/>
                  </a:lnTo>
                  <a:lnTo>
                    <a:pt x="6947188" y="463609"/>
                  </a:lnTo>
                  <a:lnTo>
                    <a:pt x="7243487" y="810323"/>
                  </a:lnTo>
                  <a:lnTo>
                    <a:pt x="7393568" y="810323"/>
                  </a:lnTo>
                  <a:lnTo>
                    <a:pt x="7026633" y="387784"/>
                  </a:lnTo>
                  <a:close/>
                  <a:moveTo>
                    <a:pt x="1784908" y="417252"/>
                  </a:moveTo>
                  <a:cubicBezTo>
                    <a:pt x="1784908" y="232300"/>
                    <a:pt x="1655676" y="98284"/>
                    <a:pt x="1493293" y="99634"/>
                  </a:cubicBezTo>
                  <a:cubicBezTo>
                    <a:pt x="1330976" y="100510"/>
                    <a:pt x="1210592" y="232300"/>
                    <a:pt x="1210592" y="418483"/>
                  </a:cubicBezTo>
                  <a:lnTo>
                    <a:pt x="1210663" y="421436"/>
                  </a:lnTo>
                  <a:cubicBezTo>
                    <a:pt x="1210663" y="604288"/>
                    <a:pt x="1339180" y="738931"/>
                    <a:pt x="1500600" y="737813"/>
                  </a:cubicBezTo>
                  <a:cubicBezTo>
                    <a:pt x="1535865" y="737574"/>
                    <a:pt x="1581151" y="727461"/>
                    <a:pt x="1606233" y="715008"/>
                  </a:cubicBezTo>
                  <a:lnTo>
                    <a:pt x="1503441" y="593063"/>
                  </a:lnTo>
                  <a:lnTo>
                    <a:pt x="1628957" y="593192"/>
                  </a:lnTo>
                  <a:lnTo>
                    <a:pt x="1687622" y="663342"/>
                  </a:lnTo>
                  <a:cubicBezTo>
                    <a:pt x="1750503" y="602184"/>
                    <a:pt x="1784911" y="530557"/>
                    <a:pt x="1784911" y="420577"/>
                  </a:cubicBezTo>
                  <a:lnTo>
                    <a:pt x="1784911" y="417252"/>
                  </a:lnTo>
                  <a:close/>
                  <a:moveTo>
                    <a:pt x="1495758" y="13"/>
                  </a:moveTo>
                  <a:cubicBezTo>
                    <a:pt x="1719545" y="-1709"/>
                    <a:pt x="1897582" y="171278"/>
                    <a:pt x="1897582" y="413426"/>
                  </a:cubicBezTo>
                  <a:lnTo>
                    <a:pt x="1897582" y="416509"/>
                  </a:lnTo>
                  <a:cubicBezTo>
                    <a:pt x="1897582" y="557679"/>
                    <a:pt x="1842005" y="671979"/>
                    <a:pt x="1753845" y="741393"/>
                  </a:cubicBezTo>
                  <a:lnTo>
                    <a:pt x="1861618" y="868760"/>
                  </a:lnTo>
                  <a:lnTo>
                    <a:pt x="1735711" y="868886"/>
                  </a:lnTo>
                  <a:lnTo>
                    <a:pt x="1674170" y="795776"/>
                  </a:lnTo>
                  <a:cubicBezTo>
                    <a:pt x="1623453" y="822895"/>
                    <a:pt x="1555693" y="838317"/>
                    <a:pt x="1498384" y="838801"/>
                  </a:cubicBezTo>
                  <a:cubicBezTo>
                    <a:pt x="1275314" y="840401"/>
                    <a:pt x="1097870" y="668897"/>
                    <a:pt x="1097870" y="425265"/>
                  </a:cubicBezTo>
                  <a:lnTo>
                    <a:pt x="1097870" y="422312"/>
                  </a:lnTo>
                  <a:cubicBezTo>
                    <a:pt x="1097870" y="177190"/>
                    <a:pt x="1271075" y="1486"/>
                    <a:pt x="1495758" y="13"/>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3" name="Google Shape;113;p63"/>
            <p:cNvSpPr/>
            <p:nvPr/>
          </p:nvSpPr>
          <p:spPr>
            <a:xfrm>
              <a:off x="345440" y="2627692"/>
              <a:ext cx="3055280" cy="1604143"/>
            </a:xfrm>
            <a:custGeom>
              <a:rect b="b" l="l" r="r" t="t"/>
              <a:pathLst>
                <a:path extrusionOk="0" h="1604143" w="3055280">
                  <a:moveTo>
                    <a:pt x="2907935" y="1149921"/>
                  </a:moveTo>
                  <a:cubicBezTo>
                    <a:pt x="2990078" y="1149921"/>
                    <a:pt x="3055280" y="1081991"/>
                    <a:pt x="3055280" y="1001604"/>
                  </a:cubicBezTo>
                  <a:lnTo>
                    <a:pt x="3055280" y="1000738"/>
                  </a:lnTo>
                  <a:cubicBezTo>
                    <a:pt x="3055280" y="920232"/>
                    <a:pt x="2990900" y="853151"/>
                    <a:pt x="2907935" y="853151"/>
                  </a:cubicBezTo>
                  <a:cubicBezTo>
                    <a:pt x="2825653" y="853151"/>
                    <a:pt x="2760375" y="921088"/>
                    <a:pt x="2760375" y="1001604"/>
                  </a:cubicBezTo>
                  <a:lnTo>
                    <a:pt x="2760375" y="1002470"/>
                  </a:lnTo>
                  <a:cubicBezTo>
                    <a:pt x="2760379" y="1082850"/>
                    <a:pt x="2824831" y="1149921"/>
                    <a:pt x="2907935" y="1149921"/>
                  </a:cubicBezTo>
                  <a:moveTo>
                    <a:pt x="2907935" y="1133776"/>
                  </a:moveTo>
                  <a:cubicBezTo>
                    <a:pt x="2833373" y="1133776"/>
                    <a:pt x="2777438" y="1074479"/>
                    <a:pt x="2777438" y="1002467"/>
                  </a:cubicBezTo>
                  <a:lnTo>
                    <a:pt x="2777438" y="1001601"/>
                  </a:lnTo>
                  <a:cubicBezTo>
                    <a:pt x="2777438" y="929473"/>
                    <a:pt x="2834157" y="869423"/>
                    <a:pt x="2907935" y="869423"/>
                  </a:cubicBezTo>
                  <a:cubicBezTo>
                    <a:pt x="2982396" y="869423"/>
                    <a:pt x="3038364" y="928733"/>
                    <a:pt x="3038364" y="1000735"/>
                  </a:cubicBezTo>
                  <a:lnTo>
                    <a:pt x="3038364" y="1001601"/>
                  </a:lnTo>
                  <a:cubicBezTo>
                    <a:pt x="3038364" y="1073606"/>
                    <a:pt x="2981611" y="1133776"/>
                    <a:pt x="2907935" y="1133776"/>
                  </a:cubicBezTo>
                  <a:moveTo>
                    <a:pt x="2846896" y="1075338"/>
                  </a:moveTo>
                  <a:lnTo>
                    <a:pt x="2884217" y="1075338"/>
                  </a:lnTo>
                  <a:lnTo>
                    <a:pt x="2884217" y="1026997"/>
                  </a:lnTo>
                  <a:lnTo>
                    <a:pt x="2907939" y="1026997"/>
                  </a:lnTo>
                  <a:lnTo>
                    <a:pt x="2940970" y="1075338"/>
                  </a:lnTo>
                  <a:lnTo>
                    <a:pt x="2985846" y="1075338"/>
                  </a:lnTo>
                  <a:lnTo>
                    <a:pt x="2946954" y="1020225"/>
                  </a:lnTo>
                  <a:cubicBezTo>
                    <a:pt x="2967287" y="1013436"/>
                    <a:pt x="2980789" y="997407"/>
                    <a:pt x="2980789" y="972750"/>
                  </a:cubicBezTo>
                  <a:cubicBezTo>
                    <a:pt x="2980789" y="938107"/>
                    <a:pt x="2954476" y="921825"/>
                    <a:pt x="2918803" y="921825"/>
                  </a:cubicBezTo>
                  <a:lnTo>
                    <a:pt x="2846896" y="921825"/>
                  </a:lnTo>
                  <a:lnTo>
                    <a:pt x="2846896" y="1075338"/>
                  </a:lnTo>
                  <a:close/>
                  <a:moveTo>
                    <a:pt x="2884213" y="996544"/>
                  </a:moveTo>
                  <a:lnTo>
                    <a:pt x="2884213" y="954136"/>
                  </a:lnTo>
                  <a:lnTo>
                    <a:pt x="2916334" y="954136"/>
                  </a:lnTo>
                  <a:cubicBezTo>
                    <a:pt x="2932356" y="954136"/>
                    <a:pt x="2942647" y="961784"/>
                    <a:pt x="2942647" y="975342"/>
                  </a:cubicBezTo>
                  <a:cubicBezTo>
                    <a:pt x="2942647" y="988044"/>
                    <a:pt x="2933359" y="996548"/>
                    <a:pt x="2916334" y="996548"/>
                  </a:cubicBezTo>
                  <a:lnTo>
                    <a:pt x="2884213" y="996548"/>
                  </a:lnTo>
                  <a:close/>
                  <a:moveTo>
                    <a:pt x="1472991" y="85508"/>
                  </a:moveTo>
                  <a:lnTo>
                    <a:pt x="1472991" y="1373500"/>
                  </a:lnTo>
                  <a:lnTo>
                    <a:pt x="1636751" y="1316552"/>
                  </a:lnTo>
                  <a:lnTo>
                    <a:pt x="1636751" y="142803"/>
                  </a:lnTo>
                  <a:lnTo>
                    <a:pt x="2127861" y="314266"/>
                  </a:lnTo>
                  <a:lnTo>
                    <a:pt x="2127861" y="1145090"/>
                  </a:lnTo>
                  <a:lnTo>
                    <a:pt x="2291372" y="1087890"/>
                  </a:lnTo>
                  <a:lnTo>
                    <a:pt x="2291372" y="371316"/>
                  </a:lnTo>
                  <a:lnTo>
                    <a:pt x="2455060" y="428625"/>
                  </a:lnTo>
                  <a:lnTo>
                    <a:pt x="2455060" y="1204219"/>
                  </a:lnTo>
                  <a:lnTo>
                    <a:pt x="1964063" y="1375583"/>
                  </a:lnTo>
                  <a:lnTo>
                    <a:pt x="1964063" y="430405"/>
                  </a:lnTo>
                  <a:lnTo>
                    <a:pt x="1800641" y="373345"/>
                  </a:lnTo>
                  <a:lnTo>
                    <a:pt x="1800641" y="1432780"/>
                  </a:lnTo>
                  <a:lnTo>
                    <a:pt x="1309388" y="1604144"/>
                  </a:lnTo>
                  <a:lnTo>
                    <a:pt x="1309388" y="201838"/>
                  </a:lnTo>
                  <a:lnTo>
                    <a:pt x="1227590" y="173280"/>
                  </a:lnTo>
                  <a:lnTo>
                    <a:pt x="1145832" y="201838"/>
                  </a:lnTo>
                  <a:lnTo>
                    <a:pt x="1145832" y="1604137"/>
                  </a:lnTo>
                  <a:lnTo>
                    <a:pt x="654815" y="1432773"/>
                  </a:lnTo>
                  <a:lnTo>
                    <a:pt x="654815" y="373341"/>
                  </a:lnTo>
                  <a:lnTo>
                    <a:pt x="491062" y="430401"/>
                  </a:lnTo>
                  <a:lnTo>
                    <a:pt x="491062" y="1375583"/>
                  </a:lnTo>
                  <a:lnTo>
                    <a:pt x="0" y="1204223"/>
                  </a:lnTo>
                  <a:lnTo>
                    <a:pt x="0" y="428628"/>
                  </a:lnTo>
                  <a:lnTo>
                    <a:pt x="163808" y="371319"/>
                  </a:lnTo>
                  <a:lnTo>
                    <a:pt x="163808" y="1087893"/>
                  </a:lnTo>
                  <a:lnTo>
                    <a:pt x="327407" y="1145093"/>
                  </a:lnTo>
                  <a:lnTo>
                    <a:pt x="327407" y="314270"/>
                  </a:lnTo>
                  <a:lnTo>
                    <a:pt x="818425" y="142803"/>
                  </a:lnTo>
                  <a:lnTo>
                    <a:pt x="818425" y="1316552"/>
                  </a:lnTo>
                  <a:lnTo>
                    <a:pt x="982079" y="1373500"/>
                  </a:lnTo>
                  <a:lnTo>
                    <a:pt x="982079" y="85508"/>
                  </a:lnTo>
                  <a:lnTo>
                    <a:pt x="1227590" y="0"/>
                  </a:lnTo>
                  <a:lnTo>
                    <a:pt x="1472991" y="85508"/>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extLst>
    <p:ext uri="{DCECCB84-F9BA-43D5-87BE-67443E8EF086}">
      <p15:sldGuideLst>
        <p15:guide id="1" orient="horz" pos="1691">
          <p15:clr>
            <a:srgbClr val="C35EA4"/>
          </p15:clr>
        </p15:guide>
        <p15:guide id="2" orient="horz" pos="2207">
          <p15:clr>
            <a:srgbClr val="C35EA4"/>
          </p15:clr>
        </p15:guide>
        <p15:guide id="3" orient="horz" pos="2610">
          <p15:clr>
            <a:srgbClr val="C35EA4"/>
          </p15:clr>
        </p15:guide>
        <p15:guide id="4" orient="horz" pos="322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4" name="Shape 114"/>
        <p:cNvGrpSpPr/>
        <p:nvPr/>
      </p:nvGrpSpPr>
      <p:grpSpPr>
        <a:xfrm>
          <a:off x="0" y="0"/>
          <a:ext cx="0" cy="0"/>
          <a:chOff x="0" y="0"/>
          <a:chExt cx="0" cy="0"/>
        </a:xfrm>
      </p:grpSpPr>
      <p:sp>
        <p:nvSpPr>
          <p:cNvPr id="115" name="Google Shape;115;p64"/>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64"/>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64"/>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howMasterSp="0">
  <p:cSld name="Agenda">
    <p:bg>
      <p:bgPr>
        <a:solidFill>
          <a:schemeClr val="dk1"/>
        </a:solidFill>
      </p:bgPr>
    </p:bg>
    <p:spTree>
      <p:nvGrpSpPr>
        <p:cNvPr id="118" name="Shape 118"/>
        <p:cNvGrpSpPr/>
        <p:nvPr/>
      </p:nvGrpSpPr>
      <p:grpSpPr>
        <a:xfrm>
          <a:off x="0" y="0"/>
          <a:ext cx="0" cy="0"/>
          <a:chOff x="0" y="0"/>
          <a:chExt cx="0" cy="0"/>
        </a:xfrm>
      </p:grpSpPr>
      <p:sp>
        <p:nvSpPr>
          <p:cNvPr id="119" name="Google Shape;119;p65"/>
          <p:cNvSpPr/>
          <p:nvPr/>
        </p:nvSpPr>
        <p:spPr>
          <a:xfrm>
            <a:off x="0" y="0"/>
            <a:ext cx="12192000" cy="6858000"/>
          </a:xfrm>
          <a:prstGeom prst="rect">
            <a:avLst/>
          </a:prstGeom>
          <a:noFill/>
          <a:ln>
            <a:noFill/>
          </a:ln>
        </p:spPr>
      </p:sp>
      <p:sp>
        <p:nvSpPr>
          <p:cNvPr id="120" name="Google Shape;120;p65"/>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lt1"/>
                </a:solidFill>
                <a:latin typeface="Arial"/>
                <a:ea typeface="Arial"/>
                <a:cs typeface="Arial"/>
                <a:sym typeface="Arial"/>
              </a:defRPr>
            </a:lvl1pPr>
            <a:lvl2pPr indent="0" lvl="1" marL="0" algn="l">
              <a:spcBef>
                <a:spcPts val="0"/>
              </a:spcBef>
              <a:buNone/>
              <a:defRPr sz="800">
                <a:solidFill>
                  <a:schemeClr val="lt1"/>
                </a:solidFill>
                <a:latin typeface="Arial"/>
                <a:ea typeface="Arial"/>
                <a:cs typeface="Arial"/>
                <a:sym typeface="Arial"/>
              </a:defRPr>
            </a:lvl2pPr>
            <a:lvl3pPr indent="0" lvl="2" marL="0" algn="l">
              <a:spcBef>
                <a:spcPts val="0"/>
              </a:spcBef>
              <a:buNone/>
              <a:defRPr sz="800">
                <a:solidFill>
                  <a:schemeClr val="lt1"/>
                </a:solidFill>
                <a:latin typeface="Arial"/>
                <a:ea typeface="Arial"/>
                <a:cs typeface="Arial"/>
                <a:sym typeface="Arial"/>
              </a:defRPr>
            </a:lvl3pPr>
            <a:lvl4pPr indent="0" lvl="3" marL="0" algn="l">
              <a:spcBef>
                <a:spcPts val="0"/>
              </a:spcBef>
              <a:buNone/>
              <a:defRPr sz="800">
                <a:solidFill>
                  <a:schemeClr val="lt1"/>
                </a:solidFill>
                <a:latin typeface="Arial"/>
                <a:ea typeface="Arial"/>
                <a:cs typeface="Arial"/>
                <a:sym typeface="Arial"/>
              </a:defRPr>
            </a:lvl4pPr>
            <a:lvl5pPr indent="0" lvl="4" marL="0" algn="l">
              <a:spcBef>
                <a:spcPts val="0"/>
              </a:spcBef>
              <a:buNone/>
              <a:defRPr sz="800">
                <a:solidFill>
                  <a:schemeClr val="lt1"/>
                </a:solidFill>
                <a:latin typeface="Arial"/>
                <a:ea typeface="Arial"/>
                <a:cs typeface="Arial"/>
                <a:sym typeface="Arial"/>
              </a:defRPr>
            </a:lvl5pPr>
            <a:lvl6pPr indent="0" lvl="5" marL="0" algn="l">
              <a:spcBef>
                <a:spcPts val="0"/>
              </a:spcBef>
              <a:buNone/>
              <a:defRPr sz="800">
                <a:solidFill>
                  <a:schemeClr val="lt1"/>
                </a:solidFill>
                <a:latin typeface="Arial"/>
                <a:ea typeface="Arial"/>
                <a:cs typeface="Arial"/>
                <a:sym typeface="Arial"/>
              </a:defRPr>
            </a:lvl6pPr>
            <a:lvl7pPr indent="0" lvl="6" marL="0" algn="l">
              <a:spcBef>
                <a:spcPts val="0"/>
              </a:spcBef>
              <a:buNone/>
              <a:defRPr sz="800">
                <a:solidFill>
                  <a:schemeClr val="lt1"/>
                </a:solidFill>
                <a:latin typeface="Arial"/>
                <a:ea typeface="Arial"/>
                <a:cs typeface="Arial"/>
                <a:sym typeface="Arial"/>
              </a:defRPr>
            </a:lvl7pPr>
            <a:lvl8pPr indent="0" lvl="7" marL="0" algn="l">
              <a:spcBef>
                <a:spcPts val="0"/>
              </a:spcBef>
              <a:buNone/>
              <a:defRPr sz="800">
                <a:solidFill>
                  <a:schemeClr val="lt1"/>
                </a:solidFill>
                <a:latin typeface="Arial"/>
                <a:ea typeface="Arial"/>
                <a:cs typeface="Arial"/>
                <a:sym typeface="Arial"/>
              </a:defRPr>
            </a:lvl8pPr>
            <a:lvl9pPr indent="0" lvl="8" marL="0" algn="l">
              <a:spcBef>
                <a:spcPts val="0"/>
              </a:spcBef>
              <a:buNone/>
              <a:defRPr sz="800">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121" name="Google Shape;121;p65"/>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65"/>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 name="Google Shape;123;p65"/>
          <p:cNvSpPr txBox="1"/>
          <p:nvPr>
            <p:ph type="title"/>
          </p:nvPr>
        </p:nvSpPr>
        <p:spPr>
          <a:xfrm>
            <a:off x="548640" y="457200"/>
            <a:ext cx="11091672" cy="54864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lt1"/>
              </a:buClr>
              <a:buSzPts val="30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65"/>
          <p:cNvSpPr txBox="1"/>
          <p:nvPr>
            <p:ph idx="1" type="body"/>
          </p:nvPr>
        </p:nvSpPr>
        <p:spPr>
          <a:xfrm>
            <a:off x="548640" y="1554480"/>
            <a:ext cx="11088688" cy="461772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1200"/>
              </a:spcBef>
              <a:spcAft>
                <a:spcPts val="0"/>
              </a:spcAft>
              <a:buClr>
                <a:schemeClr val="lt1"/>
              </a:buClr>
              <a:buSzPts val="1800"/>
              <a:buFont typeface="Arial"/>
              <a:buAutoNum type="arabicPeriod"/>
              <a:defRPr b="0" sz="1800">
                <a:solidFill>
                  <a:schemeClr val="lt1"/>
                </a:solidFill>
              </a:defRPr>
            </a:lvl1pPr>
            <a:lvl2pPr indent="-330200" lvl="1" marL="914400" algn="l">
              <a:lnSpc>
                <a:spcPct val="100000"/>
              </a:lnSpc>
              <a:spcBef>
                <a:spcPts val="600"/>
              </a:spcBef>
              <a:spcAft>
                <a:spcPts val="0"/>
              </a:spcAft>
              <a:buClr>
                <a:schemeClr val="lt1"/>
              </a:buClr>
              <a:buSzPts val="1600"/>
              <a:buFont typeface="Arial"/>
              <a:buAutoNum type="alphaLcPeriod"/>
              <a:defRPr sz="1600">
                <a:solidFill>
                  <a:schemeClr val="lt1"/>
                </a:solidFill>
              </a:defRPr>
            </a:lvl2pPr>
            <a:lvl3pPr indent="-228600" lvl="2" marL="1371600" algn="l">
              <a:lnSpc>
                <a:spcPct val="100000"/>
              </a:lnSpc>
              <a:spcBef>
                <a:spcPts val="600"/>
              </a:spcBef>
              <a:spcAft>
                <a:spcPts val="0"/>
              </a:spcAft>
              <a:buClr>
                <a:schemeClr val="lt1"/>
              </a:buClr>
              <a:buSzPts val="1400"/>
              <a:buFont typeface="Arial"/>
              <a:buNone/>
              <a:defRPr>
                <a:solidFill>
                  <a:schemeClr val="lt1"/>
                </a:solidFill>
              </a:defRPr>
            </a:lvl3pPr>
            <a:lvl4pPr indent="-304800" lvl="3" marL="1828800" algn="l">
              <a:lnSpc>
                <a:spcPct val="100000"/>
              </a:lnSpc>
              <a:spcBef>
                <a:spcPts val="600"/>
              </a:spcBef>
              <a:spcAft>
                <a:spcPts val="0"/>
              </a:spcAft>
              <a:buClr>
                <a:schemeClr val="lt1"/>
              </a:buClr>
              <a:buSzPts val="1200"/>
              <a:buFont typeface="Arial"/>
              <a:buChar char="•"/>
              <a:defRPr>
                <a:solidFill>
                  <a:schemeClr val="lt1"/>
                </a:solidFill>
              </a:defRPr>
            </a:lvl4pPr>
            <a:lvl5pPr indent="-304800" lvl="4" marL="2286000" algn="l">
              <a:lnSpc>
                <a:spcPct val="100000"/>
              </a:lnSpc>
              <a:spcBef>
                <a:spcPts val="600"/>
              </a:spcBef>
              <a:spcAft>
                <a:spcPts val="0"/>
              </a:spcAft>
              <a:buClr>
                <a:schemeClr val="lt1"/>
              </a:buClr>
              <a:buSzPts val="1200"/>
              <a:buFont typeface="Arial"/>
              <a:buChar char="–"/>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Light (print)" showMasterSp="0">
  <p:cSld name="End Slide Light (print)">
    <p:bg>
      <p:bgPr>
        <a:solidFill>
          <a:schemeClr val="lt1"/>
        </a:solidFill>
      </p:bgPr>
    </p:bg>
    <p:spTree>
      <p:nvGrpSpPr>
        <p:cNvPr id="125" name="Shape 125"/>
        <p:cNvGrpSpPr/>
        <p:nvPr/>
      </p:nvGrpSpPr>
      <p:grpSpPr>
        <a:xfrm>
          <a:off x="0" y="0"/>
          <a:ext cx="0" cy="0"/>
          <a:chOff x="0" y="0"/>
          <a:chExt cx="0" cy="0"/>
        </a:xfrm>
      </p:grpSpPr>
      <p:sp>
        <p:nvSpPr>
          <p:cNvPr id="126" name="Google Shape;126;p66"/>
          <p:cNvSpPr/>
          <p:nvPr/>
        </p:nvSpPr>
        <p:spPr>
          <a:xfrm>
            <a:off x="63" y="857"/>
            <a:ext cx="12189091" cy="6856375"/>
          </a:xfrm>
          <a:custGeom>
            <a:rect b="b" l="l" r="r" t="t"/>
            <a:pathLst>
              <a:path extrusionOk="0" h="6856375" w="12189091">
                <a:moveTo>
                  <a:pt x="10252102" y="5209940"/>
                </a:moveTo>
                <a:lnTo>
                  <a:pt x="10898218" y="5444717"/>
                </a:lnTo>
                <a:lnTo>
                  <a:pt x="10898510" y="5914385"/>
                </a:lnTo>
                <a:lnTo>
                  <a:pt x="10252102" y="6149035"/>
                </a:lnTo>
                <a:lnTo>
                  <a:pt x="9607065" y="5914652"/>
                </a:lnTo>
                <a:lnTo>
                  <a:pt x="9605986" y="5444704"/>
                </a:lnTo>
                <a:lnTo>
                  <a:pt x="10252102" y="5209940"/>
                </a:lnTo>
                <a:close/>
                <a:moveTo>
                  <a:pt x="8315595" y="5914931"/>
                </a:moveTo>
                <a:lnTo>
                  <a:pt x="8960632" y="6149314"/>
                </a:lnTo>
                <a:lnTo>
                  <a:pt x="9607052" y="5914664"/>
                </a:lnTo>
                <a:lnTo>
                  <a:pt x="9606735" y="5444996"/>
                </a:lnTo>
                <a:lnTo>
                  <a:pt x="8960632" y="5210219"/>
                </a:lnTo>
                <a:lnTo>
                  <a:pt x="8314516" y="5444996"/>
                </a:lnTo>
                <a:moveTo>
                  <a:pt x="12187047" y="5915718"/>
                </a:moveTo>
                <a:lnTo>
                  <a:pt x="11540944" y="6150483"/>
                </a:lnTo>
                <a:lnTo>
                  <a:pt x="11542011" y="6620443"/>
                </a:lnTo>
                <a:lnTo>
                  <a:pt x="12187047" y="6854826"/>
                </a:lnTo>
                <a:moveTo>
                  <a:pt x="10252102" y="5209940"/>
                </a:moveTo>
                <a:lnTo>
                  <a:pt x="10252255" y="6148362"/>
                </a:lnTo>
                <a:moveTo>
                  <a:pt x="8314516" y="5444996"/>
                </a:moveTo>
                <a:lnTo>
                  <a:pt x="9607040" y="5914664"/>
                </a:lnTo>
                <a:moveTo>
                  <a:pt x="9606748" y="5444996"/>
                </a:moveTo>
                <a:lnTo>
                  <a:pt x="8315608" y="5914943"/>
                </a:lnTo>
                <a:moveTo>
                  <a:pt x="10252255" y="6856286"/>
                </a:moveTo>
                <a:lnTo>
                  <a:pt x="10251963" y="6148362"/>
                </a:lnTo>
                <a:lnTo>
                  <a:pt x="9605834" y="5913585"/>
                </a:lnTo>
                <a:lnTo>
                  <a:pt x="8959730" y="6148362"/>
                </a:lnTo>
                <a:lnTo>
                  <a:pt x="8960797" y="6856286"/>
                </a:lnTo>
                <a:moveTo>
                  <a:pt x="8960632" y="5210206"/>
                </a:moveTo>
                <a:lnTo>
                  <a:pt x="8959730" y="6148362"/>
                </a:lnTo>
                <a:moveTo>
                  <a:pt x="11762935" y="6854826"/>
                </a:moveTo>
                <a:lnTo>
                  <a:pt x="11545249" y="6775738"/>
                </a:lnTo>
                <a:lnTo>
                  <a:pt x="11323333" y="6856375"/>
                </a:lnTo>
                <a:moveTo>
                  <a:pt x="9609351" y="4977600"/>
                </a:moveTo>
                <a:lnTo>
                  <a:pt x="10251797" y="4740271"/>
                </a:lnTo>
                <a:lnTo>
                  <a:pt x="9605681" y="4505507"/>
                </a:lnTo>
                <a:lnTo>
                  <a:pt x="8959578" y="4740271"/>
                </a:lnTo>
                <a:lnTo>
                  <a:pt x="9609351" y="4977600"/>
                </a:lnTo>
                <a:close/>
                <a:moveTo>
                  <a:pt x="9609351" y="5133479"/>
                </a:moveTo>
                <a:lnTo>
                  <a:pt x="10251797" y="4896150"/>
                </a:lnTo>
                <a:lnTo>
                  <a:pt x="9605681" y="4661386"/>
                </a:lnTo>
                <a:lnTo>
                  <a:pt x="8959578" y="4896150"/>
                </a:lnTo>
                <a:lnTo>
                  <a:pt x="9609351" y="5133479"/>
                </a:lnTo>
                <a:close/>
                <a:moveTo>
                  <a:pt x="9609351" y="5289346"/>
                </a:moveTo>
                <a:lnTo>
                  <a:pt x="10251797" y="5052029"/>
                </a:lnTo>
                <a:lnTo>
                  <a:pt x="9605681" y="4817252"/>
                </a:lnTo>
                <a:lnTo>
                  <a:pt x="8959578" y="5052029"/>
                </a:lnTo>
                <a:lnTo>
                  <a:pt x="9609351" y="5289346"/>
                </a:lnTo>
                <a:close/>
                <a:moveTo>
                  <a:pt x="9609351" y="5445212"/>
                </a:moveTo>
                <a:lnTo>
                  <a:pt x="10251797" y="5207895"/>
                </a:lnTo>
                <a:lnTo>
                  <a:pt x="9605681" y="4973119"/>
                </a:lnTo>
                <a:lnTo>
                  <a:pt x="8959578" y="5207895"/>
                </a:lnTo>
                <a:lnTo>
                  <a:pt x="9609351" y="5445212"/>
                </a:lnTo>
                <a:close/>
                <a:moveTo>
                  <a:pt x="12189092" y="6856362"/>
                </a:moveTo>
                <a:lnTo>
                  <a:pt x="11542976" y="6621586"/>
                </a:lnTo>
                <a:lnTo>
                  <a:pt x="10896872" y="6856362"/>
                </a:lnTo>
                <a:moveTo>
                  <a:pt x="11543141" y="6616748"/>
                </a:moveTo>
                <a:lnTo>
                  <a:pt x="11543141" y="6856286"/>
                </a:lnTo>
                <a:moveTo>
                  <a:pt x="6376587" y="6148819"/>
                </a:moveTo>
                <a:lnTo>
                  <a:pt x="6377666" y="6618767"/>
                </a:lnTo>
                <a:lnTo>
                  <a:pt x="7022691" y="6853150"/>
                </a:lnTo>
                <a:lnTo>
                  <a:pt x="7669111" y="6618487"/>
                </a:lnTo>
                <a:lnTo>
                  <a:pt x="7668807" y="6148832"/>
                </a:lnTo>
                <a:lnTo>
                  <a:pt x="7022691" y="5914055"/>
                </a:lnTo>
                <a:lnTo>
                  <a:pt x="6376587" y="6148819"/>
                </a:lnTo>
                <a:close/>
                <a:moveTo>
                  <a:pt x="6377653" y="6618767"/>
                </a:moveTo>
                <a:lnTo>
                  <a:pt x="7668781" y="6148819"/>
                </a:lnTo>
                <a:moveTo>
                  <a:pt x="8311583" y="5444564"/>
                </a:moveTo>
                <a:lnTo>
                  <a:pt x="7665480" y="5209787"/>
                </a:lnTo>
                <a:lnTo>
                  <a:pt x="7019364" y="5444564"/>
                </a:lnTo>
                <a:lnTo>
                  <a:pt x="7020443" y="5914512"/>
                </a:lnTo>
                <a:lnTo>
                  <a:pt x="7665480" y="6148895"/>
                </a:lnTo>
                <a:lnTo>
                  <a:pt x="8311900" y="5914245"/>
                </a:lnTo>
                <a:moveTo>
                  <a:pt x="12187949" y="4978807"/>
                </a:moveTo>
                <a:lnTo>
                  <a:pt x="11541846" y="4744030"/>
                </a:lnTo>
                <a:lnTo>
                  <a:pt x="10895742" y="4978807"/>
                </a:lnTo>
                <a:lnTo>
                  <a:pt x="10896809" y="5448767"/>
                </a:lnTo>
                <a:lnTo>
                  <a:pt x="11541846" y="5683150"/>
                </a:lnTo>
                <a:lnTo>
                  <a:pt x="12188266" y="5448488"/>
                </a:lnTo>
                <a:moveTo>
                  <a:pt x="7019859" y="5445389"/>
                </a:moveTo>
                <a:lnTo>
                  <a:pt x="8312383" y="5915058"/>
                </a:lnTo>
                <a:moveTo>
                  <a:pt x="8310884" y="6856286"/>
                </a:moveTo>
                <a:lnTo>
                  <a:pt x="8312180" y="5444374"/>
                </a:lnTo>
                <a:lnTo>
                  <a:pt x="7022678" y="5914042"/>
                </a:lnTo>
                <a:moveTo>
                  <a:pt x="8960226" y="6619871"/>
                </a:moveTo>
                <a:lnTo>
                  <a:pt x="8959908" y="6150203"/>
                </a:lnTo>
                <a:lnTo>
                  <a:pt x="8313805" y="5915426"/>
                </a:lnTo>
                <a:lnTo>
                  <a:pt x="7667702" y="6150203"/>
                </a:lnTo>
                <a:lnTo>
                  <a:pt x="7668768" y="6620150"/>
                </a:lnTo>
                <a:moveTo>
                  <a:pt x="5083873" y="6148705"/>
                </a:moveTo>
                <a:lnTo>
                  <a:pt x="5084939" y="6618665"/>
                </a:lnTo>
                <a:lnTo>
                  <a:pt x="5729976" y="6853048"/>
                </a:lnTo>
                <a:lnTo>
                  <a:pt x="6376396" y="6618386"/>
                </a:lnTo>
                <a:moveTo>
                  <a:pt x="6376384" y="6618373"/>
                </a:moveTo>
                <a:lnTo>
                  <a:pt x="5083873" y="6148705"/>
                </a:lnTo>
                <a:moveTo>
                  <a:pt x="6376079" y="6148705"/>
                </a:moveTo>
                <a:lnTo>
                  <a:pt x="5084939" y="6618665"/>
                </a:lnTo>
                <a:moveTo>
                  <a:pt x="7022843" y="6854483"/>
                </a:moveTo>
                <a:lnTo>
                  <a:pt x="6376727" y="6619706"/>
                </a:lnTo>
                <a:lnTo>
                  <a:pt x="5730623" y="6854483"/>
                </a:lnTo>
                <a:moveTo>
                  <a:pt x="6376727" y="6619706"/>
                </a:moveTo>
                <a:lnTo>
                  <a:pt x="6375838" y="6856286"/>
                </a:lnTo>
                <a:moveTo>
                  <a:pt x="10250337" y="6150483"/>
                </a:moveTo>
                <a:lnTo>
                  <a:pt x="10251404" y="6620443"/>
                </a:lnTo>
                <a:lnTo>
                  <a:pt x="10896440" y="6854826"/>
                </a:lnTo>
                <a:lnTo>
                  <a:pt x="11542862" y="6620164"/>
                </a:lnTo>
                <a:lnTo>
                  <a:pt x="11542570" y="6150495"/>
                </a:lnTo>
                <a:lnTo>
                  <a:pt x="10896440" y="5915731"/>
                </a:lnTo>
                <a:lnTo>
                  <a:pt x="10250337" y="6150483"/>
                </a:lnTo>
                <a:close/>
                <a:moveTo>
                  <a:pt x="10250337" y="6150483"/>
                </a:moveTo>
                <a:lnTo>
                  <a:pt x="11542862" y="6620150"/>
                </a:lnTo>
                <a:moveTo>
                  <a:pt x="7668768" y="6150203"/>
                </a:moveTo>
                <a:lnTo>
                  <a:pt x="8959908" y="6620150"/>
                </a:lnTo>
                <a:lnTo>
                  <a:pt x="9602748" y="6380447"/>
                </a:lnTo>
                <a:lnTo>
                  <a:pt x="10251416" y="6620443"/>
                </a:lnTo>
                <a:lnTo>
                  <a:pt x="11542544" y="6150483"/>
                </a:lnTo>
                <a:moveTo>
                  <a:pt x="10896453" y="5915718"/>
                </a:moveTo>
                <a:lnTo>
                  <a:pt x="10895552" y="6853861"/>
                </a:lnTo>
                <a:moveTo>
                  <a:pt x="8959578" y="4740271"/>
                </a:moveTo>
                <a:lnTo>
                  <a:pt x="8960645" y="5210232"/>
                </a:lnTo>
                <a:lnTo>
                  <a:pt x="9605681" y="5444615"/>
                </a:lnTo>
                <a:lnTo>
                  <a:pt x="10252102" y="5209952"/>
                </a:lnTo>
                <a:lnTo>
                  <a:pt x="10251797" y="4740284"/>
                </a:lnTo>
                <a:lnTo>
                  <a:pt x="9605681" y="4505520"/>
                </a:lnTo>
                <a:lnTo>
                  <a:pt x="8959578" y="4740271"/>
                </a:lnTo>
                <a:close/>
                <a:moveTo>
                  <a:pt x="12187352" y="6493601"/>
                </a:moveTo>
                <a:cubicBezTo>
                  <a:pt x="12121875" y="6443309"/>
                  <a:pt x="12131550" y="6365668"/>
                  <a:pt x="12029950" y="6328530"/>
                </a:cubicBezTo>
                <a:cubicBezTo>
                  <a:pt x="11908657" y="6284192"/>
                  <a:pt x="11871353" y="6386262"/>
                  <a:pt x="11750061" y="6341925"/>
                </a:cubicBezTo>
                <a:cubicBezTo>
                  <a:pt x="11628781" y="6297588"/>
                  <a:pt x="11666084" y="6195531"/>
                  <a:pt x="11544804" y="6151206"/>
                </a:cubicBezTo>
                <a:moveTo>
                  <a:pt x="2585798" y="1638"/>
                </a:moveTo>
                <a:lnTo>
                  <a:pt x="3230821" y="236021"/>
                </a:lnTo>
                <a:lnTo>
                  <a:pt x="3877242" y="1359"/>
                </a:lnTo>
                <a:moveTo>
                  <a:pt x="3230987" y="0"/>
                </a:moveTo>
                <a:lnTo>
                  <a:pt x="3230987" y="237939"/>
                </a:lnTo>
                <a:moveTo>
                  <a:pt x="3876544" y="1359"/>
                </a:moveTo>
                <a:lnTo>
                  <a:pt x="4521568" y="235742"/>
                </a:lnTo>
                <a:lnTo>
                  <a:pt x="5167989" y="1079"/>
                </a:lnTo>
                <a:moveTo>
                  <a:pt x="4522965" y="0"/>
                </a:moveTo>
                <a:lnTo>
                  <a:pt x="4522965" y="236567"/>
                </a:lnTo>
                <a:moveTo>
                  <a:pt x="649278" y="235577"/>
                </a:moveTo>
                <a:lnTo>
                  <a:pt x="644453" y="0"/>
                </a:lnTo>
                <a:moveTo>
                  <a:pt x="4241" y="1194"/>
                </a:moveTo>
                <a:lnTo>
                  <a:pt x="649278" y="235577"/>
                </a:lnTo>
                <a:lnTo>
                  <a:pt x="1295698" y="914"/>
                </a:lnTo>
                <a:moveTo>
                  <a:pt x="4522648" y="236224"/>
                </a:moveTo>
                <a:lnTo>
                  <a:pt x="4523727" y="706172"/>
                </a:lnTo>
                <a:lnTo>
                  <a:pt x="5168751" y="940556"/>
                </a:lnTo>
                <a:lnTo>
                  <a:pt x="5815171" y="705893"/>
                </a:lnTo>
                <a:lnTo>
                  <a:pt x="5814867" y="236224"/>
                </a:lnTo>
                <a:lnTo>
                  <a:pt x="5168751" y="1460"/>
                </a:lnTo>
                <a:lnTo>
                  <a:pt x="4522648" y="236224"/>
                </a:lnTo>
                <a:close/>
                <a:moveTo>
                  <a:pt x="4522648" y="236224"/>
                </a:moveTo>
                <a:lnTo>
                  <a:pt x="5815171" y="705893"/>
                </a:lnTo>
                <a:moveTo>
                  <a:pt x="5814867" y="236224"/>
                </a:moveTo>
                <a:lnTo>
                  <a:pt x="4523727" y="706172"/>
                </a:lnTo>
                <a:moveTo>
                  <a:pt x="1294365" y="1638"/>
                </a:moveTo>
                <a:lnTo>
                  <a:pt x="1939402" y="236021"/>
                </a:lnTo>
                <a:lnTo>
                  <a:pt x="2585823" y="1359"/>
                </a:lnTo>
                <a:moveTo>
                  <a:pt x="1939389" y="279"/>
                </a:moveTo>
                <a:lnTo>
                  <a:pt x="1938488" y="235056"/>
                </a:lnTo>
                <a:moveTo>
                  <a:pt x="5814486" y="0"/>
                </a:moveTo>
                <a:lnTo>
                  <a:pt x="5813584" y="233698"/>
                </a:lnTo>
                <a:moveTo>
                  <a:pt x="1079" y="1408967"/>
                </a:moveTo>
                <a:lnTo>
                  <a:pt x="646103" y="1643350"/>
                </a:lnTo>
                <a:lnTo>
                  <a:pt x="1292524" y="1408687"/>
                </a:lnTo>
                <a:lnTo>
                  <a:pt x="1292219" y="939019"/>
                </a:lnTo>
                <a:lnTo>
                  <a:pt x="646103" y="704242"/>
                </a:lnTo>
                <a:lnTo>
                  <a:pt x="0" y="939019"/>
                </a:lnTo>
                <a:moveTo>
                  <a:pt x="0" y="2347681"/>
                </a:moveTo>
                <a:lnTo>
                  <a:pt x="646421" y="2113019"/>
                </a:lnTo>
                <a:lnTo>
                  <a:pt x="646116" y="1643350"/>
                </a:lnTo>
                <a:lnTo>
                  <a:pt x="0" y="1408573"/>
                </a:lnTo>
                <a:moveTo>
                  <a:pt x="3230428" y="235932"/>
                </a:moveTo>
                <a:lnTo>
                  <a:pt x="3231494" y="705880"/>
                </a:lnTo>
                <a:lnTo>
                  <a:pt x="3876531" y="940263"/>
                </a:lnTo>
                <a:lnTo>
                  <a:pt x="4522952" y="705601"/>
                </a:lnTo>
                <a:lnTo>
                  <a:pt x="4522648" y="235932"/>
                </a:lnTo>
                <a:lnTo>
                  <a:pt x="3876531" y="1155"/>
                </a:lnTo>
                <a:lnTo>
                  <a:pt x="3230428" y="235932"/>
                </a:lnTo>
                <a:close/>
                <a:moveTo>
                  <a:pt x="1937955" y="1172323"/>
                </a:moveTo>
                <a:lnTo>
                  <a:pt x="1939021" y="1642271"/>
                </a:lnTo>
                <a:lnTo>
                  <a:pt x="2584058" y="1876654"/>
                </a:lnTo>
                <a:lnTo>
                  <a:pt x="3230479" y="1641992"/>
                </a:lnTo>
                <a:lnTo>
                  <a:pt x="3230174" y="1172323"/>
                </a:lnTo>
                <a:lnTo>
                  <a:pt x="2584058" y="937546"/>
                </a:lnTo>
                <a:lnTo>
                  <a:pt x="1937955" y="1172323"/>
                </a:lnTo>
                <a:close/>
                <a:moveTo>
                  <a:pt x="3230428" y="705601"/>
                </a:moveTo>
                <a:lnTo>
                  <a:pt x="3231494" y="1175548"/>
                </a:lnTo>
                <a:lnTo>
                  <a:pt x="3876531" y="1409932"/>
                </a:lnTo>
                <a:lnTo>
                  <a:pt x="4522952" y="1175269"/>
                </a:lnTo>
                <a:lnTo>
                  <a:pt x="4522648" y="705601"/>
                </a:lnTo>
                <a:lnTo>
                  <a:pt x="3876531" y="470824"/>
                </a:lnTo>
                <a:lnTo>
                  <a:pt x="3230428" y="705601"/>
                </a:lnTo>
                <a:close/>
                <a:moveTo>
                  <a:pt x="0" y="938816"/>
                </a:moveTo>
                <a:lnTo>
                  <a:pt x="1292524" y="1408484"/>
                </a:lnTo>
                <a:moveTo>
                  <a:pt x="1292219" y="938816"/>
                </a:moveTo>
                <a:lnTo>
                  <a:pt x="1079" y="1408764"/>
                </a:lnTo>
                <a:moveTo>
                  <a:pt x="646268" y="235056"/>
                </a:moveTo>
                <a:lnTo>
                  <a:pt x="647335" y="705004"/>
                </a:lnTo>
                <a:lnTo>
                  <a:pt x="1292372" y="939387"/>
                </a:lnTo>
                <a:moveTo>
                  <a:pt x="1292372" y="279"/>
                </a:moveTo>
                <a:lnTo>
                  <a:pt x="1291470" y="938422"/>
                </a:lnTo>
                <a:moveTo>
                  <a:pt x="1292918" y="937940"/>
                </a:moveTo>
                <a:lnTo>
                  <a:pt x="3230479" y="1641992"/>
                </a:lnTo>
                <a:moveTo>
                  <a:pt x="1289363" y="1409056"/>
                </a:moveTo>
                <a:lnTo>
                  <a:pt x="2583829" y="1876972"/>
                </a:lnTo>
                <a:lnTo>
                  <a:pt x="3230479" y="1641992"/>
                </a:lnTo>
                <a:moveTo>
                  <a:pt x="3227749" y="235209"/>
                </a:moveTo>
                <a:cubicBezTo>
                  <a:pt x="3106456" y="279546"/>
                  <a:pt x="3069140" y="177476"/>
                  <a:pt x="2947847" y="221814"/>
                </a:cubicBezTo>
                <a:cubicBezTo>
                  <a:pt x="2826555" y="266138"/>
                  <a:pt x="2863858" y="368208"/>
                  <a:pt x="2742552" y="412545"/>
                </a:cubicBezTo>
                <a:cubicBezTo>
                  <a:pt x="2621234" y="456883"/>
                  <a:pt x="2583931" y="354813"/>
                  <a:pt x="2462626" y="399150"/>
                </a:cubicBezTo>
                <a:cubicBezTo>
                  <a:pt x="2341333" y="443487"/>
                  <a:pt x="2378649" y="545557"/>
                  <a:pt x="2257356" y="589882"/>
                </a:cubicBezTo>
                <a:cubicBezTo>
                  <a:pt x="2136038" y="634219"/>
                  <a:pt x="2098735" y="532149"/>
                  <a:pt x="1977404" y="576499"/>
                </a:cubicBezTo>
                <a:cubicBezTo>
                  <a:pt x="1856073" y="620849"/>
                  <a:pt x="1893389" y="722907"/>
                  <a:pt x="1772058" y="767257"/>
                </a:cubicBezTo>
                <a:cubicBezTo>
                  <a:pt x="1650714" y="811607"/>
                  <a:pt x="1613398" y="709537"/>
                  <a:pt x="1492055" y="753887"/>
                </a:cubicBezTo>
                <a:cubicBezTo>
                  <a:pt x="1370711" y="798249"/>
                  <a:pt x="1408014" y="900307"/>
                  <a:pt x="1286671" y="944669"/>
                </a:cubicBezTo>
              </a:path>
            </a:pathLst>
          </a:custGeom>
          <a:noFill/>
          <a:ln cap="flat" cmpd="sng" w="12675">
            <a:solidFill>
              <a:srgbClr val="DCDFE5"/>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descr="That is the end of the presentation." id="127" name="Google Shape;127;p66"/>
          <p:cNvGrpSpPr/>
          <p:nvPr/>
        </p:nvGrpSpPr>
        <p:grpSpPr>
          <a:xfrm>
            <a:off x="4404360" y="2557715"/>
            <a:ext cx="3383280" cy="1634994"/>
            <a:chOff x="5513695" y="815830"/>
            <a:chExt cx="4571796" cy="2209353"/>
          </a:xfrm>
        </p:grpSpPr>
        <p:sp>
          <p:nvSpPr>
            <p:cNvPr id="128" name="Google Shape;128;p66"/>
            <p:cNvSpPr/>
            <p:nvPr/>
          </p:nvSpPr>
          <p:spPr>
            <a:xfrm>
              <a:off x="5513695" y="2504926"/>
              <a:ext cx="4571796" cy="520257"/>
            </a:xfrm>
            <a:custGeom>
              <a:rect b="b" l="l" r="r" t="t"/>
              <a:pathLst>
                <a:path extrusionOk="0" h="520257" w="4571796">
                  <a:moveTo>
                    <a:pt x="404209" y="18887"/>
                  </a:moveTo>
                  <a:lnTo>
                    <a:pt x="404209" y="79924"/>
                  </a:lnTo>
                  <a:lnTo>
                    <a:pt x="68108" y="79924"/>
                  </a:lnTo>
                  <a:lnTo>
                    <a:pt x="68108" y="212048"/>
                  </a:lnTo>
                  <a:lnTo>
                    <a:pt x="293526" y="212048"/>
                  </a:lnTo>
                  <a:lnTo>
                    <a:pt x="293526" y="273275"/>
                  </a:lnTo>
                  <a:lnTo>
                    <a:pt x="68108" y="273275"/>
                  </a:lnTo>
                  <a:lnTo>
                    <a:pt x="68108" y="425080"/>
                  </a:lnTo>
                  <a:lnTo>
                    <a:pt x="416089" y="425080"/>
                  </a:lnTo>
                  <a:lnTo>
                    <a:pt x="416089" y="485162"/>
                  </a:lnTo>
                  <a:lnTo>
                    <a:pt x="0" y="485162"/>
                  </a:lnTo>
                  <a:lnTo>
                    <a:pt x="0" y="18887"/>
                  </a:lnTo>
                  <a:lnTo>
                    <a:pt x="404209" y="18887"/>
                  </a:lnTo>
                  <a:close/>
                  <a:moveTo>
                    <a:pt x="1846339" y="299412"/>
                  </a:moveTo>
                  <a:cubicBezTo>
                    <a:pt x="1846339" y="382729"/>
                    <a:pt x="1791190" y="437767"/>
                    <a:pt x="1709282" y="437767"/>
                  </a:cubicBezTo>
                  <a:cubicBezTo>
                    <a:pt x="1629669" y="437767"/>
                    <a:pt x="1580063" y="382080"/>
                    <a:pt x="1580063" y="299412"/>
                  </a:cubicBezTo>
                  <a:lnTo>
                    <a:pt x="1580063" y="20116"/>
                  </a:lnTo>
                  <a:lnTo>
                    <a:pt x="1512641" y="20116"/>
                  </a:lnTo>
                  <a:lnTo>
                    <a:pt x="1512641" y="302551"/>
                  </a:lnTo>
                  <a:cubicBezTo>
                    <a:pt x="1512641" y="429670"/>
                    <a:pt x="1604450" y="498999"/>
                    <a:pt x="1708783" y="498999"/>
                  </a:cubicBezTo>
                  <a:cubicBezTo>
                    <a:pt x="1862959" y="498999"/>
                    <a:pt x="1913146" y="393664"/>
                    <a:pt x="1913146" y="302551"/>
                  </a:cubicBezTo>
                  <a:lnTo>
                    <a:pt x="1913146" y="20116"/>
                  </a:lnTo>
                  <a:lnTo>
                    <a:pt x="1846339" y="20116"/>
                  </a:lnTo>
                  <a:lnTo>
                    <a:pt x="1846339" y="299412"/>
                  </a:lnTo>
                  <a:close/>
                  <a:moveTo>
                    <a:pt x="2288572" y="485080"/>
                  </a:moveTo>
                  <a:lnTo>
                    <a:pt x="2355540" y="485080"/>
                  </a:lnTo>
                  <a:lnTo>
                    <a:pt x="2355540" y="18776"/>
                  </a:lnTo>
                  <a:lnTo>
                    <a:pt x="2288572" y="18776"/>
                  </a:lnTo>
                  <a:lnTo>
                    <a:pt x="2288572" y="485080"/>
                  </a:lnTo>
                  <a:close/>
                  <a:moveTo>
                    <a:pt x="3154627" y="18974"/>
                  </a:moveTo>
                  <a:lnTo>
                    <a:pt x="3154627" y="384264"/>
                  </a:lnTo>
                  <a:lnTo>
                    <a:pt x="2823718" y="18971"/>
                  </a:lnTo>
                  <a:lnTo>
                    <a:pt x="2757554" y="18971"/>
                  </a:lnTo>
                  <a:lnTo>
                    <a:pt x="2757554" y="485162"/>
                  </a:lnTo>
                  <a:lnTo>
                    <a:pt x="2824562" y="485162"/>
                  </a:lnTo>
                  <a:lnTo>
                    <a:pt x="2824562" y="116882"/>
                  </a:lnTo>
                  <a:lnTo>
                    <a:pt x="3155965" y="485165"/>
                  </a:lnTo>
                  <a:lnTo>
                    <a:pt x="3221313" y="485165"/>
                  </a:lnTo>
                  <a:lnTo>
                    <a:pt x="3221313" y="18974"/>
                  </a:lnTo>
                  <a:lnTo>
                    <a:pt x="3154627" y="18974"/>
                  </a:lnTo>
                  <a:close/>
                  <a:moveTo>
                    <a:pt x="3627316" y="485080"/>
                  </a:moveTo>
                  <a:lnTo>
                    <a:pt x="3694131" y="485080"/>
                  </a:lnTo>
                  <a:lnTo>
                    <a:pt x="3694131" y="18776"/>
                  </a:lnTo>
                  <a:lnTo>
                    <a:pt x="3627316" y="18776"/>
                  </a:lnTo>
                  <a:lnTo>
                    <a:pt x="3627316" y="485080"/>
                  </a:lnTo>
                  <a:close/>
                  <a:moveTo>
                    <a:pt x="4456524" y="18319"/>
                  </a:moveTo>
                  <a:lnTo>
                    <a:pt x="4302426" y="185908"/>
                  </a:lnTo>
                  <a:lnTo>
                    <a:pt x="4152526" y="18319"/>
                  </a:lnTo>
                  <a:lnTo>
                    <a:pt x="4065160" y="18319"/>
                  </a:lnTo>
                  <a:lnTo>
                    <a:pt x="4252430" y="232306"/>
                  </a:lnTo>
                  <a:lnTo>
                    <a:pt x="4018234" y="485051"/>
                  </a:lnTo>
                  <a:lnTo>
                    <a:pt x="4103696" y="485051"/>
                  </a:lnTo>
                  <a:lnTo>
                    <a:pt x="4295860" y="277562"/>
                  </a:lnTo>
                  <a:lnTo>
                    <a:pt x="4479038" y="485051"/>
                  </a:lnTo>
                  <a:lnTo>
                    <a:pt x="4571797" y="485051"/>
                  </a:lnTo>
                  <a:lnTo>
                    <a:pt x="4344928" y="232182"/>
                  </a:lnTo>
                  <a:lnTo>
                    <a:pt x="4539165" y="18319"/>
                  </a:lnTo>
                  <a:lnTo>
                    <a:pt x="4456524" y="18319"/>
                  </a:lnTo>
                  <a:close/>
                  <a:moveTo>
                    <a:pt x="924908" y="8"/>
                  </a:moveTo>
                  <a:cubicBezTo>
                    <a:pt x="1063263" y="-1029"/>
                    <a:pt x="1173255" y="102594"/>
                    <a:pt x="1173255" y="247487"/>
                  </a:cubicBezTo>
                  <a:lnTo>
                    <a:pt x="1173255" y="249267"/>
                  </a:lnTo>
                  <a:cubicBezTo>
                    <a:pt x="1173255" y="333859"/>
                    <a:pt x="1138977" y="402235"/>
                    <a:pt x="1084506" y="443850"/>
                  </a:cubicBezTo>
                  <a:lnTo>
                    <a:pt x="1151010" y="520023"/>
                  </a:lnTo>
                  <a:lnTo>
                    <a:pt x="1073201" y="520258"/>
                  </a:lnTo>
                  <a:lnTo>
                    <a:pt x="1035288" y="476456"/>
                  </a:lnTo>
                  <a:cubicBezTo>
                    <a:pt x="1003795" y="492615"/>
                    <a:pt x="961901" y="501862"/>
                    <a:pt x="926441" y="502136"/>
                  </a:cubicBezTo>
                  <a:cubicBezTo>
                    <a:pt x="788542" y="503049"/>
                    <a:pt x="678854" y="400310"/>
                    <a:pt x="678854" y="254633"/>
                  </a:cubicBezTo>
                  <a:lnTo>
                    <a:pt x="678854" y="252834"/>
                  </a:lnTo>
                  <a:cubicBezTo>
                    <a:pt x="678854" y="106034"/>
                    <a:pt x="785943" y="920"/>
                    <a:pt x="924908" y="8"/>
                  </a:cubicBezTo>
                  <a:moveTo>
                    <a:pt x="1103699" y="249890"/>
                  </a:moveTo>
                  <a:cubicBezTo>
                    <a:pt x="1103699" y="139014"/>
                    <a:pt x="1023782" y="58900"/>
                    <a:pt x="923338" y="59705"/>
                  </a:cubicBezTo>
                  <a:cubicBezTo>
                    <a:pt x="823013" y="60201"/>
                    <a:pt x="748563" y="139014"/>
                    <a:pt x="748563" y="250568"/>
                  </a:cubicBezTo>
                  <a:lnTo>
                    <a:pt x="748682" y="252254"/>
                  </a:lnTo>
                  <a:cubicBezTo>
                    <a:pt x="748682" y="361750"/>
                    <a:pt x="828023" y="442360"/>
                    <a:pt x="927894" y="441708"/>
                  </a:cubicBezTo>
                  <a:cubicBezTo>
                    <a:pt x="949675" y="441597"/>
                    <a:pt x="977651" y="435514"/>
                    <a:pt x="993208" y="428021"/>
                  </a:cubicBezTo>
                  <a:lnTo>
                    <a:pt x="929649" y="355075"/>
                  </a:lnTo>
                  <a:lnTo>
                    <a:pt x="1007273" y="355183"/>
                  </a:lnTo>
                  <a:lnTo>
                    <a:pt x="1043463" y="397146"/>
                  </a:lnTo>
                  <a:cubicBezTo>
                    <a:pt x="1082372" y="360531"/>
                    <a:pt x="1103699" y="317642"/>
                    <a:pt x="1103699" y="251713"/>
                  </a:cubicBezTo>
                  <a:lnTo>
                    <a:pt x="1103699" y="24989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9" name="Google Shape;129;p66"/>
            <p:cNvSpPr/>
            <p:nvPr/>
          </p:nvSpPr>
          <p:spPr>
            <a:xfrm>
              <a:off x="6885920" y="815830"/>
              <a:ext cx="2256122" cy="1241135"/>
            </a:xfrm>
            <a:custGeom>
              <a:rect b="b" l="l" r="r" t="t"/>
              <a:pathLst>
                <a:path extrusionOk="0" h="1241135" w="2256122">
                  <a:moveTo>
                    <a:pt x="1139663" y="66158"/>
                  </a:moveTo>
                  <a:lnTo>
                    <a:pt x="1139663" y="1062688"/>
                  </a:lnTo>
                  <a:lnTo>
                    <a:pt x="1266365" y="1018627"/>
                  </a:lnTo>
                  <a:lnTo>
                    <a:pt x="1266365" y="110490"/>
                  </a:lnTo>
                  <a:lnTo>
                    <a:pt x="1646340" y="243152"/>
                  </a:lnTo>
                  <a:lnTo>
                    <a:pt x="1646340" y="885965"/>
                  </a:lnTo>
                  <a:lnTo>
                    <a:pt x="1772847" y="841710"/>
                  </a:lnTo>
                  <a:lnTo>
                    <a:pt x="1772847" y="287292"/>
                  </a:lnTo>
                  <a:lnTo>
                    <a:pt x="1899496" y="331632"/>
                  </a:lnTo>
                  <a:lnTo>
                    <a:pt x="1899496" y="931714"/>
                  </a:lnTo>
                  <a:lnTo>
                    <a:pt x="1519605" y="1064300"/>
                  </a:lnTo>
                  <a:lnTo>
                    <a:pt x="1519605" y="333009"/>
                  </a:lnTo>
                  <a:lnTo>
                    <a:pt x="1393162" y="288862"/>
                  </a:lnTo>
                  <a:lnTo>
                    <a:pt x="1393162" y="1108553"/>
                  </a:lnTo>
                  <a:lnTo>
                    <a:pt x="1013082" y="1241136"/>
                  </a:lnTo>
                  <a:lnTo>
                    <a:pt x="1013082" y="156166"/>
                  </a:lnTo>
                  <a:lnTo>
                    <a:pt x="949794" y="134071"/>
                  </a:lnTo>
                  <a:lnTo>
                    <a:pt x="886538" y="156166"/>
                  </a:lnTo>
                  <a:lnTo>
                    <a:pt x="886538" y="1241133"/>
                  </a:lnTo>
                  <a:lnTo>
                    <a:pt x="506635" y="1108550"/>
                  </a:lnTo>
                  <a:lnTo>
                    <a:pt x="506635" y="288859"/>
                  </a:lnTo>
                  <a:lnTo>
                    <a:pt x="379938" y="333007"/>
                  </a:lnTo>
                  <a:lnTo>
                    <a:pt x="379938" y="1064300"/>
                  </a:lnTo>
                  <a:lnTo>
                    <a:pt x="0" y="931714"/>
                  </a:lnTo>
                  <a:lnTo>
                    <a:pt x="0" y="331635"/>
                  </a:lnTo>
                  <a:lnTo>
                    <a:pt x="126739" y="287295"/>
                  </a:lnTo>
                  <a:lnTo>
                    <a:pt x="126739" y="841712"/>
                  </a:lnTo>
                  <a:lnTo>
                    <a:pt x="253317" y="885968"/>
                  </a:lnTo>
                  <a:lnTo>
                    <a:pt x="253317" y="243155"/>
                  </a:lnTo>
                  <a:lnTo>
                    <a:pt x="633221" y="110493"/>
                  </a:lnTo>
                  <a:lnTo>
                    <a:pt x="633221" y="1018630"/>
                  </a:lnTo>
                  <a:lnTo>
                    <a:pt x="759841" y="1062691"/>
                  </a:lnTo>
                  <a:lnTo>
                    <a:pt x="759841" y="66158"/>
                  </a:lnTo>
                  <a:lnTo>
                    <a:pt x="949794" y="0"/>
                  </a:lnTo>
                  <a:lnTo>
                    <a:pt x="1139663" y="66158"/>
                  </a:lnTo>
                  <a:close/>
                  <a:moveTo>
                    <a:pt x="2142041" y="889712"/>
                  </a:moveTo>
                  <a:cubicBezTo>
                    <a:pt x="2077756" y="889712"/>
                    <a:pt x="2027994" y="837805"/>
                    <a:pt x="2027994" y="775544"/>
                  </a:cubicBezTo>
                  <a:lnTo>
                    <a:pt x="2027994" y="774979"/>
                  </a:lnTo>
                  <a:cubicBezTo>
                    <a:pt x="2027994" y="712641"/>
                    <a:pt x="2078445" y="660085"/>
                    <a:pt x="2142041" y="660085"/>
                  </a:cubicBezTo>
                  <a:cubicBezTo>
                    <a:pt x="2206258" y="660085"/>
                    <a:pt x="2256122" y="711952"/>
                    <a:pt x="2256122" y="774243"/>
                  </a:cubicBezTo>
                  <a:lnTo>
                    <a:pt x="2256122" y="774976"/>
                  </a:lnTo>
                  <a:cubicBezTo>
                    <a:pt x="2256122" y="837119"/>
                    <a:pt x="2205678" y="889712"/>
                    <a:pt x="2142041" y="889712"/>
                  </a:cubicBezTo>
                  <a:moveTo>
                    <a:pt x="2142041" y="877175"/>
                  </a:moveTo>
                  <a:cubicBezTo>
                    <a:pt x="2199069" y="877175"/>
                    <a:pt x="2242982" y="830582"/>
                    <a:pt x="2242982" y="774979"/>
                  </a:cubicBezTo>
                  <a:lnTo>
                    <a:pt x="2242982" y="774246"/>
                  </a:lnTo>
                  <a:cubicBezTo>
                    <a:pt x="2242982" y="718490"/>
                    <a:pt x="2199707" y="672662"/>
                    <a:pt x="2142041" y="672662"/>
                  </a:cubicBezTo>
                  <a:cubicBezTo>
                    <a:pt x="2084985" y="672662"/>
                    <a:pt x="2041143" y="719215"/>
                    <a:pt x="2041143" y="774979"/>
                  </a:cubicBezTo>
                  <a:lnTo>
                    <a:pt x="2041143" y="775544"/>
                  </a:lnTo>
                  <a:cubicBezTo>
                    <a:pt x="2041143" y="831349"/>
                    <a:pt x="2084405" y="877175"/>
                    <a:pt x="2142041" y="877175"/>
                  </a:cubicBezTo>
                  <a:moveTo>
                    <a:pt x="2094841" y="713250"/>
                  </a:moveTo>
                  <a:lnTo>
                    <a:pt x="2150571" y="713250"/>
                  </a:lnTo>
                  <a:cubicBezTo>
                    <a:pt x="2178048" y="713250"/>
                    <a:pt x="2198449" y="725829"/>
                    <a:pt x="2198449" y="752692"/>
                  </a:cubicBezTo>
                  <a:cubicBezTo>
                    <a:pt x="2198449" y="771689"/>
                    <a:pt x="2187983" y="784073"/>
                    <a:pt x="2172201" y="789344"/>
                  </a:cubicBezTo>
                  <a:lnTo>
                    <a:pt x="2202385" y="831922"/>
                  </a:lnTo>
                  <a:lnTo>
                    <a:pt x="2167650" y="831922"/>
                  </a:lnTo>
                  <a:lnTo>
                    <a:pt x="2142041" y="794583"/>
                  </a:lnTo>
                  <a:lnTo>
                    <a:pt x="2123656" y="794583"/>
                  </a:lnTo>
                  <a:lnTo>
                    <a:pt x="2123656" y="831922"/>
                  </a:lnTo>
                  <a:lnTo>
                    <a:pt x="2094839" y="831922"/>
                  </a:lnTo>
                  <a:lnTo>
                    <a:pt x="2094839" y="713250"/>
                  </a:lnTo>
                  <a:close/>
                  <a:moveTo>
                    <a:pt x="2148618" y="770998"/>
                  </a:moveTo>
                  <a:cubicBezTo>
                    <a:pt x="2161762" y="770998"/>
                    <a:pt x="2168996" y="764426"/>
                    <a:pt x="2168996" y="754562"/>
                  </a:cubicBezTo>
                  <a:cubicBezTo>
                    <a:pt x="2168996" y="744170"/>
                    <a:pt x="2161005" y="738205"/>
                    <a:pt x="2148618" y="738205"/>
                  </a:cubicBezTo>
                  <a:lnTo>
                    <a:pt x="2123656" y="738205"/>
                  </a:lnTo>
                  <a:lnTo>
                    <a:pt x="2123656" y="770998"/>
                  </a:lnTo>
                  <a:lnTo>
                    <a:pt x="2148618" y="770998"/>
                  </a:lnTo>
                  <a:close/>
                </a:path>
              </a:pathLst>
            </a:custGeom>
            <a:solidFill>
              <a:srgbClr val="E91C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showMasterSp="0">
  <p:cSld name="Title 1">
    <p:bg>
      <p:bgPr>
        <a:solidFill>
          <a:schemeClr val="dk1"/>
        </a:solidFill>
      </p:bgPr>
    </p:bg>
    <p:spTree>
      <p:nvGrpSpPr>
        <p:cNvPr id="130" name="Shape 130"/>
        <p:cNvGrpSpPr/>
        <p:nvPr/>
      </p:nvGrpSpPr>
      <p:grpSpPr>
        <a:xfrm>
          <a:off x="0" y="0"/>
          <a:ext cx="0" cy="0"/>
          <a:chOff x="0" y="0"/>
          <a:chExt cx="0" cy="0"/>
        </a:xfrm>
      </p:grpSpPr>
      <p:sp>
        <p:nvSpPr>
          <p:cNvPr id="131" name="Google Shape;131;p76"/>
          <p:cNvSpPr/>
          <p:nvPr/>
        </p:nvSpPr>
        <p:spPr>
          <a:xfrm>
            <a:off x="0" y="0"/>
            <a:ext cx="12192000" cy="6858000"/>
          </a:xfrm>
          <a:prstGeom prst="rect">
            <a:avLst/>
          </a:prstGeom>
          <a:noFill/>
          <a:ln>
            <a:noFill/>
          </a:ln>
        </p:spPr>
      </p:sp>
      <p:pic>
        <p:nvPicPr>
          <p:cNvPr descr="A blue and black background&#10;&#10;AI-generated content may be incorrect." id="132" name="Google Shape;132;p76"/>
          <p:cNvPicPr preferRelativeResize="0"/>
          <p:nvPr/>
        </p:nvPicPr>
        <p:blipFill rotWithShape="1">
          <a:blip r:embed="rId2">
            <a:alphaModFix/>
          </a:blip>
          <a:srcRect b="0" l="0" r="14445" t="11653"/>
          <a:stretch/>
        </p:blipFill>
        <p:spPr>
          <a:xfrm>
            <a:off x="4368800" y="0"/>
            <a:ext cx="7823200" cy="7057416"/>
          </a:xfrm>
          <a:prstGeom prst="rect">
            <a:avLst/>
          </a:prstGeom>
          <a:noFill/>
          <a:ln>
            <a:noFill/>
          </a:ln>
        </p:spPr>
      </p:pic>
      <p:sp>
        <p:nvSpPr>
          <p:cNvPr id="133" name="Google Shape;133;p76"/>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76"/>
          <p:cNvSpPr txBox="1"/>
          <p:nvPr>
            <p:ph type="ctrTitle"/>
          </p:nvPr>
        </p:nvSpPr>
        <p:spPr>
          <a:xfrm>
            <a:off x="548640" y="1466850"/>
            <a:ext cx="8601710" cy="219075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chemeClr val="lt1"/>
              </a:buClr>
              <a:buSzPts val="5400"/>
              <a:buFont typeface="Arial"/>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76"/>
          <p:cNvSpPr txBox="1"/>
          <p:nvPr>
            <p:ph idx="1" type="subTitle"/>
          </p:nvPr>
        </p:nvSpPr>
        <p:spPr>
          <a:xfrm>
            <a:off x="548640" y="3794760"/>
            <a:ext cx="8231823" cy="914400"/>
          </a:xfrm>
          <a:prstGeom prst="rect">
            <a:avLst/>
          </a:prstGeom>
          <a:noFill/>
          <a:ln>
            <a:noFill/>
          </a:ln>
        </p:spPr>
        <p:txBody>
          <a:bodyPr anchorCtr="0" anchor="t" bIns="0" lIns="0" spcFirstLastPara="1" rIns="0" wrap="square" tIns="0">
            <a:noAutofit/>
          </a:bodyPr>
          <a:lstStyle>
            <a:lvl1pPr lvl="0" algn="l">
              <a:lnSpc>
                <a:spcPct val="100000"/>
              </a:lnSpc>
              <a:spcBef>
                <a:spcPts val="1200"/>
              </a:spcBef>
              <a:spcAft>
                <a:spcPts val="0"/>
              </a:spcAft>
              <a:buClr>
                <a:schemeClr val="lt1"/>
              </a:buClr>
              <a:buSzPts val="2800"/>
              <a:buNone/>
              <a:defRPr b="1" sz="2800">
                <a:solidFill>
                  <a:schemeClr val="lt1"/>
                </a:solidFill>
              </a:defRPr>
            </a:lvl1pPr>
            <a:lvl2pPr lvl="1" algn="ctr">
              <a:lnSpc>
                <a:spcPct val="100000"/>
              </a:lnSpc>
              <a:spcBef>
                <a:spcPts val="600"/>
              </a:spcBef>
              <a:spcAft>
                <a:spcPts val="0"/>
              </a:spcAft>
              <a:buClr>
                <a:schemeClr val="dk1"/>
              </a:buClr>
              <a:buSzPts val="2000"/>
              <a:buNone/>
              <a:defRPr sz="2000"/>
            </a:lvl2pPr>
            <a:lvl3pPr lvl="2" algn="ctr">
              <a:lnSpc>
                <a:spcPct val="100000"/>
              </a:lnSpc>
              <a:spcBef>
                <a:spcPts val="600"/>
              </a:spcBef>
              <a:spcAft>
                <a:spcPts val="0"/>
              </a:spcAft>
              <a:buClr>
                <a:schemeClr val="dk1"/>
              </a:buClr>
              <a:buSzPts val="1800"/>
              <a:buNone/>
              <a:defRPr sz="1800"/>
            </a:lvl3pPr>
            <a:lvl4pPr lvl="3" algn="ctr">
              <a:lnSpc>
                <a:spcPct val="100000"/>
              </a:lnSpc>
              <a:spcBef>
                <a:spcPts val="600"/>
              </a:spcBef>
              <a:spcAft>
                <a:spcPts val="0"/>
              </a:spcAft>
              <a:buClr>
                <a:schemeClr val="dk1"/>
              </a:buClr>
              <a:buSzPts val="1600"/>
              <a:buNone/>
              <a:defRPr sz="1600"/>
            </a:lvl4pPr>
            <a:lvl5pPr lvl="4" algn="ctr">
              <a:lnSpc>
                <a:spcPct val="100000"/>
              </a:lnSpc>
              <a:spcBef>
                <a:spcPts val="6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6" name="Google Shape;136;p76"/>
          <p:cNvSpPr txBox="1"/>
          <p:nvPr>
            <p:ph idx="2" type="body"/>
          </p:nvPr>
        </p:nvSpPr>
        <p:spPr>
          <a:xfrm>
            <a:off x="548640" y="4937759"/>
            <a:ext cx="5547360" cy="54864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lt1"/>
              </a:buClr>
              <a:buSzPts val="1400"/>
              <a:buNone/>
              <a:defRPr b="0" sz="1400">
                <a:solidFill>
                  <a:schemeClr val="lt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7" name="Google Shape;137;p76"/>
          <p:cNvGrpSpPr/>
          <p:nvPr/>
        </p:nvGrpSpPr>
        <p:grpSpPr>
          <a:xfrm>
            <a:off x="548640" y="576072"/>
            <a:ext cx="2286000" cy="334244"/>
            <a:chOff x="345440" y="2627692"/>
            <a:chExt cx="10971255" cy="1604143"/>
          </a:xfrm>
        </p:grpSpPr>
        <p:sp>
          <p:nvSpPr>
            <p:cNvPr id="138" name="Google Shape;138;p76"/>
            <p:cNvSpPr/>
            <p:nvPr/>
          </p:nvSpPr>
          <p:spPr>
            <a:xfrm>
              <a:off x="3923128" y="3019331"/>
              <a:ext cx="7393567" cy="868886"/>
            </a:xfrm>
            <a:custGeom>
              <a:rect b="b" l="l" r="r" t="t"/>
              <a:pathLst>
                <a:path extrusionOk="0" h="868886" w="7393567">
                  <a:moveTo>
                    <a:pt x="110240" y="709958"/>
                  </a:moveTo>
                  <a:lnTo>
                    <a:pt x="672945" y="709958"/>
                  </a:lnTo>
                  <a:lnTo>
                    <a:pt x="672945" y="810445"/>
                  </a:lnTo>
                  <a:lnTo>
                    <a:pt x="0" y="810445"/>
                  </a:lnTo>
                  <a:lnTo>
                    <a:pt x="0" y="31581"/>
                  </a:lnTo>
                  <a:lnTo>
                    <a:pt x="653796" y="31581"/>
                  </a:lnTo>
                  <a:lnTo>
                    <a:pt x="653796" y="133425"/>
                  </a:lnTo>
                  <a:lnTo>
                    <a:pt x="110240" y="133425"/>
                  </a:lnTo>
                  <a:lnTo>
                    <a:pt x="110240" y="354119"/>
                  </a:lnTo>
                  <a:lnTo>
                    <a:pt x="474671" y="354119"/>
                  </a:lnTo>
                  <a:lnTo>
                    <a:pt x="474671" y="456465"/>
                  </a:lnTo>
                  <a:lnTo>
                    <a:pt x="110240" y="456465"/>
                  </a:lnTo>
                  <a:lnTo>
                    <a:pt x="110240" y="709958"/>
                  </a:lnTo>
                  <a:close/>
                  <a:moveTo>
                    <a:pt x="2985962" y="500107"/>
                  </a:moveTo>
                  <a:cubicBezTo>
                    <a:pt x="2985962" y="639303"/>
                    <a:pt x="2896748" y="731290"/>
                    <a:pt x="2764263" y="731290"/>
                  </a:cubicBezTo>
                  <a:cubicBezTo>
                    <a:pt x="2635713" y="731290"/>
                    <a:pt x="2555271" y="638198"/>
                    <a:pt x="2555271" y="500107"/>
                  </a:cubicBezTo>
                  <a:lnTo>
                    <a:pt x="2555271" y="33555"/>
                  </a:lnTo>
                  <a:lnTo>
                    <a:pt x="2446154" y="33555"/>
                  </a:lnTo>
                  <a:lnTo>
                    <a:pt x="2446154" y="505287"/>
                  </a:lnTo>
                  <a:cubicBezTo>
                    <a:pt x="2446154" y="717729"/>
                    <a:pt x="2594570" y="833499"/>
                    <a:pt x="2763513" y="833499"/>
                  </a:cubicBezTo>
                  <a:cubicBezTo>
                    <a:pt x="3012862" y="833499"/>
                    <a:pt x="3093948" y="657563"/>
                    <a:pt x="3093948" y="505287"/>
                  </a:cubicBezTo>
                  <a:lnTo>
                    <a:pt x="3093948" y="33555"/>
                  </a:lnTo>
                  <a:lnTo>
                    <a:pt x="2985959" y="33555"/>
                  </a:lnTo>
                  <a:lnTo>
                    <a:pt x="2985959" y="500107"/>
                  </a:lnTo>
                  <a:close/>
                  <a:moveTo>
                    <a:pt x="3701070" y="810572"/>
                  </a:moveTo>
                  <a:lnTo>
                    <a:pt x="3809325" y="810572"/>
                  </a:lnTo>
                  <a:lnTo>
                    <a:pt x="3809325" y="31581"/>
                  </a:lnTo>
                  <a:lnTo>
                    <a:pt x="3701070" y="31581"/>
                  </a:lnTo>
                  <a:lnTo>
                    <a:pt x="3701070" y="810572"/>
                  </a:lnTo>
                  <a:close/>
                  <a:moveTo>
                    <a:pt x="5101718" y="641905"/>
                  </a:moveTo>
                  <a:lnTo>
                    <a:pt x="4566591" y="31581"/>
                  </a:lnTo>
                  <a:lnTo>
                    <a:pt x="4459602" y="31581"/>
                  </a:lnTo>
                  <a:lnTo>
                    <a:pt x="4459602" y="810442"/>
                  </a:lnTo>
                  <a:lnTo>
                    <a:pt x="4567717" y="810442"/>
                  </a:lnTo>
                  <a:lnTo>
                    <a:pt x="4567717" y="195198"/>
                  </a:lnTo>
                  <a:lnTo>
                    <a:pt x="5103877" y="810445"/>
                  </a:lnTo>
                  <a:lnTo>
                    <a:pt x="5209489" y="810445"/>
                  </a:lnTo>
                  <a:lnTo>
                    <a:pt x="5209489" y="31581"/>
                  </a:lnTo>
                  <a:lnTo>
                    <a:pt x="5101718" y="31581"/>
                  </a:lnTo>
                  <a:lnTo>
                    <a:pt x="5101718" y="641905"/>
                  </a:lnTo>
                  <a:close/>
                  <a:moveTo>
                    <a:pt x="5866009" y="810572"/>
                  </a:moveTo>
                  <a:lnTo>
                    <a:pt x="5974158" y="810572"/>
                  </a:lnTo>
                  <a:lnTo>
                    <a:pt x="5974158" y="31581"/>
                  </a:lnTo>
                  <a:lnTo>
                    <a:pt x="5866009" y="31581"/>
                  </a:lnTo>
                  <a:lnTo>
                    <a:pt x="5866009" y="810572"/>
                  </a:lnTo>
                  <a:close/>
                  <a:moveTo>
                    <a:pt x="7026633" y="387784"/>
                  </a:moveTo>
                  <a:lnTo>
                    <a:pt x="7340670" y="30722"/>
                  </a:lnTo>
                  <a:lnTo>
                    <a:pt x="7207186" y="30722"/>
                  </a:lnTo>
                  <a:lnTo>
                    <a:pt x="6957946" y="310719"/>
                  </a:lnTo>
                  <a:lnTo>
                    <a:pt x="6715473" y="30722"/>
                  </a:lnTo>
                  <a:lnTo>
                    <a:pt x="6574129" y="30722"/>
                  </a:lnTo>
                  <a:lnTo>
                    <a:pt x="6877058" y="388023"/>
                  </a:lnTo>
                  <a:lnTo>
                    <a:pt x="6498169" y="810323"/>
                  </a:lnTo>
                  <a:lnTo>
                    <a:pt x="6636563" y="810323"/>
                  </a:lnTo>
                  <a:lnTo>
                    <a:pt x="6947188" y="463609"/>
                  </a:lnTo>
                  <a:lnTo>
                    <a:pt x="7243487" y="810323"/>
                  </a:lnTo>
                  <a:lnTo>
                    <a:pt x="7393568" y="810323"/>
                  </a:lnTo>
                  <a:lnTo>
                    <a:pt x="7026633" y="387784"/>
                  </a:lnTo>
                  <a:close/>
                  <a:moveTo>
                    <a:pt x="1784908" y="417252"/>
                  </a:moveTo>
                  <a:cubicBezTo>
                    <a:pt x="1784908" y="232300"/>
                    <a:pt x="1655676" y="98284"/>
                    <a:pt x="1493293" y="99634"/>
                  </a:cubicBezTo>
                  <a:cubicBezTo>
                    <a:pt x="1330976" y="100510"/>
                    <a:pt x="1210592" y="232300"/>
                    <a:pt x="1210592" y="418483"/>
                  </a:cubicBezTo>
                  <a:lnTo>
                    <a:pt x="1210663" y="421436"/>
                  </a:lnTo>
                  <a:cubicBezTo>
                    <a:pt x="1210663" y="604288"/>
                    <a:pt x="1339180" y="738931"/>
                    <a:pt x="1500600" y="737813"/>
                  </a:cubicBezTo>
                  <a:cubicBezTo>
                    <a:pt x="1535865" y="737574"/>
                    <a:pt x="1581151" y="727461"/>
                    <a:pt x="1606233" y="715008"/>
                  </a:cubicBezTo>
                  <a:lnTo>
                    <a:pt x="1503441" y="593063"/>
                  </a:lnTo>
                  <a:lnTo>
                    <a:pt x="1628957" y="593192"/>
                  </a:lnTo>
                  <a:lnTo>
                    <a:pt x="1687622" y="663342"/>
                  </a:lnTo>
                  <a:cubicBezTo>
                    <a:pt x="1750503" y="602184"/>
                    <a:pt x="1784911" y="530557"/>
                    <a:pt x="1784911" y="420577"/>
                  </a:cubicBezTo>
                  <a:lnTo>
                    <a:pt x="1784911" y="417252"/>
                  </a:lnTo>
                  <a:close/>
                  <a:moveTo>
                    <a:pt x="1495758" y="13"/>
                  </a:moveTo>
                  <a:cubicBezTo>
                    <a:pt x="1719545" y="-1709"/>
                    <a:pt x="1897582" y="171278"/>
                    <a:pt x="1897582" y="413426"/>
                  </a:cubicBezTo>
                  <a:lnTo>
                    <a:pt x="1897582" y="416509"/>
                  </a:lnTo>
                  <a:cubicBezTo>
                    <a:pt x="1897582" y="557679"/>
                    <a:pt x="1842005" y="671979"/>
                    <a:pt x="1753845" y="741393"/>
                  </a:cubicBezTo>
                  <a:lnTo>
                    <a:pt x="1861618" y="868760"/>
                  </a:lnTo>
                  <a:lnTo>
                    <a:pt x="1735711" y="868886"/>
                  </a:lnTo>
                  <a:lnTo>
                    <a:pt x="1674170" y="795776"/>
                  </a:lnTo>
                  <a:cubicBezTo>
                    <a:pt x="1623453" y="822895"/>
                    <a:pt x="1555693" y="838317"/>
                    <a:pt x="1498384" y="838801"/>
                  </a:cubicBezTo>
                  <a:cubicBezTo>
                    <a:pt x="1275314" y="840401"/>
                    <a:pt x="1097870" y="668897"/>
                    <a:pt x="1097870" y="425265"/>
                  </a:cubicBezTo>
                  <a:lnTo>
                    <a:pt x="1097870" y="422312"/>
                  </a:lnTo>
                  <a:cubicBezTo>
                    <a:pt x="1097870" y="177190"/>
                    <a:pt x="1271075" y="1486"/>
                    <a:pt x="1495758" y="13"/>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9" name="Google Shape;139;p76"/>
            <p:cNvSpPr/>
            <p:nvPr/>
          </p:nvSpPr>
          <p:spPr>
            <a:xfrm>
              <a:off x="345440" y="2627692"/>
              <a:ext cx="3055280" cy="1604143"/>
            </a:xfrm>
            <a:custGeom>
              <a:rect b="b" l="l" r="r" t="t"/>
              <a:pathLst>
                <a:path extrusionOk="0" h="1604143" w="3055280">
                  <a:moveTo>
                    <a:pt x="2907935" y="1149921"/>
                  </a:moveTo>
                  <a:cubicBezTo>
                    <a:pt x="2990078" y="1149921"/>
                    <a:pt x="3055280" y="1081991"/>
                    <a:pt x="3055280" y="1001604"/>
                  </a:cubicBezTo>
                  <a:lnTo>
                    <a:pt x="3055280" y="1000738"/>
                  </a:lnTo>
                  <a:cubicBezTo>
                    <a:pt x="3055280" y="920232"/>
                    <a:pt x="2990900" y="853151"/>
                    <a:pt x="2907935" y="853151"/>
                  </a:cubicBezTo>
                  <a:cubicBezTo>
                    <a:pt x="2825653" y="853151"/>
                    <a:pt x="2760375" y="921088"/>
                    <a:pt x="2760375" y="1001604"/>
                  </a:cubicBezTo>
                  <a:lnTo>
                    <a:pt x="2760375" y="1002470"/>
                  </a:lnTo>
                  <a:cubicBezTo>
                    <a:pt x="2760379" y="1082850"/>
                    <a:pt x="2824831" y="1149921"/>
                    <a:pt x="2907935" y="1149921"/>
                  </a:cubicBezTo>
                  <a:moveTo>
                    <a:pt x="2907935" y="1133776"/>
                  </a:moveTo>
                  <a:cubicBezTo>
                    <a:pt x="2833373" y="1133776"/>
                    <a:pt x="2777438" y="1074479"/>
                    <a:pt x="2777438" y="1002467"/>
                  </a:cubicBezTo>
                  <a:lnTo>
                    <a:pt x="2777438" y="1001601"/>
                  </a:lnTo>
                  <a:cubicBezTo>
                    <a:pt x="2777438" y="929473"/>
                    <a:pt x="2834157" y="869423"/>
                    <a:pt x="2907935" y="869423"/>
                  </a:cubicBezTo>
                  <a:cubicBezTo>
                    <a:pt x="2982396" y="869423"/>
                    <a:pt x="3038364" y="928733"/>
                    <a:pt x="3038364" y="1000735"/>
                  </a:cubicBezTo>
                  <a:lnTo>
                    <a:pt x="3038364" y="1001601"/>
                  </a:lnTo>
                  <a:cubicBezTo>
                    <a:pt x="3038364" y="1073606"/>
                    <a:pt x="2981611" y="1133776"/>
                    <a:pt x="2907935" y="1133776"/>
                  </a:cubicBezTo>
                  <a:moveTo>
                    <a:pt x="2846896" y="1075338"/>
                  </a:moveTo>
                  <a:lnTo>
                    <a:pt x="2884217" y="1075338"/>
                  </a:lnTo>
                  <a:lnTo>
                    <a:pt x="2884217" y="1026997"/>
                  </a:lnTo>
                  <a:lnTo>
                    <a:pt x="2907939" y="1026997"/>
                  </a:lnTo>
                  <a:lnTo>
                    <a:pt x="2940970" y="1075338"/>
                  </a:lnTo>
                  <a:lnTo>
                    <a:pt x="2985846" y="1075338"/>
                  </a:lnTo>
                  <a:lnTo>
                    <a:pt x="2946954" y="1020225"/>
                  </a:lnTo>
                  <a:cubicBezTo>
                    <a:pt x="2967287" y="1013436"/>
                    <a:pt x="2980789" y="997407"/>
                    <a:pt x="2980789" y="972750"/>
                  </a:cubicBezTo>
                  <a:cubicBezTo>
                    <a:pt x="2980789" y="938107"/>
                    <a:pt x="2954476" y="921825"/>
                    <a:pt x="2918803" y="921825"/>
                  </a:cubicBezTo>
                  <a:lnTo>
                    <a:pt x="2846896" y="921825"/>
                  </a:lnTo>
                  <a:lnTo>
                    <a:pt x="2846896" y="1075338"/>
                  </a:lnTo>
                  <a:close/>
                  <a:moveTo>
                    <a:pt x="2884213" y="996544"/>
                  </a:moveTo>
                  <a:lnTo>
                    <a:pt x="2884213" y="954136"/>
                  </a:lnTo>
                  <a:lnTo>
                    <a:pt x="2916334" y="954136"/>
                  </a:lnTo>
                  <a:cubicBezTo>
                    <a:pt x="2932356" y="954136"/>
                    <a:pt x="2942647" y="961784"/>
                    <a:pt x="2942647" y="975342"/>
                  </a:cubicBezTo>
                  <a:cubicBezTo>
                    <a:pt x="2942647" y="988044"/>
                    <a:pt x="2933359" y="996548"/>
                    <a:pt x="2916334" y="996548"/>
                  </a:cubicBezTo>
                  <a:lnTo>
                    <a:pt x="2884213" y="996548"/>
                  </a:lnTo>
                  <a:close/>
                  <a:moveTo>
                    <a:pt x="1472991" y="85508"/>
                  </a:moveTo>
                  <a:lnTo>
                    <a:pt x="1472991" y="1373500"/>
                  </a:lnTo>
                  <a:lnTo>
                    <a:pt x="1636751" y="1316552"/>
                  </a:lnTo>
                  <a:lnTo>
                    <a:pt x="1636751" y="142803"/>
                  </a:lnTo>
                  <a:lnTo>
                    <a:pt x="2127861" y="314266"/>
                  </a:lnTo>
                  <a:lnTo>
                    <a:pt x="2127861" y="1145090"/>
                  </a:lnTo>
                  <a:lnTo>
                    <a:pt x="2291372" y="1087890"/>
                  </a:lnTo>
                  <a:lnTo>
                    <a:pt x="2291372" y="371316"/>
                  </a:lnTo>
                  <a:lnTo>
                    <a:pt x="2455060" y="428625"/>
                  </a:lnTo>
                  <a:lnTo>
                    <a:pt x="2455060" y="1204219"/>
                  </a:lnTo>
                  <a:lnTo>
                    <a:pt x="1964063" y="1375583"/>
                  </a:lnTo>
                  <a:lnTo>
                    <a:pt x="1964063" y="430405"/>
                  </a:lnTo>
                  <a:lnTo>
                    <a:pt x="1800641" y="373345"/>
                  </a:lnTo>
                  <a:lnTo>
                    <a:pt x="1800641" y="1432780"/>
                  </a:lnTo>
                  <a:lnTo>
                    <a:pt x="1309388" y="1604144"/>
                  </a:lnTo>
                  <a:lnTo>
                    <a:pt x="1309388" y="201838"/>
                  </a:lnTo>
                  <a:lnTo>
                    <a:pt x="1227590" y="173280"/>
                  </a:lnTo>
                  <a:lnTo>
                    <a:pt x="1145832" y="201838"/>
                  </a:lnTo>
                  <a:lnTo>
                    <a:pt x="1145832" y="1604137"/>
                  </a:lnTo>
                  <a:lnTo>
                    <a:pt x="654815" y="1432773"/>
                  </a:lnTo>
                  <a:lnTo>
                    <a:pt x="654815" y="373341"/>
                  </a:lnTo>
                  <a:lnTo>
                    <a:pt x="491062" y="430401"/>
                  </a:lnTo>
                  <a:lnTo>
                    <a:pt x="491062" y="1375583"/>
                  </a:lnTo>
                  <a:lnTo>
                    <a:pt x="0" y="1204223"/>
                  </a:lnTo>
                  <a:lnTo>
                    <a:pt x="0" y="428628"/>
                  </a:lnTo>
                  <a:lnTo>
                    <a:pt x="163808" y="371319"/>
                  </a:lnTo>
                  <a:lnTo>
                    <a:pt x="163808" y="1087893"/>
                  </a:lnTo>
                  <a:lnTo>
                    <a:pt x="327407" y="1145093"/>
                  </a:lnTo>
                  <a:lnTo>
                    <a:pt x="327407" y="314270"/>
                  </a:lnTo>
                  <a:lnTo>
                    <a:pt x="818425" y="142803"/>
                  </a:lnTo>
                  <a:lnTo>
                    <a:pt x="818425" y="1316552"/>
                  </a:lnTo>
                  <a:lnTo>
                    <a:pt x="982079" y="1373500"/>
                  </a:lnTo>
                  <a:lnTo>
                    <a:pt x="982079" y="85508"/>
                  </a:lnTo>
                  <a:lnTo>
                    <a:pt x="1227590" y="0"/>
                  </a:lnTo>
                  <a:lnTo>
                    <a:pt x="1472991" y="85508"/>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extLst>
    <p:ext uri="{DCECCB84-F9BA-43D5-87BE-67443E8EF086}">
      <p15:sldGuideLst>
        <p15:guide id="1" orient="horz" pos="1691">
          <p15:clr>
            <a:srgbClr val="C35EA4"/>
          </p15:clr>
        </p15:guide>
        <p15:guide id="2" orient="horz" pos="2207">
          <p15:clr>
            <a:srgbClr val="C35EA4"/>
          </p15:clr>
        </p15:guide>
        <p15:guide id="3" orient="horz" pos="2610">
          <p15:clr>
            <a:srgbClr val="C35EA4"/>
          </p15:clr>
        </p15:guide>
        <p15:guide id="4" orient="horz" pos="322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3" showMasterSp="0">
  <p:cSld name="Title 3">
    <p:bg>
      <p:bgPr>
        <a:solidFill>
          <a:schemeClr val="dk1"/>
        </a:solidFill>
      </p:bgPr>
    </p:bg>
    <p:spTree>
      <p:nvGrpSpPr>
        <p:cNvPr id="140" name="Shape 140"/>
        <p:cNvGrpSpPr/>
        <p:nvPr/>
      </p:nvGrpSpPr>
      <p:grpSpPr>
        <a:xfrm>
          <a:off x="0" y="0"/>
          <a:ext cx="0" cy="0"/>
          <a:chOff x="0" y="0"/>
          <a:chExt cx="0" cy="0"/>
        </a:xfrm>
      </p:grpSpPr>
      <p:sp>
        <p:nvSpPr>
          <p:cNvPr id="141" name="Google Shape;141;p77"/>
          <p:cNvSpPr/>
          <p:nvPr/>
        </p:nvSpPr>
        <p:spPr>
          <a:xfrm>
            <a:off x="0" y="0"/>
            <a:ext cx="12192000" cy="6858000"/>
          </a:xfrm>
          <a:prstGeom prst="rect">
            <a:avLst/>
          </a:prstGeom>
          <a:noFill/>
          <a:ln>
            <a:noFill/>
          </a:ln>
        </p:spPr>
      </p:sp>
      <p:sp>
        <p:nvSpPr>
          <p:cNvPr id="142" name="Google Shape;142;p77"/>
          <p:cNvSpPr/>
          <p:nvPr>
            <p:ph idx="2" type="pic"/>
          </p:nvPr>
        </p:nvSpPr>
        <p:spPr>
          <a:xfrm>
            <a:off x="6096000" y="0"/>
            <a:ext cx="6096000" cy="6858000"/>
          </a:xfrm>
          <a:prstGeom prst="rect">
            <a:avLst/>
          </a:prstGeom>
          <a:noFill/>
          <a:ln>
            <a:noFill/>
          </a:ln>
        </p:spPr>
      </p:sp>
      <p:sp>
        <p:nvSpPr>
          <p:cNvPr id="143" name="Google Shape;143;p77"/>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77"/>
          <p:cNvSpPr txBox="1"/>
          <p:nvPr>
            <p:ph type="ctrTitle"/>
          </p:nvPr>
        </p:nvSpPr>
        <p:spPr>
          <a:xfrm>
            <a:off x="548640" y="1466850"/>
            <a:ext cx="8601710" cy="219075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chemeClr val="lt1"/>
              </a:buClr>
              <a:buSzPts val="5400"/>
              <a:buFont typeface="Arial"/>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77"/>
          <p:cNvSpPr txBox="1"/>
          <p:nvPr>
            <p:ph idx="1" type="subTitle"/>
          </p:nvPr>
        </p:nvSpPr>
        <p:spPr>
          <a:xfrm>
            <a:off x="548640" y="3794760"/>
            <a:ext cx="8231823" cy="914400"/>
          </a:xfrm>
          <a:prstGeom prst="rect">
            <a:avLst/>
          </a:prstGeom>
          <a:noFill/>
          <a:ln>
            <a:noFill/>
          </a:ln>
        </p:spPr>
        <p:txBody>
          <a:bodyPr anchorCtr="0" anchor="t" bIns="0" lIns="0" spcFirstLastPara="1" rIns="0" wrap="square" tIns="0">
            <a:noAutofit/>
          </a:bodyPr>
          <a:lstStyle>
            <a:lvl1pPr lvl="0" algn="l">
              <a:lnSpc>
                <a:spcPct val="100000"/>
              </a:lnSpc>
              <a:spcBef>
                <a:spcPts val="1200"/>
              </a:spcBef>
              <a:spcAft>
                <a:spcPts val="0"/>
              </a:spcAft>
              <a:buClr>
                <a:schemeClr val="lt1"/>
              </a:buClr>
              <a:buSzPts val="2800"/>
              <a:buNone/>
              <a:defRPr b="1" sz="2800">
                <a:solidFill>
                  <a:schemeClr val="lt1"/>
                </a:solidFill>
              </a:defRPr>
            </a:lvl1pPr>
            <a:lvl2pPr lvl="1" algn="ctr">
              <a:lnSpc>
                <a:spcPct val="100000"/>
              </a:lnSpc>
              <a:spcBef>
                <a:spcPts val="600"/>
              </a:spcBef>
              <a:spcAft>
                <a:spcPts val="0"/>
              </a:spcAft>
              <a:buClr>
                <a:schemeClr val="dk1"/>
              </a:buClr>
              <a:buSzPts val="2000"/>
              <a:buNone/>
              <a:defRPr sz="2000"/>
            </a:lvl2pPr>
            <a:lvl3pPr lvl="2" algn="ctr">
              <a:lnSpc>
                <a:spcPct val="100000"/>
              </a:lnSpc>
              <a:spcBef>
                <a:spcPts val="600"/>
              </a:spcBef>
              <a:spcAft>
                <a:spcPts val="0"/>
              </a:spcAft>
              <a:buClr>
                <a:schemeClr val="dk1"/>
              </a:buClr>
              <a:buSzPts val="1800"/>
              <a:buNone/>
              <a:defRPr sz="1800"/>
            </a:lvl3pPr>
            <a:lvl4pPr lvl="3" algn="ctr">
              <a:lnSpc>
                <a:spcPct val="100000"/>
              </a:lnSpc>
              <a:spcBef>
                <a:spcPts val="600"/>
              </a:spcBef>
              <a:spcAft>
                <a:spcPts val="0"/>
              </a:spcAft>
              <a:buClr>
                <a:schemeClr val="dk1"/>
              </a:buClr>
              <a:buSzPts val="1600"/>
              <a:buNone/>
              <a:defRPr sz="1600"/>
            </a:lvl4pPr>
            <a:lvl5pPr lvl="4" algn="ctr">
              <a:lnSpc>
                <a:spcPct val="100000"/>
              </a:lnSpc>
              <a:spcBef>
                <a:spcPts val="6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6" name="Google Shape;146;p77"/>
          <p:cNvSpPr txBox="1"/>
          <p:nvPr>
            <p:ph idx="3" type="body"/>
          </p:nvPr>
        </p:nvSpPr>
        <p:spPr>
          <a:xfrm>
            <a:off x="548640" y="4937759"/>
            <a:ext cx="5547360" cy="54864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lt1"/>
              </a:buClr>
              <a:buSzPts val="1400"/>
              <a:buNone/>
              <a:defRPr b="0" sz="1400">
                <a:solidFill>
                  <a:schemeClr val="lt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7" name="Google Shape;147;p77"/>
          <p:cNvGrpSpPr/>
          <p:nvPr/>
        </p:nvGrpSpPr>
        <p:grpSpPr>
          <a:xfrm>
            <a:off x="548640" y="576072"/>
            <a:ext cx="2286000" cy="334244"/>
            <a:chOff x="345440" y="2627692"/>
            <a:chExt cx="10971255" cy="1604143"/>
          </a:xfrm>
        </p:grpSpPr>
        <p:sp>
          <p:nvSpPr>
            <p:cNvPr id="148" name="Google Shape;148;p77"/>
            <p:cNvSpPr/>
            <p:nvPr/>
          </p:nvSpPr>
          <p:spPr>
            <a:xfrm>
              <a:off x="3923128" y="3019331"/>
              <a:ext cx="7393567" cy="868886"/>
            </a:xfrm>
            <a:custGeom>
              <a:rect b="b" l="l" r="r" t="t"/>
              <a:pathLst>
                <a:path extrusionOk="0" h="868886" w="7393567">
                  <a:moveTo>
                    <a:pt x="110240" y="709958"/>
                  </a:moveTo>
                  <a:lnTo>
                    <a:pt x="672945" y="709958"/>
                  </a:lnTo>
                  <a:lnTo>
                    <a:pt x="672945" y="810445"/>
                  </a:lnTo>
                  <a:lnTo>
                    <a:pt x="0" y="810445"/>
                  </a:lnTo>
                  <a:lnTo>
                    <a:pt x="0" y="31581"/>
                  </a:lnTo>
                  <a:lnTo>
                    <a:pt x="653796" y="31581"/>
                  </a:lnTo>
                  <a:lnTo>
                    <a:pt x="653796" y="133425"/>
                  </a:lnTo>
                  <a:lnTo>
                    <a:pt x="110240" y="133425"/>
                  </a:lnTo>
                  <a:lnTo>
                    <a:pt x="110240" y="354119"/>
                  </a:lnTo>
                  <a:lnTo>
                    <a:pt x="474671" y="354119"/>
                  </a:lnTo>
                  <a:lnTo>
                    <a:pt x="474671" y="456465"/>
                  </a:lnTo>
                  <a:lnTo>
                    <a:pt x="110240" y="456465"/>
                  </a:lnTo>
                  <a:lnTo>
                    <a:pt x="110240" y="709958"/>
                  </a:lnTo>
                  <a:close/>
                  <a:moveTo>
                    <a:pt x="2985962" y="500107"/>
                  </a:moveTo>
                  <a:cubicBezTo>
                    <a:pt x="2985962" y="639303"/>
                    <a:pt x="2896748" y="731290"/>
                    <a:pt x="2764263" y="731290"/>
                  </a:cubicBezTo>
                  <a:cubicBezTo>
                    <a:pt x="2635713" y="731290"/>
                    <a:pt x="2555271" y="638198"/>
                    <a:pt x="2555271" y="500107"/>
                  </a:cubicBezTo>
                  <a:lnTo>
                    <a:pt x="2555271" y="33555"/>
                  </a:lnTo>
                  <a:lnTo>
                    <a:pt x="2446154" y="33555"/>
                  </a:lnTo>
                  <a:lnTo>
                    <a:pt x="2446154" y="505287"/>
                  </a:lnTo>
                  <a:cubicBezTo>
                    <a:pt x="2446154" y="717729"/>
                    <a:pt x="2594570" y="833499"/>
                    <a:pt x="2763513" y="833499"/>
                  </a:cubicBezTo>
                  <a:cubicBezTo>
                    <a:pt x="3012862" y="833499"/>
                    <a:pt x="3093948" y="657563"/>
                    <a:pt x="3093948" y="505287"/>
                  </a:cubicBezTo>
                  <a:lnTo>
                    <a:pt x="3093948" y="33555"/>
                  </a:lnTo>
                  <a:lnTo>
                    <a:pt x="2985959" y="33555"/>
                  </a:lnTo>
                  <a:lnTo>
                    <a:pt x="2985959" y="500107"/>
                  </a:lnTo>
                  <a:close/>
                  <a:moveTo>
                    <a:pt x="3701070" y="810572"/>
                  </a:moveTo>
                  <a:lnTo>
                    <a:pt x="3809325" y="810572"/>
                  </a:lnTo>
                  <a:lnTo>
                    <a:pt x="3809325" y="31581"/>
                  </a:lnTo>
                  <a:lnTo>
                    <a:pt x="3701070" y="31581"/>
                  </a:lnTo>
                  <a:lnTo>
                    <a:pt x="3701070" y="810572"/>
                  </a:lnTo>
                  <a:close/>
                  <a:moveTo>
                    <a:pt x="5101718" y="641905"/>
                  </a:moveTo>
                  <a:lnTo>
                    <a:pt x="4566591" y="31581"/>
                  </a:lnTo>
                  <a:lnTo>
                    <a:pt x="4459602" y="31581"/>
                  </a:lnTo>
                  <a:lnTo>
                    <a:pt x="4459602" y="810442"/>
                  </a:lnTo>
                  <a:lnTo>
                    <a:pt x="4567717" y="810442"/>
                  </a:lnTo>
                  <a:lnTo>
                    <a:pt x="4567717" y="195198"/>
                  </a:lnTo>
                  <a:lnTo>
                    <a:pt x="5103877" y="810445"/>
                  </a:lnTo>
                  <a:lnTo>
                    <a:pt x="5209489" y="810445"/>
                  </a:lnTo>
                  <a:lnTo>
                    <a:pt x="5209489" y="31581"/>
                  </a:lnTo>
                  <a:lnTo>
                    <a:pt x="5101718" y="31581"/>
                  </a:lnTo>
                  <a:lnTo>
                    <a:pt x="5101718" y="641905"/>
                  </a:lnTo>
                  <a:close/>
                  <a:moveTo>
                    <a:pt x="5866009" y="810572"/>
                  </a:moveTo>
                  <a:lnTo>
                    <a:pt x="5974158" y="810572"/>
                  </a:lnTo>
                  <a:lnTo>
                    <a:pt x="5974158" y="31581"/>
                  </a:lnTo>
                  <a:lnTo>
                    <a:pt x="5866009" y="31581"/>
                  </a:lnTo>
                  <a:lnTo>
                    <a:pt x="5866009" y="810572"/>
                  </a:lnTo>
                  <a:close/>
                  <a:moveTo>
                    <a:pt x="7026633" y="387784"/>
                  </a:moveTo>
                  <a:lnTo>
                    <a:pt x="7340670" y="30722"/>
                  </a:lnTo>
                  <a:lnTo>
                    <a:pt x="7207186" y="30722"/>
                  </a:lnTo>
                  <a:lnTo>
                    <a:pt x="6957946" y="310719"/>
                  </a:lnTo>
                  <a:lnTo>
                    <a:pt x="6715473" y="30722"/>
                  </a:lnTo>
                  <a:lnTo>
                    <a:pt x="6574129" y="30722"/>
                  </a:lnTo>
                  <a:lnTo>
                    <a:pt x="6877058" y="388023"/>
                  </a:lnTo>
                  <a:lnTo>
                    <a:pt x="6498169" y="810323"/>
                  </a:lnTo>
                  <a:lnTo>
                    <a:pt x="6636563" y="810323"/>
                  </a:lnTo>
                  <a:lnTo>
                    <a:pt x="6947188" y="463609"/>
                  </a:lnTo>
                  <a:lnTo>
                    <a:pt x="7243487" y="810323"/>
                  </a:lnTo>
                  <a:lnTo>
                    <a:pt x="7393568" y="810323"/>
                  </a:lnTo>
                  <a:lnTo>
                    <a:pt x="7026633" y="387784"/>
                  </a:lnTo>
                  <a:close/>
                  <a:moveTo>
                    <a:pt x="1784908" y="417252"/>
                  </a:moveTo>
                  <a:cubicBezTo>
                    <a:pt x="1784908" y="232300"/>
                    <a:pt x="1655676" y="98284"/>
                    <a:pt x="1493293" y="99634"/>
                  </a:cubicBezTo>
                  <a:cubicBezTo>
                    <a:pt x="1330976" y="100510"/>
                    <a:pt x="1210592" y="232300"/>
                    <a:pt x="1210592" y="418483"/>
                  </a:cubicBezTo>
                  <a:lnTo>
                    <a:pt x="1210663" y="421436"/>
                  </a:lnTo>
                  <a:cubicBezTo>
                    <a:pt x="1210663" y="604288"/>
                    <a:pt x="1339180" y="738931"/>
                    <a:pt x="1500600" y="737813"/>
                  </a:cubicBezTo>
                  <a:cubicBezTo>
                    <a:pt x="1535865" y="737574"/>
                    <a:pt x="1581151" y="727461"/>
                    <a:pt x="1606233" y="715008"/>
                  </a:cubicBezTo>
                  <a:lnTo>
                    <a:pt x="1503441" y="593063"/>
                  </a:lnTo>
                  <a:lnTo>
                    <a:pt x="1628957" y="593192"/>
                  </a:lnTo>
                  <a:lnTo>
                    <a:pt x="1687622" y="663342"/>
                  </a:lnTo>
                  <a:cubicBezTo>
                    <a:pt x="1750503" y="602184"/>
                    <a:pt x="1784911" y="530557"/>
                    <a:pt x="1784911" y="420577"/>
                  </a:cubicBezTo>
                  <a:lnTo>
                    <a:pt x="1784911" y="417252"/>
                  </a:lnTo>
                  <a:close/>
                  <a:moveTo>
                    <a:pt x="1495758" y="13"/>
                  </a:moveTo>
                  <a:cubicBezTo>
                    <a:pt x="1719545" y="-1709"/>
                    <a:pt x="1897582" y="171278"/>
                    <a:pt x="1897582" y="413426"/>
                  </a:cubicBezTo>
                  <a:lnTo>
                    <a:pt x="1897582" y="416509"/>
                  </a:lnTo>
                  <a:cubicBezTo>
                    <a:pt x="1897582" y="557679"/>
                    <a:pt x="1842005" y="671979"/>
                    <a:pt x="1753845" y="741393"/>
                  </a:cubicBezTo>
                  <a:lnTo>
                    <a:pt x="1861618" y="868760"/>
                  </a:lnTo>
                  <a:lnTo>
                    <a:pt x="1735711" y="868886"/>
                  </a:lnTo>
                  <a:lnTo>
                    <a:pt x="1674170" y="795776"/>
                  </a:lnTo>
                  <a:cubicBezTo>
                    <a:pt x="1623453" y="822895"/>
                    <a:pt x="1555693" y="838317"/>
                    <a:pt x="1498384" y="838801"/>
                  </a:cubicBezTo>
                  <a:cubicBezTo>
                    <a:pt x="1275314" y="840401"/>
                    <a:pt x="1097870" y="668897"/>
                    <a:pt x="1097870" y="425265"/>
                  </a:cubicBezTo>
                  <a:lnTo>
                    <a:pt x="1097870" y="422312"/>
                  </a:lnTo>
                  <a:cubicBezTo>
                    <a:pt x="1097870" y="177190"/>
                    <a:pt x="1271075" y="1486"/>
                    <a:pt x="1495758" y="13"/>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9" name="Google Shape;149;p77"/>
            <p:cNvSpPr/>
            <p:nvPr/>
          </p:nvSpPr>
          <p:spPr>
            <a:xfrm>
              <a:off x="345440" y="2627692"/>
              <a:ext cx="3055280" cy="1604143"/>
            </a:xfrm>
            <a:custGeom>
              <a:rect b="b" l="l" r="r" t="t"/>
              <a:pathLst>
                <a:path extrusionOk="0" h="1604143" w="3055280">
                  <a:moveTo>
                    <a:pt x="2907935" y="1149921"/>
                  </a:moveTo>
                  <a:cubicBezTo>
                    <a:pt x="2990078" y="1149921"/>
                    <a:pt x="3055280" y="1081991"/>
                    <a:pt x="3055280" y="1001604"/>
                  </a:cubicBezTo>
                  <a:lnTo>
                    <a:pt x="3055280" y="1000738"/>
                  </a:lnTo>
                  <a:cubicBezTo>
                    <a:pt x="3055280" y="920232"/>
                    <a:pt x="2990900" y="853151"/>
                    <a:pt x="2907935" y="853151"/>
                  </a:cubicBezTo>
                  <a:cubicBezTo>
                    <a:pt x="2825653" y="853151"/>
                    <a:pt x="2760375" y="921088"/>
                    <a:pt x="2760375" y="1001604"/>
                  </a:cubicBezTo>
                  <a:lnTo>
                    <a:pt x="2760375" y="1002470"/>
                  </a:lnTo>
                  <a:cubicBezTo>
                    <a:pt x="2760379" y="1082850"/>
                    <a:pt x="2824831" y="1149921"/>
                    <a:pt x="2907935" y="1149921"/>
                  </a:cubicBezTo>
                  <a:moveTo>
                    <a:pt x="2907935" y="1133776"/>
                  </a:moveTo>
                  <a:cubicBezTo>
                    <a:pt x="2833373" y="1133776"/>
                    <a:pt x="2777438" y="1074479"/>
                    <a:pt x="2777438" y="1002467"/>
                  </a:cubicBezTo>
                  <a:lnTo>
                    <a:pt x="2777438" y="1001601"/>
                  </a:lnTo>
                  <a:cubicBezTo>
                    <a:pt x="2777438" y="929473"/>
                    <a:pt x="2834157" y="869423"/>
                    <a:pt x="2907935" y="869423"/>
                  </a:cubicBezTo>
                  <a:cubicBezTo>
                    <a:pt x="2982396" y="869423"/>
                    <a:pt x="3038364" y="928733"/>
                    <a:pt x="3038364" y="1000735"/>
                  </a:cubicBezTo>
                  <a:lnTo>
                    <a:pt x="3038364" y="1001601"/>
                  </a:lnTo>
                  <a:cubicBezTo>
                    <a:pt x="3038364" y="1073606"/>
                    <a:pt x="2981611" y="1133776"/>
                    <a:pt x="2907935" y="1133776"/>
                  </a:cubicBezTo>
                  <a:moveTo>
                    <a:pt x="2846896" y="1075338"/>
                  </a:moveTo>
                  <a:lnTo>
                    <a:pt x="2884217" y="1075338"/>
                  </a:lnTo>
                  <a:lnTo>
                    <a:pt x="2884217" y="1026997"/>
                  </a:lnTo>
                  <a:lnTo>
                    <a:pt x="2907939" y="1026997"/>
                  </a:lnTo>
                  <a:lnTo>
                    <a:pt x="2940970" y="1075338"/>
                  </a:lnTo>
                  <a:lnTo>
                    <a:pt x="2985846" y="1075338"/>
                  </a:lnTo>
                  <a:lnTo>
                    <a:pt x="2946954" y="1020225"/>
                  </a:lnTo>
                  <a:cubicBezTo>
                    <a:pt x="2967287" y="1013436"/>
                    <a:pt x="2980789" y="997407"/>
                    <a:pt x="2980789" y="972750"/>
                  </a:cubicBezTo>
                  <a:cubicBezTo>
                    <a:pt x="2980789" y="938107"/>
                    <a:pt x="2954476" y="921825"/>
                    <a:pt x="2918803" y="921825"/>
                  </a:cubicBezTo>
                  <a:lnTo>
                    <a:pt x="2846896" y="921825"/>
                  </a:lnTo>
                  <a:lnTo>
                    <a:pt x="2846896" y="1075338"/>
                  </a:lnTo>
                  <a:close/>
                  <a:moveTo>
                    <a:pt x="2884213" y="996544"/>
                  </a:moveTo>
                  <a:lnTo>
                    <a:pt x="2884213" y="954136"/>
                  </a:lnTo>
                  <a:lnTo>
                    <a:pt x="2916334" y="954136"/>
                  </a:lnTo>
                  <a:cubicBezTo>
                    <a:pt x="2932356" y="954136"/>
                    <a:pt x="2942647" y="961784"/>
                    <a:pt x="2942647" y="975342"/>
                  </a:cubicBezTo>
                  <a:cubicBezTo>
                    <a:pt x="2942647" y="988044"/>
                    <a:pt x="2933359" y="996548"/>
                    <a:pt x="2916334" y="996548"/>
                  </a:cubicBezTo>
                  <a:lnTo>
                    <a:pt x="2884213" y="996548"/>
                  </a:lnTo>
                  <a:close/>
                  <a:moveTo>
                    <a:pt x="1472991" y="85508"/>
                  </a:moveTo>
                  <a:lnTo>
                    <a:pt x="1472991" y="1373500"/>
                  </a:lnTo>
                  <a:lnTo>
                    <a:pt x="1636751" y="1316552"/>
                  </a:lnTo>
                  <a:lnTo>
                    <a:pt x="1636751" y="142803"/>
                  </a:lnTo>
                  <a:lnTo>
                    <a:pt x="2127861" y="314266"/>
                  </a:lnTo>
                  <a:lnTo>
                    <a:pt x="2127861" y="1145090"/>
                  </a:lnTo>
                  <a:lnTo>
                    <a:pt x="2291372" y="1087890"/>
                  </a:lnTo>
                  <a:lnTo>
                    <a:pt x="2291372" y="371316"/>
                  </a:lnTo>
                  <a:lnTo>
                    <a:pt x="2455060" y="428625"/>
                  </a:lnTo>
                  <a:lnTo>
                    <a:pt x="2455060" y="1204219"/>
                  </a:lnTo>
                  <a:lnTo>
                    <a:pt x="1964063" y="1375583"/>
                  </a:lnTo>
                  <a:lnTo>
                    <a:pt x="1964063" y="430405"/>
                  </a:lnTo>
                  <a:lnTo>
                    <a:pt x="1800641" y="373345"/>
                  </a:lnTo>
                  <a:lnTo>
                    <a:pt x="1800641" y="1432780"/>
                  </a:lnTo>
                  <a:lnTo>
                    <a:pt x="1309388" y="1604144"/>
                  </a:lnTo>
                  <a:lnTo>
                    <a:pt x="1309388" y="201838"/>
                  </a:lnTo>
                  <a:lnTo>
                    <a:pt x="1227590" y="173280"/>
                  </a:lnTo>
                  <a:lnTo>
                    <a:pt x="1145832" y="201838"/>
                  </a:lnTo>
                  <a:lnTo>
                    <a:pt x="1145832" y="1604137"/>
                  </a:lnTo>
                  <a:lnTo>
                    <a:pt x="654815" y="1432773"/>
                  </a:lnTo>
                  <a:lnTo>
                    <a:pt x="654815" y="373341"/>
                  </a:lnTo>
                  <a:lnTo>
                    <a:pt x="491062" y="430401"/>
                  </a:lnTo>
                  <a:lnTo>
                    <a:pt x="491062" y="1375583"/>
                  </a:lnTo>
                  <a:lnTo>
                    <a:pt x="0" y="1204223"/>
                  </a:lnTo>
                  <a:lnTo>
                    <a:pt x="0" y="428628"/>
                  </a:lnTo>
                  <a:lnTo>
                    <a:pt x="163808" y="371319"/>
                  </a:lnTo>
                  <a:lnTo>
                    <a:pt x="163808" y="1087893"/>
                  </a:lnTo>
                  <a:lnTo>
                    <a:pt x="327407" y="1145093"/>
                  </a:lnTo>
                  <a:lnTo>
                    <a:pt x="327407" y="314270"/>
                  </a:lnTo>
                  <a:lnTo>
                    <a:pt x="818425" y="142803"/>
                  </a:lnTo>
                  <a:lnTo>
                    <a:pt x="818425" y="1316552"/>
                  </a:lnTo>
                  <a:lnTo>
                    <a:pt x="982079" y="1373500"/>
                  </a:lnTo>
                  <a:lnTo>
                    <a:pt x="982079" y="85508"/>
                  </a:lnTo>
                  <a:lnTo>
                    <a:pt x="1227590" y="0"/>
                  </a:lnTo>
                  <a:lnTo>
                    <a:pt x="1472991" y="85508"/>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extLst>
    <p:ext uri="{DCECCB84-F9BA-43D5-87BE-67443E8EF086}">
      <p15:sldGuideLst>
        <p15:guide id="1" orient="horz" pos="1691">
          <p15:clr>
            <a:srgbClr val="C35EA4"/>
          </p15:clr>
        </p15:guide>
        <p15:guide id="2" orient="horz" pos="2207">
          <p15:clr>
            <a:srgbClr val="C35EA4"/>
          </p15:clr>
        </p15:guide>
        <p15:guide id="3" orient="horz" pos="2610">
          <p15:clr>
            <a:srgbClr val="C35EA4"/>
          </p15:clr>
        </p15:guide>
        <p15:guide id="4" orient="horz" pos="322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howMasterSp="0" type="secHead">
  <p:cSld name="SECTION_HEADER">
    <p:bg>
      <p:bgPr>
        <a:solidFill>
          <a:schemeClr val="dk1"/>
        </a:solidFill>
      </p:bgPr>
    </p:bg>
    <p:spTree>
      <p:nvGrpSpPr>
        <p:cNvPr id="150" name="Shape 150"/>
        <p:cNvGrpSpPr/>
        <p:nvPr/>
      </p:nvGrpSpPr>
      <p:grpSpPr>
        <a:xfrm>
          <a:off x="0" y="0"/>
          <a:ext cx="0" cy="0"/>
          <a:chOff x="0" y="0"/>
          <a:chExt cx="0" cy="0"/>
        </a:xfrm>
      </p:grpSpPr>
      <p:sp>
        <p:nvSpPr>
          <p:cNvPr id="151" name="Google Shape;151;p78"/>
          <p:cNvSpPr/>
          <p:nvPr/>
        </p:nvSpPr>
        <p:spPr>
          <a:xfrm>
            <a:off x="0" y="0"/>
            <a:ext cx="12192000" cy="6858000"/>
          </a:xfrm>
          <a:prstGeom prst="rect">
            <a:avLst/>
          </a:prstGeom>
          <a:noFill/>
          <a:ln>
            <a:noFill/>
          </a:ln>
        </p:spPr>
      </p:sp>
      <p:sp>
        <p:nvSpPr>
          <p:cNvPr id="152" name="Google Shape;152;p78"/>
          <p:cNvSpPr/>
          <p:nvPr/>
        </p:nvSpPr>
        <p:spPr>
          <a:xfrm>
            <a:off x="4501896" y="0"/>
            <a:ext cx="7690104" cy="6348998"/>
          </a:xfrm>
          <a:custGeom>
            <a:rect b="b" l="l" r="r" t="t"/>
            <a:pathLst>
              <a:path extrusionOk="0" h="4786103" w="5797076">
                <a:moveTo>
                  <a:pt x="5442547" y="285407"/>
                </a:moveTo>
                <a:lnTo>
                  <a:pt x="5000978" y="446161"/>
                </a:lnTo>
                <a:lnTo>
                  <a:pt x="4559361" y="285407"/>
                </a:lnTo>
                <a:lnTo>
                  <a:pt x="5000978" y="124682"/>
                </a:lnTo>
                <a:lnTo>
                  <a:pt x="5442547" y="285407"/>
                </a:lnTo>
                <a:close/>
                <a:moveTo>
                  <a:pt x="5000978" y="553307"/>
                </a:moveTo>
                <a:lnTo>
                  <a:pt x="5442547" y="392554"/>
                </a:lnTo>
                <a:lnTo>
                  <a:pt x="5000978" y="231829"/>
                </a:lnTo>
                <a:lnTo>
                  <a:pt x="4559361" y="392554"/>
                </a:lnTo>
                <a:lnTo>
                  <a:pt x="5000978" y="553307"/>
                </a:lnTo>
                <a:close/>
                <a:moveTo>
                  <a:pt x="5000978" y="660454"/>
                </a:moveTo>
                <a:lnTo>
                  <a:pt x="5442547" y="499729"/>
                </a:lnTo>
                <a:lnTo>
                  <a:pt x="5000978" y="338976"/>
                </a:lnTo>
                <a:lnTo>
                  <a:pt x="4559361" y="499729"/>
                </a:lnTo>
                <a:lnTo>
                  <a:pt x="5000978" y="660454"/>
                </a:lnTo>
                <a:close/>
                <a:moveTo>
                  <a:pt x="5000978" y="446161"/>
                </a:moveTo>
                <a:lnTo>
                  <a:pt x="4559361" y="606876"/>
                </a:lnTo>
                <a:lnTo>
                  <a:pt x="5000978" y="767620"/>
                </a:lnTo>
                <a:lnTo>
                  <a:pt x="5442547" y="606876"/>
                </a:lnTo>
                <a:lnTo>
                  <a:pt x="5000978" y="446161"/>
                </a:lnTo>
                <a:close/>
                <a:moveTo>
                  <a:pt x="5442547" y="606885"/>
                </a:moveTo>
                <a:cubicBezTo>
                  <a:pt x="5442547" y="606885"/>
                  <a:pt x="5442547" y="285417"/>
                  <a:pt x="5442547" y="285407"/>
                </a:cubicBezTo>
                <a:lnTo>
                  <a:pt x="5000978" y="124682"/>
                </a:lnTo>
                <a:lnTo>
                  <a:pt x="4559361" y="285407"/>
                </a:lnTo>
                <a:cubicBezTo>
                  <a:pt x="4559361" y="285407"/>
                  <a:pt x="4559361" y="606876"/>
                  <a:pt x="4559361" y="606885"/>
                </a:cubicBezTo>
                <a:lnTo>
                  <a:pt x="5000978" y="767620"/>
                </a:lnTo>
                <a:lnTo>
                  <a:pt x="5442547" y="606885"/>
                </a:lnTo>
                <a:moveTo>
                  <a:pt x="4559361" y="3714464"/>
                </a:moveTo>
                <a:lnTo>
                  <a:pt x="4117753" y="3875227"/>
                </a:lnTo>
                <a:lnTo>
                  <a:pt x="4559361" y="4035990"/>
                </a:lnTo>
                <a:lnTo>
                  <a:pt x="5000978" y="3875227"/>
                </a:lnTo>
                <a:lnTo>
                  <a:pt x="4559361" y="3714464"/>
                </a:lnTo>
                <a:close/>
                <a:moveTo>
                  <a:pt x="4559361" y="4143137"/>
                </a:moveTo>
                <a:lnTo>
                  <a:pt x="5000968" y="3982374"/>
                </a:lnTo>
                <a:lnTo>
                  <a:pt x="4559361" y="3821630"/>
                </a:lnTo>
                <a:lnTo>
                  <a:pt x="4117743" y="3982374"/>
                </a:lnTo>
                <a:lnTo>
                  <a:pt x="4559361" y="4143137"/>
                </a:lnTo>
                <a:close/>
                <a:moveTo>
                  <a:pt x="629145" y="0"/>
                </a:moveTo>
                <a:lnTo>
                  <a:pt x="584902" y="17488"/>
                </a:lnTo>
                <a:lnTo>
                  <a:pt x="1026509" y="178251"/>
                </a:lnTo>
                <a:lnTo>
                  <a:pt x="1468079" y="17488"/>
                </a:lnTo>
                <a:lnTo>
                  <a:pt x="1419082" y="0"/>
                </a:lnTo>
                <a:moveTo>
                  <a:pt x="584902" y="124673"/>
                </a:moveTo>
                <a:lnTo>
                  <a:pt x="1026519" y="285407"/>
                </a:lnTo>
                <a:lnTo>
                  <a:pt x="1468079" y="124673"/>
                </a:lnTo>
                <a:moveTo>
                  <a:pt x="4559361" y="4357440"/>
                </a:moveTo>
                <a:lnTo>
                  <a:pt x="5000968" y="4196687"/>
                </a:lnTo>
                <a:lnTo>
                  <a:pt x="4559361" y="4035990"/>
                </a:lnTo>
                <a:lnTo>
                  <a:pt x="4117743" y="4196687"/>
                </a:lnTo>
                <a:lnTo>
                  <a:pt x="4559361" y="4357440"/>
                </a:lnTo>
                <a:close/>
                <a:moveTo>
                  <a:pt x="4559361" y="4571753"/>
                </a:moveTo>
                <a:lnTo>
                  <a:pt x="5000968" y="4411056"/>
                </a:lnTo>
                <a:lnTo>
                  <a:pt x="4559361" y="4250303"/>
                </a:lnTo>
                <a:lnTo>
                  <a:pt x="4117743" y="4411056"/>
                </a:lnTo>
                <a:lnTo>
                  <a:pt x="4559361" y="4571753"/>
                </a:lnTo>
                <a:close/>
                <a:moveTo>
                  <a:pt x="4559361" y="4786103"/>
                </a:moveTo>
                <a:lnTo>
                  <a:pt x="5000968" y="4625350"/>
                </a:lnTo>
                <a:lnTo>
                  <a:pt x="4559361" y="4464606"/>
                </a:lnTo>
                <a:lnTo>
                  <a:pt x="4117743" y="4625350"/>
                </a:lnTo>
                <a:lnTo>
                  <a:pt x="4559361" y="4786103"/>
                </a:lnTo>
                <a:close/>
                <a:moveTo>
                  <a:pt x="4559361" y="4035990"/>
                </a:moveTo>
                <a:lnTo>
                  <a:pt x="4117753" y="4196687"/>
                </a:lnTo>
                <a:lnTo>
                  <a:pt x="4559361" y="4357440"/>
                </a:lnTo>
                <a:lnTo>
                  <a:pt x="5000978" y="4196687"/>
                </a:lnTo>
                <a:lnTo>
                  <a:pt x="4559361" y="4035990"/>
                </a:lnTo>
                <a:close/>
                <a:moveTo>
                  <a:pt x="4559361" y="3500161"/>
                </a:moveTo>
                <a:lnTo>
                  <a:pt x="4117753" y="3660924"/>
                </a:lnTo>
                <a:lnTo>
                  <a:pt x="4559361" y="3821621"/>
                </a:lnTo>
                <a:lnTo>
                  <a:pt x="5000978" y="3660924"/>
                </a:lnTo>
                <a:lnTo>
                  <a:pt x="4559361" y="3500161"/>
                </a:lnTo>
                <a:close/>
                <a:moveTo>
                  <a:pt x="4559361" y="3928824"/>
                </a:moveTo>
                <a:lnTo>
                  <a:pt x="5000968" y="3768071"/>
                </a:lnTo>
                <a:lnTo>
                  <a:pt x="4559361" y="3607327"/>
                </a:lnTo>
                <a:lnTo>
                  <a:pt x="4117743" y="3768071"/>
                </a:lnTo>
                <a:lnTo>
                  <a:pt x="4559361" y="3928824"/>
                </a:lnTo>
                <a:close/>
                <a:moveTo>
                  <a:pt x="2792940" y="1892799"/>
                </a:moveTo>
                <a:lnTo>
                  <a:pt x="2351342" y="2053514"/>
                </a:lnTo>
                <a:lnTo>
                  <a:pt x="2792940" y="2214248"/>
                </a:lnTo>
                <a:lnTo>
                  <a:pt x="3234499" y="2053514"/>
                </a:lnTo>
                <a:lnTo>
                  <a:pt x="2792940" y="1892799"/>
                </a:lnTo>
                <a:close/>
                <a:moveTo>
                  <a:pt x="2792921" y="2321433"/>
                </a:moveTo>
                <a:lnTo>
                  <a:pt x="3234490" y="2160670"/>
                </a:lnTo>
                <a:lnTo>
                  <a:pt x="2792921" y="1999955"/>
                </a:lnTo>
                <a:lnTo>
                  <a:pt x="2351323" y="2160670"/>
                </a:lnTo>
                <a:lnTo>
                  <a:pt x="2792921" y="2321433"/>
                </a:lnTo>
                <a:close/>
                <a:moveTo>
                  <a:pt x="2792921" y="2428580"/>
                </a:moveTo>
                <a:lnTo>
                  <a:pt x="3234490" y="2267855"/>
                </a:lnTo>
                <a:lnTo>
                  <a:pt x="2792921" y="2107102"/>
                </a:lnTo>
                <a:lnTo>
                  <a:pt x="2351323" y="2267855"/>
                </a:lnTo>
                <a:lnTo>
                  <a:pt x="2792921" y="2428580"/>
                </a:lnTo>
                <a:close/>
                <a:moveTo>
                  <a:pt x="2792940" y="2214248"/>
                </a:moveTo>
                <a:lnTo>
                  <a:pt x="2351342" y="2374992"/>
                </a:lnTo>
                <a:lnTo>
                  <a:pt x="2792940" y="2535727"/>
                </a:lnTo>
                <a:lnTo>
                  <a:pt x="3234499" y="2374992"/>
                </a:lnTo>
                <a:lnTo>
                  <a:pt x="2792940" y="2214248"/>
                </a:lnTo>
                <a:close/>
                <a:moveTo>
                  <a:pt x="2792940" y="1678457"/>
                </a:moveTo>
                <a:lnTo>
                  <a:pt x="2351342" y="1839173"/>
                </a:lnTo>
                <a:lnTo>
                  <a:pt x="2792940" y="1999926"/>
                </a:lnTo>
                <a:lnTo>
                  <a:pt x="3234499" y="1839173"/>
                </a:lnTo>
                <a:lnTo>
                  <a:pt x="2792940" y="1678457"/>
                </a:lnTo>
                <a:close/>
                <a:moveTo>
                  <a:pt x="2792921" y="2107083"/>
                </a:moveTo>
                <a:lnTo>
                  <a:pt x="3234490" y="1946348"/>
                </a:lnTo>
                <a:lnTo>
                  <a:pt x="2792921" y="1785604"/>
                </a:lnTo>
                <a:lnTo>
                  <a:pt x="2351323" y="1946348"/>
                </a:lnTo>
                <a:lnTo>
                  <a:pt x="2792921" y="2107083"/>
                </a:lnTo>
                <a:close/>
                <a:moveTo>
                  <a:pt x="2792921" y="1892780"/>
                </a:moveTo>
                <a:lnTo>
                  <a:pt x="3234490" y="1732026"/>
                </a:lnTo>
                <a:lnTo>
                  <a:pt x="2792921" y="1571311"/>
                </a:lnTo>
                <a:lnTo>
                  <a:pt x="2351323" y="1732026"/>
                </a:lnTo>
                <a:lnTo>
                  <a:pt x="2792921" y="1892780"/>
                </a:lnTo>
                <a:close/>
                <a:moveTo>
                  <a:pt x="3234509" y="1410576"/>
                </a:moveTo>
                <a:lnTo>
                  <a:pt x="3676117" y="1249842"/>
                </a:lnTo>
                <a:lnTo>
                  <a:pt x="3234509" y="1089098"/>
                </a:lnTo>
                <a:lnTo>
                  <a:pt x="2792940" y="1249842"/>
                </a:lnTo>
                <a:lnTo>
                  <a:pt x="3234509" y="1410576"/>
                </a:lnTo>
                <a:close/>
                <a:moveTo>
                  <a:pt x="3234509" y="1732064"/>
                </a:moveTo>
                <a:lnTo>
                  <a:pt x="3676117" y="1571330"/>
                </a:lnTo>
                <a:lnTo>
                  <a:pt x="3234509" y="1410586"/>
                </a:lnTo>
                <a:lnTo>
                  <a:pt x="2792940" y="1571330"/>
                </a:lnTo>
                <a:lnTo>
                  <a:pt x="3234509" y="1732064"/>
                </a:lnTo>
                <a:close/>
                <a:moveTo>
                  <a:pt x="3676117" y="1571330"/>
                </a:moveTo>
                <a:cubicBezTo>
                  <a:pt x="3676117" y="1571330"/>
                  <a:pt x="3676117" y="1249851"/>
                  <a:pt x="3676117" y="1249842"/>
                </a:cubicBezTo>
                <a:lnTo>
                  <a:pt x="3234509" y="1089098"/>
                </a:lnTo>
                <a:lnTo>
                  <a:pt x="2792940" y="1249842"/>
                </a:lnTo>
                <a:cubicBezTo>
                  <a:pt x="2792940" y="1249842"/>
                  <a:pt x="2792940" y="1571320"/>
                  <a:pt x="2792940" y="1571330"/>
                </a:cubicBezTo>
                <a:lnTo>
                  <a:pt x="3234499" y="1732064"/>
                </a:lnTo>
                <a:lnTo>
                  <a:pt x="3676117" y="1571330"/>
                </a:lnTo>
                <a:moveTo>
                  <a:pt x="2351342" y="1089089"/>
                </a:moveTo>
                <a:lnTo>
                  <a:pt x="2792940" y="1249832"/>
                </a:lnTo>
                <a:cubicBezTo>
                  <a:pt x="2792940" y="1249832"/>
                  <a:pt x="2792940" y="2214239"/>
                  <a:pt x="2792940" y="2214239"/>
                </a:cubicBezTo>
                <a:moveTo>
                  <a:pt x="2351342" y="1732055"/>
                </a:moveTo>
                <a:lnTo>
                  <a:pt x="2792940" y="1571320"/>
                </a:lnTo>
                <a:moveTo>
                  <a:pt x="5442547" y="1249842"/>
                </a:moveTo>
                <a:cubicBezTo>
                  <a:pt x="5442547" y="1249842"/>
                  <a:pt x="5442547" y="1571320"/>
                  <a:pt x="5442547" y="1571330"/>
                </a:cubicBezTo>
                <a:lnTo>
                  <a:pt x="5797077" y="1701441"/>
                </a:lnTo>
                <a:moveTo>
                  <a:pt x="5000978" y="3339408"/>
                </a:moveTo>
                <a:lnTo>
                  <a:pt x="5442547" y="3178712"/>
                </a:lnTo>
                <a:lnTo>
                  <a:pt x="5000978" y="3017949"/>
                </a:lnTo>
                <a:lnTo>
                  <a:pt x="4559361" y="3178712"/>
                </a:lnTo>
                <a:lnTo>
                  <a:pt x="5000978" y="3339408"/>
                </a:lnTo>
                <a:close/>
                <a:moveTo>
                  <a:pt x="5000978" y="3660924"/>
                </a:moveTo>
                <a:lnTo>
                  <a:pt x="5442547" y="3500161"/>
                </a:lnTo>
                <a:lnTo>
                  <a:pt x="5000978" y="3339408"/>
                </a:lnTo>
                <a:lnTo>
                  <a:pt x="4559361" y="3500161"/>
                </a:lnTo>
                <a:lnTo>
                  <a:pt x="5000978" y="3660924"/>
                </a:lnTo>
                <a:close/>
                <a:moveTo>
                  <a:pt x="5442547" y="3500161"/>
                </a:moveTo>
                <a:cubicBezTo>
                  <a:pt x="5442547" y="3500161"/>
                  <a:pt x="5442547" y="3178731"/>
                  <a:pt x="5442547" y="3178712"/>
                </a:cubicBezTo>
                <a:lnTo>
                  <a:pt x="5000978" y="3017968"/>
                </a:lnTo>
                <a:lnTo>
                  <a:pt x="4559361" y="3178712"/>
                </a:lnTo>
                <a:lnTo>
                  <a:pt x="4559361" y="3500161"/>
                </a:lnTo>
                <a:lnTo>
                  <a:pt x="5000978" y="3660924"/>
                </a:lnTo>
                <a:lnTo>
                  <a:pt x="5442547" y="3500161"/>
                </a:lnTo>
                <a:moveTo>
                  <a:pt x="5797077" y="3629111"/>
                </a:moveTo>
                <a:lnTo>
                  <a:pt x="5442547" y="3500161"/>
                </a:lnTo>
                <a:lnTo>
                  <a:pt x="5000978" y="3660924"/>
                </a:lnTo>
                <a:cubicBezTo>
                  <a:pt x="5000978" y="3660924"/>
                  <a:pt x="5000978" y="3982364"/>
                  <a:pt x="5000978" y="3982374"/>
                </a:cubicBezTo>
                <a:lnTo>
                  <a:pt x="5442547" y="4143118"/>
                </a:lnTo>
                <a:lnTo>
                  <a:pt x="5797077" y="4014187"/>
                </a:lnTo>
                <a:moveTo>
                  <a:pt x="4117743" y="3339408"/>
                </a:moveTo>
                <a:lnTo>
                  <a:pt x="4117743" y="3660924"/>
                </a:lnTo>
                <a:lnTo>
                  <a:pt x="4559351" y="3500161"/>
                </a:lnTo>
                <a:lnTo>
                  <a:pt x="4559351" y="3178712"/>
                </a:lnTo>
                <a:lnTo>
                  <a:pt x="4117743" y="3339408"/>
                </a:lnTo>
                <a:close/>
                <a:moveTo>
                  <a:pt x="5000978" y="2374992"/>
                </a:moveTo>
                <a:lnTo>
                  <a:pt x="5442547" y="2214248"/>
                </a:lnTo>
                <a:lnTo>
                  <a:pt x="5000978" y="2053523"/>
                </a:lnTo>
                <a:lnTo>
                  <a:pt x="4559361" y="2214248"/>
                </a:lnTo>
                <a:lnTo>
                  <a:pt x="5000978" y="2374992"/>
                </a:lnTo>
                <a:close/>
                <a:moveTo>
                  <a:pt x="5000978" y="2696451"/>
                </a:moveTo>
                <a:lnTo>
                  <a:pt x="5442547" y="2535727"/>
                </a:lnTo>
                <a:lnTo>
                  <a:pt x="5000978" y="2375011"/>
                </a:lnTo>
                <a:lnTo>
                  <a:pt x="4559361" y="2535727"/>
                </a:lnTo>
                <a:lnTo>
                  <a:pt x="5000978" y="2696451"/>
                </a:lnTo>
                <a:close/>
                <a:moveTo>
                  <a:pt x="5442547" y="2535736"/>
                </a:moveTo>
                <a:cubicBezTo>
                  <a:pt x="5442547" y="2535736"/>
                  <a:pt x="5442547" y="2214267"/>
                  <a:pt x="5442547" y="2214248"/>
                </a:cubicBezTo>
                <a:lnTo>
                  <a:pt x="5000978" y="2053533"/>
                </a:lnTo>
                <a:lnTo>
                  <a:pt x="4559361" y="2214248"/>
                </a:lnTo>
                <a:cubicBezTo>
                  <a:pt x="4559361" y="2214248"/>
                  <a:pt x="4559361" y="2535717"/>
                  <a:pt x="4559361" y="2535736"/>
                </a:cubicBezTo>
                <a:lnTo>
                  <a:pt x="5000978" y="2696461"/>
                </a:lnTo>
                <a:lnTo>
                  <a:pt x="5442547" y="2535736"/>
                </a:lnTo>
                <a:moveTo>
                  <a:pt x="4559361" y="928364"/>
                </a:moveTo>
                <a:lnTo>
                  <a:pt x="5000968" y="767629"/>
                </a:lnTo>
                <a:lnTo>
                  <a:pt x="4559361" y="606895"/>
                </a:lnTo>
                <a:lnTo>
                  <a:pt x="4117743" y="767629"/>
                </a:lnTo>
                <a:lnTo>
                  <a:pt x="4559361" y="928364"/>
                </a:lnTo>
                <a:close/>
                <a:moveTo>
                  <a:pt x="4559361" y="1249842"/>
                </a:moveTo>
                <a:lnTo>
                  <a:pt x="5000968" y="1089089"/>
                </a:lnTo>
                <a:lnTo>
                  <a:pt x="4559361" y="928364"/>
                </a:lnTo>
                <a:lnTo>
                  <a:pt x="4117743" y="1089089"/>
                </a:lnTo>
                <a:lnTo>
                  <a:pt x="4559361" y="1249842"/>
                </a:lnTo>
                <a:close/>
                <a:moveTo>
                  <a:pt x="5000978" y="1089089"/>
                </a:moveTo>
                <a:lnTo>
                  <a:pt x="5000978" y="767620"/>
                </a:lnTo>
                <a:lnTo>
                  <a:pt x="4559361" y="606885"/>
                </a:lnTo>
                <a:lnTo>
                  <a:pt x="4117753" y="767620"/>
                </a:lnTo>
                <a:cubicBezTo>
                  <a:pt x="4117753" y="767620"/>
                  <a:pt x="4117753" y="1089079"/>
                  <a:pt x="4117753" y="1089089"/>
                </a:cubicBezTo>
                <a:lnTo>
                  <a:pt x="4559361" y="1249842"/>
                </a:lnTo>
                <a:lnTo>
                  <a:pt x="5000978" y="1089089"/>
                </a:lnTo>
                <a:moveTo>
                  <a:pt x="5000978" y="1410576"/>
                </a:moveTo>
                <a:cubicBezTo>
                  <a:pt x="5000978" y="1410576"/>
                  <a:pt x="5000978" y="1089098"/>
                  <a:pt x="5000978" y="1089098"/>
                </a:cubicBezTo>
                <a:lnTo>
                  <a:pt x="4559361" y="928373"/>
                </a:lnTo>
                <a:lnTo>
                  <a:pt x="4117753" y="1089098"/>
                </a:lnTo>
                <a:cubicBezTo>
                  <a:pt x="4117753" y="1089098"/>
                  <a:pt x="4117753" y="1410576"/>
                  <a:pt x="4117753" y="1410576"/>
                </a:cubicBezTo>
                <a:lnTo>
                  <a:pt x="4559361" y="1571330"/>
                </a:lnTo>
                <a:lnTo>
                  <a:pt x="5000978" y="1410576"/>
                </a:lnTo>
                <a:moveTo>
                  <a:pt x="4117734" y="1410567"/>
                </a:moveTo>
                <a:cubicBezTo>
                  <a:pt x="4117734" y="1410567"/>
                  <a:pt x="4117734" y="1089089"/>
                  <a:pt x="4117734" y="1089079"/>
                </a:cubicBezTo>
                <a:lnTo>
                  <a:pt x="3676117" y="1249842"/>
                </a:lnTo>
                <a:lnTo>
                  <a:pt x="3234509" y="1089079"/>
                </a:lnTo>
                <a:cubicBezTo>
                  <a:pt x="3234509" y="1089079"/>
                  <a:pt x="3234509" y="1410557"/>
                  <a:pt x="3234509" y="1410567"/>
                </a:cubicBezTo>
                <a:lnTo>
                  <a:pt x="3676117" y="1571320"/>
                </a:lnTo>
                <a:lnTo>
                  <a:pt x="4117734" y="1410567"/>
                </a:lnTo>
                <a:moveTo>
                  <a:pt x="4117734" y="1089089"/>
                </a:moveTo>
                <a:lnTo>
                  <a:pt x="4117734" y="767620"/>
                </a:lnTo>
                <a:lnTo>
                  <a:pt x="3676117" y="606885"/>
                </a:lnTo>
                <a:lnTo>
                  <a:pt x="3234509" y="767620"/>
                </a:lnTo>
                <a:cubicBezTo>
                  <a:pt x="3234509" y="767620"/>
                  <a:pt x="3234509" y="1089079"/>
                  <a:pt x="3234509" y="1089089"/>
                </a:cubicBezTo>
                <a:lnTo>
                  <a:pt x="3676117" y="1249842"/>
                </a:lnTo>
                <a:lnTo>
                  <a:pt x="4117734" y="1089089"/>
                </a:lnTo>
                <a:moveTo>
                  <a:pt x="3234509" y="767629"/>
                </a:moveTo>
                <a:cubicBezTo>
                  <a:pt x="3234509" y="767629"/>
                  <a:pt x="3234509" y="446161"/>
                  <a:pt x="3234509" y="446161"/>
                </a:cubicBezTo>
                <a:lnTo>
                  <a:pt x="2792940" y="285407"/>
                </a:lnTo>
                <a:lnTo>
                  <a:pt x="2351332" y="446151"/>
                </a:lnTo>
                <a:cubicBezTo>
                  <a:pt x="2351332" y="446151"/>
                  <a:pt x="2351332" y="767620"/>
                  <a:pt x="2351332" y="767620"/>
                </a:cubicBezTo>
                <a:lnTo>
                  <a:pt x="2792940" y="928364"/>
                </a:lnTo>
                <a:lnTo>
                  <a:pt x="3234509" y="767629"/>
                </a:lnTo>
                <a:moveTo>
                  <a:pt x="2351323" y="1732055"/>
                </a:moveTo>
                <a:cubicBezTo>
                  <a:pt x="2351323" y="1732055"/>
                  <a:pt x="2351323" y="1410576"/>
                  <a:pt x="2351323" y="1410567"/>
                </a:cubicBezTo>
                <a:moveTo>
                  <a:pt x="2351323" y="1732055"/>
                </a:moveTo>
                <a:lnTo>
                  <a:pt x="1909705" y="1892808"/>
                </a:lnTo>
                <a:lnTo>
                  <a:pt x="1468088" y="1732055"/>
                </a:lnTo>
                <a:moveTo>
                  <a:pt x="4559361" y="1892808"/>
                </a:moveTo>
                <a:cubicBezTo>
                  <a:pt x="4559361" y="1892808"/>
                  <a:pt x="4559361" y="1571330"/>
                  <a:pt x="4559361" y="1571330"/>
                </a:cubicBezTo>
                <a:lnTo>
                  <a:pt x="4117753" y="1410576"/>
                </a:lnTo>
                <a:lnTo>
                  <a:pt x="3676136" y="1571330"/>
                </a:lnTo>
                <a:cubicBezTo>
                  <a:pt x="3676136" y="1571330"/>
                  <a:pt x="3676136" y="1892808"/>
                  <a:pt x="3676136" y="1892808"/>
                </a:cubicBezTo>
                <a:lnTo>
                  <a:pt x="4117753" y="2053542"/>
                </a:lnTo>
                <a:lnTo>
                  <a:pt x="4559361" y="1892808"/>
                </a:lnTo>
                <a:moveTo>
                  <a:pt x="4559361" y="1571330"/>
                </a:moveTo>
                <a:lnTo>
                  <a:pt x="4559361" y="606876"/>
                </a:lnTo>
                <a:moveTo>
                  <a:pt x="5797077" y="1378782"/>
                </a:moveTo>
                <a:lnTo>
                  <a:pt x="5442547" y="1249851"/>
                </a:lnTo>
                <a:moveTo>
                  <a:pt x="5797077" y="2085346"/>
                </a:moveTo>
                <a:lnTo>
                  <a:pt x="5442547" y="2214267"/>
                </a:lnTo>
                <a:lnTo>
                  <a:pt x="5442547" y="2535736"/>
                </a:lnTo>
                <a:moveTo>
                  <a:pt x="4559361" y="2535736"/>
                </a:moveTo>
                <a:lnTo>
                  <a:pt x="4559361" y="3178721"/>
                </a:lnTo>
                <a:lnTo>
                  <a:pt x="5000978" y="3017958"/>
                </a:lnTo>
                <a:cubicBezTo>
                  <a:pt x="5000978" y="3017958"/>
                  <a:pt x="5000978" y="2696451"/>
                  <a:pt x="5000978" y="2696442"/>
                </a:cubicBezTo>
                <a:lnTo>
                  <a:pt x="4559361" y="2535736"/>
                </a:lnTo>
                <a:close/>
                <a:moveTo>
                  <a:pt x="5797077" y="2338207"/>
                </a:moveTo>
                <a:lnTo>
                  <a:pt x="5442547" y="2214267"/>
                </a:lnTo>
                <a:moveTo>
                  <a:pt x="3676117" y="1249842"/>
                </a:moveTo>
                <a:lnTo>
                  <a:pt x="3676117" y="606885"/>
                </a:lnTo>
                <a:moveTo>
                  <a:pt x="4117734" y="2374992"/>
                </a:moveTo>
                <a:lnTo>
                  <a:pt x="4559351" y="2214248"/>
                </a:lnTo>
                <a:lnTo>
                  <a:pt x="4117734" y="2053523"/>
                </a:lnTo>
                <a:lnTo>
                  <a:pt x="3676117" y="2214248"/>
                </a:lnTo>
                <a:lnTo>
                  <a:pt x="4117734" y="2374992"/>
                </a:lnTo>
                <a:close/>
                <a:moveTo>
                  <a:pt x="4117734" y="2696451"/>
                </a:moveTo>
                <a:lnTo>
                  <a:pt x="4559351" y="2535727"/>
                </a:lnTo>
                <a:lnTo>
                  <a:pt x="4117734" y="2375011"/>
                </a:lnTo>
                <a:lnTo>
                  <a:pt x="3676117" y="2535727"/>
                </a:lnTo>
                <a:lnTo>
                  <a:pt x="4117734" y="2696451"/>
                </a:lnTo>
                <a:close/>
                <a:moveTo>
                  <a:pt x="4559361" y="2535727"/>
                </a:moveTo>
                <a:cubicBezTo>
                  <a:pt x="4559361" y="2535727"/>
                  <a:pt x="4559361" y="2214258"/>
                  <a:pt x="4559361" y="2214248"/>
                </a:cubicBezTo>
                <a:lnTo>
                  <a:pt x="4117753" y="2053523"/>
                </a:lnTo>
                <a:lnTo>
                  <a:pt x="3676136" y="2214248"/>
                </a:lnTo>
                <a:lnTo>
                  <a:pt x="3676136" y="2535727"/>
                </a:lnTo>
                <a:lnTo>
                  <a:pt x="4117753" y="2696451"/>
                </a:lnTo>
                <a:lnTo>
                  <a:pt x="4559361" y="2535727"/>
                </a:lnTo>
                <a:moveTo>
                  <a:pt x="4117734" y="2696451"/>
                </a:moveTo>
                <a:lnTo>
                  <a:pt x="4117734" y="2053533"/>
                </a:lnTo>
                <a:moveTo>
                  <a:pt x="1909705" y="2857205"/>
                </a:moveTo>
                <a:lnTo>
                  <a:pt x="2351323" y="2696451"/>
                </a:lnTo>
                <a:lnTo>
                  <a:pt x="1909705" y="2535736"/>
                </a:lnTo>
                <a:lnTo>
                  <a:pt x="1468088" y="2696451"/>
                </a:lnTo>
                <a:lnTo>
                  <a:pt x="1909705" y="2857205"/>
                </a:lnTo>
                <a:close/>
                <a:moveTo>
                  <a:pt x="1468088" y="2696451"/>
                </a:moveTo>
                <a:lnTo>
                  <a:pt x="1909705" y="2535727"/>
                </a:lnTo>
                <a:lnTo>
                  <a:pt x="1468088" y="2375011"/>
                </a:lnTo>
                <a:lnTo>
                  <a:pt x="1026528" y="2535727"/>
                </a:lnTo>
                <a:lnTo>
                  <a:pt x="584911" y="2696432"/>
                </a:lnTo>
                <a:lnTo>
                  <a:pt x="441627" y="2748601"/>
                </a:lnTo>
                <a:lnTo>
                  <a:pt x="883206" y="2909354"/>
                </a:lnTo>
                <a:lnTo>
                  <a:pt x="1468088" y="2696451"/>
                </a:lnTo>
                <a:moveTo>
                  <a:pt x="1909705" y="3178731"/>
                </a:moveTo>
                <a:lnTo>
                  <a:pt x="2351323" y="3017968"/>
                </a:lnTo>
                <a:lnTo>
                  <a:pt x="1909705" y="2857205"/>
                </a:lnTo>
                <a:lnTo>
                  <a:pt x="1468088" y="3017968"/>
                </a:lnTo>
                <a:lnTo>
                  <a:pt x="1909705" y="3178731"/>
                </a:lnTo>
                <a:close/>
                <a:moveTo>
                  <a:pt x="2351323" y="3017968"/>
                </a:moveTo>
                <a:cubicBezTo>
                  <a:pt x="2351323" y="3017968"/>
                  <a:pt x="2351323" y="2696461"/>
                  <a:pt x="2351323" y="2696451"/>
                </a:cubicBezTo>
                <a:lnTo>
                  <a:pt x="1909724" y="2535736"/>
                </a:lnTo>
                <a:lnTo>
                  <a:pt x="1468098" y="2696451"/>
                </a:lnTo>
                <a:cubicBezTo>
                  <a:pt x="1468098" y="2696451"/>
                  <a:pt x="1468098" y="3017949"/>
                  <a:pt x="1468098" y="3017968"/>
                </a:cubicBezTo>
                <a:lnTo>
                  <a:pt x="1909724" y="3178731"/>
                </a:lnTo>
                <a:lnTo>
                  <a:pt x="2351323" y="3017968"/>
                </a:lnTo>
                <a:moveTo>
                  <a:pt x="1909724" y="3178731"/>
                </a:moveTo>
                <a:lnTo>
                  <a:pt x="1909724" y="2535746"/>
                </a:lnTo>
                <a:moveTo>
                  <a:pt x="1909705" y="2214267"/>
                </a:moveTo>
                <a:lnTo>
                  <a:pt x="2351323" y="2053533"/>
                </a:lnTo>
                <a:lnTo>
                  <a:pt x="1909705" y="1892799"/>
                </a:lnTo>
                <a:lnTo>
                  <a:pt x="1468088" y="2053533"/>
                </a:lnTo>
                <a:lnTo>
                  <a:pt x="1909705" y="2214267"/>
                </a:lnTo>
                <a:close/>
                <a:moveTo>
                  <a:pt x="1468088" y="2053542"/>
                </a:moveTo>
                <a:lnTo>
                  <a:pt x="1909705" y="1892808"/>
                </a:lnTo>
                <a:lnTo>
                  <a:pt x="1468088" y="1732064"/>
                </a:lnTo>
                <a:lnTo>
                  <a:pt x="1468088" y="2053542"/>
                </a:lnTo>
                <a:close/>
                <a:moveTo>
                  <a:pt x="1468088" y="1732055"/>
                </a:moveTo>
                <a:lnTo>
                  <a:pt x="1026519" y="1892799"/>
                </a:lnTo>
                <a:lnTo>
                  <a:pt x="1468088" y="2053533"/>
                </a:lnTo>
                <a:lnTo>
                  <a:pt x="1468088" y="1732055"/>
                </a:lnTo>
                <a:close/>
                <a:moveTo>
                  <a:pt x="1468088" y="2053542"/>
                </a:moveTo>
                <a:lnTo>
                  <a:pt x="1026519" y="2214267"/>
                </a:lnTo>
                <a:lnTo>
                  <a:pt x="1468088" y="2375011"/>
                </a:lnTo>
                <a:lnTo>
                  <a:pt x="1468088" y="2053542"/>
                </a:lnTo>
                <a:close/>
                <a:moveTo>
                  <a:pt x="1026509" y="2535727"/>
                </a:moveTo>
                <a:lnTo>
                  <a:pt x="1468079" y="2374992"/>
                </a:lnTo>
                <a:lnTo>
                  <a:pt x="1026509" y="2214248"/>
                </a:lnTo>
                <a:lnTo>
                  <a:pt x="1026509" y="2535727"/>
                </a:lnTo>
                <a:close/>
                <a:moveTo>
                  <a:pt x="1026509" y="2535727"/>
                </a:moveTo>
                <a:lnTo>
                  <a:pt x="1468079" y="2374992"/>
                </a:lnTo>
                <a:lnTo>
                  <a:pt x="1026509" y="2214248"/>
                </a:lnTo>
                <a:lnTo>
                  <a:pt x="1026509" y="2535727"/>
                </a:lnTo>
                <a:close/>
                <a:moveTo>
                  <a:pt x="1909705" y="2535736"/>
                </a:moveTo>
                <a:lnTo>
                  <a:pt x="2351323" y="2375002"/>
                </a:lnTo>
                <a:lnTo>
                  <a:pt x="1909705" y="2214258"/>
                </a:lnTo>
                <a:lnTo>
                  <a:pt x="1468088" y="2375002"/>
                </a:lnTo>
                <a:lnTo>
                  <a:pt x="1909705" y="2535736"/>
                </a:lnTo>
                <a:close/>
                <a:moveTo>
                  <a:pt x="2351323" y="2696451"/>
                </a:moveTo>
                <a:cubicBezTo>
                  <a:pt x="2351323" y="2696451"/>
                  <a:pt x="2351323" y="2053533"/>
                  <a:pt x="2351323" y="2053523"/>
                </a:cubicBezTo>
                <a:lnTo>
                  <a:pt x="1909724" y="1892808"/>
                </a:lnTo>
                <a:lnTo>
                  <a:pt x="1468098" y="2053523"/>
                </a:lnTo>
                <a:cubicBezTo>
                  <a:pt x="1468098" y="2053523"/>
                  <a:pt x="1468098" y="2374992"/>
                  <a:pt x="1468098" y="2375011"/>
                </a:cubicBezTo>
                <a:lnTo>
                  <a:pt x="1909724" y="2535746"/>
                </a:lnTo>
                <a:moveTo>
                  <a:pt x="1909724" y="2535736"/>
                </a:moveTo>
                <a:lnTo>
                  <a:pt x="1909724" y="1892808"/>
                </a:lnTo>
                <a:moveTo>
                  <a:pt x="584892" y="2374992"/>
                </a:moveTo>
                <a:lnTo>
                  <a:pt x="1026509" y="2214248"/>
                </a:lnTo>
                <a:lnTo>
                  <a:pt x="584892" y="2053523"/>
                </a:lnTo>
                <a:lnTo>
                  <a:pt x="143275" y="2214248"/>
                </a:lnTo>
                <a:lnTo>
                  <a:pt x="584892" y="2374992"/>
                </a:lnTo>
                <a:close/>
                <a:moveTo>
                  <a:pt x="584892" y="2696451"/>
                </a:moveTo>
                <a:lnTo>
                  <a:pt x="1026509" y="2535727"/>
                </a:lnTo>
                <a:lnTo>
                  <a:pt x="584892" y="2375011"/>
                </a:lnTo>
                <a:lnTo>
                  <a:pt x="143275" y="2535727"/>
                </a:lnTo>
                <a:lnTo>
                  <a:pt x="584892" y="2696451"/>
                </a:lnTo>
                <a:close/>
                <a:moveTo>
                  <a:pt x="1026509" y="2535727"/>
                </a:moveTo>
                <a:cubicBezTo>
                  <a:pt x="1026509" y="2535727"/>
                  <a:pt x="1026509" y="2214258"/>
                  <a:pt x="1026509" y="2214248"/>
                </a:cubicBezTo>
                <a:lnTo>
                  <a:pt x="584902" y="2053523"/>
                </a:lnTo>
                <a:lnTo>
                  <a:pt x="143285" y="2214248"/>
                </a:lnTo>
                <a:lnTo>
                  <a:pt x="143285" y="2535727"/>
                </a:lnTo>
                <a:lnTo>
                  <a:pt x="584902" y="2696451"/>
                </a:lnTo>
                <a:lnTo>
                  <a:pt x="1026509" y="2535727"/>
                </a:lnTo>
                <a:moveTo>
                  <a:pt x="584902" y="2696451"/>
                </a:moveTo>
                <a:lnTo>
                  <a:pt x="584902" y="2053533"/>
                </a:lnTo>
                <a:moveTo>
                  <a:pt x="441607" y="3070089"/>
                </a:moveTo>
                <a:lnTo>
                  <a:pt x="883196" y="2909335"/>
                </a:lnTo>
                <a:lnTo>
                  <a:pt x="441607" y="2748572"/>
                </a:lnTo>
                <a:lnTo>
                  <a:pt x="0" y="2909335"/>
                </a:lnTo>
                <a:lnTo>
                  <a:pt x="441607" y="3070089"/>
                </a:lnTo>
                <a:close/>
                <a:moveTo>
                  <a:pt x="441607" y="3391548"/>
                </a:moveTo>
                <a:lnTo>
                  <a:pt x="883196" y="3230861"/>
                </a:lnTo>
                <a:lnTo>
                  <a:pt x="441607" y="3070089"/>
                </a:lnTo>
                <a:lnTo>
                  <a:pt x="0" y="3230861"/>
                </a:lnTo>
                <a:lnTo>
                  <a:pt x="441607" y="3391548"/>
                </a:lnTo>
                <a:close/>
                <a:moveTo>
                  <a:pt x="883196" y="3230861"/>
                </a:moveTo>
                <a:lnTo>
                  <a:pt x="883196" y="2909335"/>
                </a:lnTo>
                <a:lnTo>
                  <a:pt x="441617" y="2748572"/>
                </a:lnTo>
                <a:lnTo>
                  <a:pt x="0" y="2909335"/>
                </a:lnTo>
                <a:cubicBezTo>
                  <a:pt x="0" y="2909335"/>
                  <a:pt x="0" y="3230842"/>
                  <a:pt x="0" y="3230861"/>
                </a:cubicBezTo>
                <a:lnTo>
                  <a:pt x="441617" y="3391548"/>
                </a:lnTo>
                <a:lnTo>
                  <a:pt x="883196" y="3230861"/>
                </a:lnTo>
                <a:moveTo>
                  <a:pt x="441617" y="3391548"/>
                </a:moveTo>
                <a:lnTo>
                  <a:pt x="441617" y="2748591"/>
                </a:lnTo>
                <a:moveTo>
                  <a:pt x="1026519" y="606876"/>
                </a:moveTo>
                <a:lnTo>
                  <a:pt x="1468079" y="446151"/>
                </a:lnTo>
                <a:lnTo>
                  <a:pt x="1026519" y="285407"/>
                </a:lnTo>
                <a:lnTo>
                  <a:pt x="584902" y="446151"/>
                </a:lnTo>
                <a:lnTo>
                  <a:pt x="1026519" y="606876"/>
                </a:lnTo>
                <a:close/>
                <a:moveTo>
                  <a:pt x="928335" y="0"/>
                </a:moveTo>
                <a:lnTo>
                  <a:pt x="584902" y="124663"/>
                </a:lnTo>
                <a:cubicBezTo>
                  <a:pt x="584902" y="124663"/>
                  <a:pt x="584902" y="446141"/>
                  <a:pt x="584902" y="446151"/>
                </a:cubicBezTo>
                <a:lnTo>
                  <a:pt x="1026509" y="606876"/>
                </a:lnTo>
                <a:lnTo>
                  <a:pt x="1468079" y="446151"/>
                </a:lnTo>
                <a:moveTo>
                  <a:pt x="1468088" y="446151"/>
                </a:moveTo>
                <a:cubicBezTo>
                  <a:pt x="1468088" y="446151"/>
                  <a:pt x="1468088" y="124673"/>
                  <a:pt x="1468088" y="124663"/>
                </a:cubicBezTo>
                <a:lnTo>
                  <a:pt x="1130637" y="0"/>
                </a:lnTo>
                <a:moveTo>
                  <a:pt x="1026509" y="606885"/>
                </a:moveTo>
                <a:lnTo>
                  <a:pt x="1026509" y="0"/>
                </a:lnTo>
                <a:moveTo>
                  <a:pt x="3676117" y="2857195"/>
                </a:moveTo>
                <a:lnTo>
                  <a:pt x="4117724" y="2696432"/>
                </a:lnTo>
                <a:lnTo>
                  <a:pt x="3676117" y="2535727"/>
                </a:lnTo>
                <a:lnTo>
                  <a:pt x="3234509" y="2696432"/>
                </a:lnTo>
                <a:lnTo>
                  <a:pt x="3676117" y="2857195"/>
                </a:lnTo>
                <a:close/>
                <a:moveTo>
                  <a:pt x="3676117" y="3178712"/>
                </a:moveTo>
                <a:lnTo>
                  <a:pt x="4117724" y="3017949"/>
                </a:lnTo>
                <a:lnTo>
                  <a:pt x="3676117" y="2857195"/>
                </a:lnTo>
                <a:lnTo>
                  <a:pt x="3234509" y="3017949"/>
                </a:lnTo>
                <a:lnTo>
                  <a:pt x="3676117" y="3178712"/>
                </a:lnTo>
                <a:close/>
                <a:moveTo>
                  <a:pt x="4117734" y="3017949"/>
                </a:moveTo>
                <a:lnTo>
                  <a:pt x="4117734" y="2696432"/>
                </a:lnTo>
                <a:lnTo>
                  <a:pt x="3676117" y="2535727"/>
                </a:lnTo>
                <a:lnTo>
                  <a:pt x="3234509" y="2696432"/>
                </a:lnTo>
                <a:cubicBezTo>
                  <a:pt x="3234509" y="2696432"/>
                  <a:pt x="3234509" y="3017939"/>
                  <a:pt x="3234509" y="3017949"/>
                </a:cubicBezTo>
                <a:lnTo>
                  <a:pt x="3676117" y="3178712"/>
                </a:lnTo>
                <a:lnTo>
                  <a:pt x="4117734" y="3017949"/>
                </a:lnTo>
                <a:moveTo>
                  <a:pt x="3676117" y="3178712"/>
                </a:moveTo>
                <a:lnTo>
                  <a:pt x="3676117" y="2535727"/>
                </a:lnTo>
                <a:moveTo>
                  <a:pt x="1909705" y="928364"/>
                </a:moveTo>
                <a:lnTo>
                  <a:pt x="2351323" y="767629"/>
                </a:lnTo>
                <a:lnTo>
                  <a:pt x="1909705" y="606895"/>
                </a:lnTo>
                <a:lnTo>
                  <a:pt x="1468088" y="767629"/>
                </a:lnTo>
                <a:lnTo>
                  <a:pt x="1909705" y="928364"/>
                </a:lnTo>
                <a:close/>
                <a:moveTo>
                  <a:pt x="1909705" y="1249842"/>
                </a:moveTo>
                <a:lnTo>
                  <a:pt x="2351323" y="1089089"/>
                </a:lnTo>
                <a:lnTo>
                  <a:pt x="1909705" y="928364"/>
                </a:lnTo>
                <a:lnTo>
                  <a:pt x="1468088" y="1089089"/>
                </a:lnTo>
                <a:lnTo>
                  <a:pt x="1909705" y="1249842"/>
                </a:lnTo>
                <a:close/>
                <a:moveTo>
                  <a:pt x="1468098" y="767629"/>
                </a:moveTo>
                <a:lnTo>
                  <a:pt x="1909724" y="606895"/>
                </a:lnTo>
                <a:lnTo>
                  <a:pt x="2351323" y="767629"/>
                </a:lnTo>
                <a:lnTo>
                  <a:pt x="2351323" y="1089098"/>
                </a:lnTo>
                <a:moveTo>
                  <a:pt x="2351323" y="1089089"/>
                </a:moveTo>
                <a:lnTo>
                  <a:pt x="1909705" y="1249842"/>
                </a:lnTo>
                <a:lnTo>
                  <a:pt x="1468088" y="1089089"/>
                </a:lnTo>
                <a:moveTo>
                  <a:pt x="1909724" y="1249842"/>
                </a:moveTo>
                <a:lnTo>
                  <a:pt x="1909724" y="606885"/>
                </a:lnTo>
                <a:moveTo>
                  <a:pt x="1468088" y="767629"/>
                </a:moveTo>
                <a:lnTo>
                  <a:pt x="1909705" y="606885"/>
                </a:lnTo>
                <a:lnTo>
                  <a:pt x="1468088" y="446161"/>
                </a:lnTo>
                <a:lnTo>
                  <a:pt x="1026509" y="606876"/>
                </a:lnTo>
                <a:lnTo>
                  <a:pt x="1468088" y="767629"/>
                </a:lnTo>
                <a:close/>
                <a:moveTo>
                  <a:pt x="5442547" y="1249842"/>
                </a:moveTo>
                <a:lnTo>
                  <a:pt x="5000978" y="1410576"/>
                </a:lnTo>
                <a:lnTo>
                  <a:pt x="5000978" y="2696451"/>
                </a:lnTo>
                <a:moveTo>
                  <a:pt x="3234509" y="2053514"/>
                </a:moveTo>
                <a:lnTo>
                  <a:pt x="3234509" y="1410576"/>
                </a:lnTo>
                <a:moveTo>
                  <a:pt x="2351323" y="2053514"/>
                </a:moveTo>
                <a:lnTo>
                  <a:pt x="2351323" y="1089089"/>
                </a:lnTo>
                <a:moveTo>
                  <a:pt x="1909724" y="1892808"/>
                </a:moveTo>
                <a:lnTo>
                  <a:pt x="1909724" y="1249851"/>
                </a:lnTo>
                <a:moveTo>
                  <a:pt x="1468088" y="1732045"/>
                </a:moveTo>
                <a:lnTo>
                  <a:pt x="1468088" y="1089089"/>
                </a:lnTo>
                <a:moveTo>
                  <a:pt x="1468088" y="2696451"/>
                </a:moveTo>
                <a:lnTo>
                  <a:pt x="1468088" y="2375011"/>
                </a:lnTo>
                <a:moveTo>
                  <a:pt x="883196" y="3230861"/>
                </a:moveTo>
                <a:lnTo>
                  <a:pt x="1468079" y="3017939"/>
                </a:lnTo>
                <a:moveTo>
                  <a:pt x="5797077" y="1057285"/>
                </a:moveTo>
                <a:lnTo>
                  <a:pt x="5797077" y="799433"/>
                </a:lnTo>
                <a:lnTo>
                  <a:pt x="5442547" y="928364"/>
                </a:lnTo>
                <a:lnTo>
                  <a:pt x="5000978" y="767629"/>
                </a:lnTo>
                <a:cubicBezTo>
                  <a:pt x="5000978" y="767629"/>
                  <a:pt x="5000978" y="1089089"/>
                  <a:pt x="5000978" y="1089098"/>
                </a:cubicBezTo>
                <a:lnTo>
                  <a:pt x="5442547" y="928373"/>
                </a:lnTo>
                <a:lnTo>
                  <a:pt x="5797077" y="1057285"/>
                </a:lnTo>
                <a:close/>
                <a:moveTo>
                  <a:pt x="5797077" y="735825"/>
                </a:moveTo>
                <a:lnTo>
                  <a:pt x="5442547" y="606895"/>
                </a:lnTo>
                <a:lnTo>
                  <a:pt x="5000978" y="767629"/>
                </a:lnTo>
                <a:lnTo>
                  <a:pt x="5442547" y="928364"/>
                </a:lnTo>
                <a:lnTo>
                  <a:pt x="5797077" y="799433"/>
                </a:lnTo>
                <a:moveTo>
                  <a:pt x="5797077" y="1057285"/>
                </a:moveTo>
                <a:lnTo>
                  <a:pt x="5442547" y="928373"/>
                </a:lnTo>
                <a:lnTo>
                  <a:pt x="5000978" y="1089098"/>
                </a:lnTo>
                <a:lnTo>
                  <a:pt x="5442547" y="1249851"/>
                </a:lnTo>
                <a:lnTo>
                  <a:pt x="5797077" y="1120912"/>
                </a:lnTo>
                <a:moveTo>
                  <a:pt x="5797077" y="2986135"/>
                </a:moveTo>
                <a:lnTo>
                  <a:pt x="5797077" y="2728246"/>
                </a:lnTo>
                <a:lnTo>
                  <a:pt x="5442547" y="2857195"/>
                </a:lnTo>
                <a:lnTo>
                  <a:pt x="5797077" y="2986135"/>
                </a:lnTo>
                <a:close/>
                <a:moveTo>
                  <a:pt x="5001006" y="2696442"/>
                </a:moveTo>
                <a:lnTo>
                  <a:pt x="5000978" y="2696451"/>
                </a:lnTo>
                <a:lnTo>
                  <a:pt x="5000978" y="3017949"/>
                </a:lnTo>
                <a:lnTo>
                  <a:pt x="5442547" y="2857195"/>
                </a:lnTo>
                <a:lnTo>
                  <a:pt x="5001006" y="2696442"/>
                </a:lnTo>
                <a:close/>
                <a:moveTo>
                  <a:pt x="5797077" y="2664647"/>
                </a:moveTo>
                <a:lnTo>
                  <a:pt x="5797077" y="2664628"/>
                </a:lnTo>
                <a:lnTo>
                  <a:pt x="5442547" y="2535727"/>
                </a:lnTo>
                <a:lnTo>
                  <a:pt x="5000978" y="2696432"/>
                </a:lnTo>
                <a:lnTo>
                  <a:pt x="5001006" y="2696442"/>
                </a:lnTo>
                <a:lnTo>
                  <a:pt x="5442547" y="2535736"/>
                </a:lnTo>
                <a:lnTo>
                  <a:pt x="5797077" y="2664647"/>
                </a:lnTo>
                <a:close/>
                <a:moveTo>
                  <a:pt x="5797077" y="2664647"/>
                </a:moveTo>
                <a:lnTo>
                  <a:pt x="5442547" y="2535736"/>
                </a:lnTo>
                <a:lnTo>
                  <a:pt x="5001006" y="2696442"/>
                </a:lnTo>
                <a:lnTo>
                  <a:pt x="5442547" y="2857195"/>
                </a:lnTo>
                <a:lnTo>
                  <a:pt x="5797077" y="2728246"/>
                </a:lnTo>
                <a:moveTo>
                  <a:pt x="5797077" y="2986135"/>
                </a:moveTo>
                <a:lnTo>
                  <a:pt x="5442547" y="2857195"/>
                </a:lnTo>
                <a:lnTo>
                  <a:pt x="5000978" y="3017949"/>
                </a:lnTo>
                <a:lnTo>
                  <a:pt x="5442547" y="3178712"/>
                </a:lnTo>
                <a:lnTo>
                  <a:pt x="5797077" y="3049762"/>
                </a:lnTo>
              </a:path>
            </a:pathLst>
          </a:custGeom>
          <a:noFill/>
          <a:ln cap="rnd" cmpd="sng" w="9525">
            <a:solidFill>
              <a:srgbClr val="002B60">
                <a:alpha val="8902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3" name="Google Shape;153;p78"/>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lt1"/>
                </a:solidFill>
                <a:latin typeface="Arial"/>
                <a:ea typeface="Arial"/>
                <a:cs typeface="Arial"/>
                <a:sym typeface="Arial"/>
              </a:defRPr>
            </a:lvl1pPr>
            <a:lvl2pPr indent="0" lvl="1" marL="0" algn="l">
              <a:spcBef>
                <a:spcPts val="0"/>
              </a:spcBef>
              <a:buNone/>
              <a:defRPr sz="800">
                <a:solidFill>
                  <a:schemeClr val="lt1"/>
                </a:solidFill>
                <a:latin typeface="Arial"/>
                <a:ea typeface="Arial"/>
                <a:cs typeface="Arial"/>
                <a:sym typeface="Arial"/>
              </a:defRPr>
            </a:lvl2pPr>
            <a:lvl3pPr indent="0" lvl="2" marL="0" algn="l">
              <a:spcBef>
                <a:spcPts val="0"/>
              </a:spcBef>
              <a:buNone/>
              <a:defRPr sz="800">
                <a:solidFill>
                  <a:schemeClr val="lt1"/>
                </a:solidFill>
                <a:latin typeface="Arial"/>
                <a:ea typeface="Arial"/>
                <a:cs typeface="Arial"/>
                <a:sym typeface="Arial"/>
              </a:defRPr>
            </a:lvl3pPr>
            <a:lvl4pPr indent="0" lvl="3" marL="0" algn="l">
              <a:spcBef>
                <a:spcPts val="0"/>
              </a:spcBef>
              <a:buNone/>
              <a:defRPr sz="800">
                <a:solidFill>
                  <a:schemeClr val="lt1"/>
                </a:solidFill>
                <a:latin typeface="Arial"/>
                <a:ea typeface="Arial"/>
                <a:cs typeface="Arial"/>
                <a:sym typeface="Arial"/>
              </a:defRPr>
            </a:lvl4pPr>
            <a:lvl5pPr indent="0" lvl="4" marL="0" algn="l">
              <a:spcBef>
                <a:spcPts val="0"/>
              </a:spcBef>
              <a:buNone/>
              <a:defRPr sz="800">
                <a:solidFill>
                  <a:schemeClr val="lt1"/>
                </a:solidFill>
                <a:latin typeface="Arial"/>
                <a:ea typeface="Arial"/>
                <a:cs typeface="Arial"/>
                <a:sym typeface="Arial"/>
              </a:defRPr>
            </a:lvl5pPr>
            <a:lvl6pPr indent="0" lvl="5" marL="0" algn="l">
              <a:spcBef>
                <a:spcPts val="0"/>
              </a:spcBef>
              <a:buNone/>
              <a:defRPr sz="800">
                <a:solidFill>
                  <a:schemeClr val="lt1"/>
                </a:solidFill>
                <a:latin typeface="Arial"/>
                <a:ea typeface="Arial"/>
                <a:cs typeface="Arial"/>
                <a:sym typeface="Arial"/>
              </a:defRPr>
            </a:lvl6pPr>
            <a:lvl7pPr indent="0" lvl="6" marL="0" algn="l">
              <a:spcBef>
                <a:spcPts val="0"/>
              </a:spcBef>
              <a:buNone/>
              <a:defRPr sz="800">
                <a:solidFill>
                  <a:schemeClr val="lt1"/>
                </a:solidFill>
                <a:latin typeface="Arial"/>
                <a:ea typeface="Arial"/>
                <a:cs typeface="Arial"/>
                <a:sym typeface="Arial"/>
              </a:defRPr>
            </a:lvl7pPr>
            <a:lvl8pPr indent="0" lvl="7" marL="0" algn="l">
              <a:spcBef>
                <a:spcPts val="0"/>
              </a:spcBef>
              <a:buNone/>
              <a:defRPr sz="800">
                <a:solidFill>
                  <a:schemeClr val="lt1"/>
                </a:solidFill>
                <a:latin typeface="Arial"/>
                <a:ea typeface="Arial"/>
                <a:cs typeface="Arial"/>
                <a:sym typeface="Arial"/>
              </a:defRPr>
            </a:lvl8pPr>
            <a:lvl9pPr indent="0" lvl="8" marL="0" algn="l">
              <a:spcBef>
                <a:spcPts val="0"/>
              </a:spcBef>
              <a:buNone/>
              <a:defRPr sz="800">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154" name="Google Shape;154;p78"/>
          <p:cNvSpPr txBox="1"/>
          <p:nvPr>
            <p:ph type="title"/>
          </p:nvPr>
        </p:nvSpPr>
        <p:spPr>
          <a:xfrm>
            <a:off x="548640" y="730250"/>
            <a:ext cx="8229600" cy="2909887"/>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chemeClr val="lt1"/>
              </a:buClr>
              <a:buSzPts val="4800"/>
              <a:buFont typeface="Arial"/>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78"/>
          <p:cNvSpPr txBox="1"/>
          <p:nvPr>
            <p:ph idx="1" type="body"/>
          </p:nvPr>
        </p:nvSpPr>
        <p:spPr>
          <a:xfrm>
            <a:off x="548640" y="3773379"/>
            <a:ext cx="6368100" cy="155448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lt1"/>
              </a:buClr>
              <a:buSzPts val="1600"/>
              <a:buNone/>
              <a:defRPr b="0" sz="1600">
                <a:solidFill>
                  <a:schemeClr val="lt1"/>
                </a:solidFill>
              </a:defRPr>
            </a:lvl1pPr>
            <a:lvl2pPr indent="-228600" lvl="1" marL="914400" algn="l">
              <a:lnSpc>
                <a:spcPct val="100000"/>
              </a:lnSpc>
              <a:spcBef>
                <a:spcPts val="600"/>
              </a:spcBef>
              <a:spcAft>
                <a:spcPts val="0"/>
              </a:spcAft>
              <a:buClr>
                <a:srgbClr val="888888"/>
              </a:buClr>
              <a:buSzPts val="2000"/>
              <a:buNone/>
              <a:defRPr sz="2000">
                <a:solidFill>
                  <a:srgbClr val="888888"/>
                </a:solidFill>
              </a:defRPr>
            </a:lvl2pPr>
            <a:lvl3pPr indent="-228600" lvl="2" marL="1371600" algn="l">
              <a:lnSpc>
                <a:spcPct val="100000"/>
              </a:lnSpc>
              <a:spcBef>
                <a:spcPts val="600"/>
              </a:spcBef>
              <a:spcAft>
                <a:spcPts val="0"/>
              </a:spcAft>
              <a:buClr>
                <a:srgbClr val="888888"/>
              </a:buClr>
              <a:buSzPts val="1800"/>
              <a:buNone/>
              <a:defRPr sz="1800">
                <a:solidFill>
                  <a:srgbClr val="888888"/>
                </a:solidFill>
              </a:defRPr>
            </a:lvl3pPr>
            <a:lvl4pPr indent="-228600" lvl="3" marL="1828800" algn="l">
              <a:lnSpc>
                <a:spcPct val="100000"/>
              </a:lnSpc>
              <a:spcBef>
                <a:spcPts val="600"/>
              </a:spcBef>
              <a:spcAft>
                <a:spcPts val="0"/>
              </a:spcAft>
              <a:buClr>
                <a:srgbClr val="888888"/>
              </a:buClr>
              <a:buSzPts val="1600"/>
              <a:buNone/>
              <a:defRPr sz="1600">
                <a:solidFill>
                  <a:srgbClr val="888888"/>
                </a:solidFill>
              </a:defRPr>
            </a:lvl4pPr>
            <a:lvl5pPr indent="-228600" lvl="4" marL="2286000" algn="l">
              <a:lnSpc>
                <a:spcPct val="100000"/>
              </a:lnSpc>
              <a:spcBef>
                <a:spcPts val="6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56" name="Google Shape;156;p78"/>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78"/>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sp>
        <p:nvSpPr>
          <p:cNvPr id="25" name="Google Shape;25;p57"/>
          <p:cNvSpPr/>
          <p:nvPr/>
        </p:nvSpPr>
        <p:spPr>
          <a:xfrm>
            <a:off x="440286" y="614407"/>
            <a:ext cx="11309338" cy="1189298"/>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26" name="Google Shape;26;p57"/>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7"/>
          <p:cNvSpPr txBox="1"/>
          <p:nvPr>
            <p:ph idx="1" type="body"/>
          </p:nvPr>
        </p:nvSpPr>
        <p:spPr>
          <a:xfrm>
            <a:off x="581192" y="2180496"/>
            <a:ext cx="11029615" cy="3678303"/>
          </a:xfrm>
          <a:prstGeom prst="rect">
            <a:avLst/>
          </a:prstGeom>
          <a:noFill/>
          <a:ln>
            <a:noFill/>
          </a:ln>
        </p:spPr>
        <p:txBody>
          <a:bodyPr anchorCtr="0" anchor="ctr"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pic>
        <p:nvPicPr>
          <p:cNvPr id="28" name="Google Shape;28;p57"/>
          <p:cNvPicPr preferRelativeResize="0"/>
          <p:nvPr/>
        </p:nvPicPr>
        <p:blipFill rotWithShape="1">
          <a:blip r:embed="rId2">
            <a:alphaModFix/>
          </a:blip>
          <a:srcRect b="0" l="0" r="0" t="0"/>
          <a:stretch/>
        </p:blipFill>
        <p:spPr>
          <a:xfrm>
            <a:off x="5843491" y="6534884"/>
            <a:ext cx="5767316" cy="323116"/>
          </a:xfrm>
          <a:prstGeom prst="rect">
            <a:avLst/>
          </a:prstGeom>
          <a:noFill/>
          <a:ln>
            <a:noFill/>
          </a:ln>
        </p:spPr>
      </p:pic>
      <p:pic>
        <p:nvPicPr>
          <p:cNvPr id="29" name="Google Shape;29;p57"/>
          <p:cNvPicPr preferRelativeResize="0"/>
          <p:nvPr/>
        </p:nvPicPr>
        <p:blipFill rotWithShape="1">
          <a:blip r:embed="rId3">
            <a:alphaModFix/>
          </a:blip>
          <a:srcRect b="0" l="0" r="0" t="0"/>
          <a:stretch/>
        </p:blipFill>
        <p:spPr>
          <a:xfrm>
            <a:off x="10982865" y="6235590"/>
            <a:ext cx="627942" cy="59136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showMasterSp="0">
  <p:cSld name="Statement">
    <p:spTree>
      <p:nvGrpSpPr>
        <p:cNvPr id="158" name="Shape 158"/>
        <p:cNvGrpSpPr/>
        <p:nvPr/>
      </p:nvGrpSpPr>
      <p:grpSpPr>
        <a:xfrm>
          <a:off x="0" y="0"/>
          <a:ext cx="0" cy="0"/>
          <a:chOff x="0" y="0"/>
          <a:chExt cx="0" cy="0"/>
        </a:xfrm>
      </p:grpSpPr>
      <p:sp>
        <p:nvSpPr>
          <p:cNvPr id="159" name="Google Shape;159;p79"/>
          <p:cNvSpPr/>
          <p:nvPr/>
        </p:nvSpPr>
        <p:spPr>
          <a:xfrm>
            <a:off x="0" y="0"/>
            <a:ext cx="7831138" cy="6858000"/>
          </a:xfrm>
          <a:prstGeom prst="rect">
            <a:avLst/>
          </a:prstGeom>
          <a:noFill/>
          <a:ln>
            <a:noFill/>
          </a:ln>
        </p:spPr>
      </p:sp>
      <p:sp>
        <p:nvSpPr>
          <p:cNvPr id="160" name="Google Shape;160;p79"/>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79"/>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lt1"/>
                </a:solidFill>
                <a:latin typeface="Arial"/>
                <a:ea typeface="Arial"/>
                <a:cs typeface="Arial"/>
                <a:sym typeface="Arial"/>
              </a:defRPr>
            </a:lvl1pPr>
            <a:lvl2pPr indent="0" lvl="1" marL="0" algn="l">
              <a:spcBef>
                <a:spcPts val="0"/>
              </a:spcBef>
              <a:buNone/>
              <a:defRPr sz="800">
                <a:solidFill>
                  <a:schemeClr val="lt1"/>
                </a:solidFill>
                <a:latin typeface="Arial"/>
                <a:ea typeface="Arial"/>
                <a:cs typeface="Arial"/>
                <a:sym typeface="Arial"/>
              </a:defRPr>
            </a:lvl2pPr>
            <a:lvl3pPr indent="0" lvl="2" marL="0" algn="l">
              <a:spcBef>
                <a:spcPts val="0"/>
              </a:spcBef>
              <a:buNone/>
              <a:defRPr sz="800">
                <a:solidFill>
                  <a:schemeClr val="lt1"/>
                </a:solidFill>
                <a:latin typeface="Arial"/>
                <a:ea typeface="Arial"/>
                <a:cs typeface="Arial"/>
                <a:sym typeface="Arial"/>
              </a:defRPr>
            </a:lvl3pPr>
            <a:lvl4pPr indent="0" lvl="3" marL="0" algn="l">
              <a:spcBef>
                <a:spcPts val="0"/>
              </a:spcBef>
              <a:buNone/>
              <a:defRPr sz="800">
                <a:solidFill>
                  <a:schemeClr val="lt1"/>
                </a:solidFill>
                <a:latin typeface="Arial"/>
                <a:ea typeface="Arial"/>
                <a:cs typeface="Arial"/>
                <a:sym typeface="Arial"/>
              </a:defRPr>
            </a:lvl4pPr>
            <a:lvl5pPr indent="0" lvl="4" marL="0" algn="l">
              <a:spcBef>
                <a:spcPts val="0"/>
              </a:spcBef>
              <a:buNone/>
              <a:defRPr sz="800">
                <a:solidFill>
                  <a:schemeClr val="lt1"/>
                </a:solidFill>
                <a:latin typeface="Arial"/>
                <a:ea typeface="Arial"/>
                <a:cs typeface="Arial"/>
                <a:sym typeface="Arial"/>
              </a:defRPr>
            </a:lvl5pPr>
            <a:lvl6pPr indent="0" lvl="5" marL="0" algn="l">
              <a:spcBef>
                <a:spcPts val="0"/>
              </a:spcBef>
              <a:buNone/>
              <a:defRPr sz="800">
                <a:solidFill>
                  <a:schemeClr val="lt1"/>
                </a:solidFill>
                <a:latin typeface="Arial"/>
                <a:ea typeface="Arial"/>
                <a:cs typeface="Arial"/>
                <a:sym typeface="Arial"/>
              </a:defRPr>
            </a:lvl6pPr>
            <a:lvl7pPr indent="0" lvl="6" marL="0" algn="l">
              <a:spcBef>
                <a:spcPts val="0"/>
              </a:spcBef>
              <a:buNone/>
              <a:defRPr sz="800">
                <a:solidFill>
                  <a:schemeClr val="lt1"/>
                </a:solidFill>
                <a:latin typeface="Arial"/>
                <a:ea typeface="Arial"/>
                <a:cs typeface="Arial"/>
                <a:sym typeface="Arial"/>
              </a:defRPr>
            </a:lvl7pPr>
            <a:lvl8pPr indent="0" lvl="7" marL="0" algn="l">
              <a:spcBef>
                <a:spcPts val="0"/>
              </a:spcBef>
              <a:buNone/>
              <a:defRPr sz="800">
                <a:solidFill>
                  <a:schemeClr val="lt1"/>
                </a:solidFill>
                <a:latin typeface="Arial"/>
                <a:ea typeface="Arial"/>
                <a:cs typeface="Arial"/>
                <a:sym typeface="Arial"/>
              </a:defRPr>
            </a:lvl8pPr>
            <a:lvl9pPr indent="0" lvl="8" marL="0" algn="l">
              <a:spcBef>
                <a:spcPts val="0"/>
              </a:spcBef>
              <a:buNone/>
              <a:defRPr sz="800">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grpSp>
        <p:nvGrpSpPr>
          <p:cNvPr id="162" name="Google Shape;162;p79"/>
          <p:cNvGrpSpPr/>
          <p:nvPr/>
        </p:nvGrpSpPr>
        <p:grpSpPr>
          <a:xfrm>
            <a:off x="566928" y="1090606"/>
            <a:ext cx="640080" cy="503453"/>
            <a:chOff x="36170" y="4321665"/>
            <a:chExt cx="287611" cy="226219"/>
          </a:xfrm>
        </p:grpSpPr>
        <p:sp>
          <p:nvSpPr>
            <p:cNvPr id="163" name="Google Shape;163;p79"/>
            <p:cNvSpPr/>
            <p:nvPr/>
          </p:nvSpPr>
          <p:spPr>
            <a:xfrm>
              <a:off x="36170" y="4321665"/>
              <a:ext cx="113110" cy="226219"/>
            </a:xfrm>
            <a:custGeom>
              <a:rect b="b" l="l" r="r" t="t"/>
              <a:pathLst>
                <a:path extrusionOk="0" h="226219" w="113110">
                  <a:moveTo>
                    <a:pt x="92646" y="0"/>
                  </a:moveTo>
                  <a:lnTo>
                    <a:pt x="113110" y="43160"/>
                  </a:lnTo>
                  <a:cubicBezTo>
                    <a:pt x="92274" y="50106"/>
                    <a:pt x="77329" y="59779"/>
                    <a:pt x="68275" y="72182"/>
                  </a:cubicBezTo>
                  <a:cubicBezTo>
                    <a:pt x="59221" y="84584"/>
                    <a:pt x="54447" y="101079"/>
                    <a:pt x="53950" y="121667"/>
                  </a:cubicBezTo>
                  <a:lnTo>
                    <a:pt x="104552" y="121667"/>
                  </a:lnTo>
                  <a:lnTo>
                    <a:pt x="104552" y="226219"/>
                  </a:lnTo>
                  <a:lnTo>
                    <a:pt x="0" y="226219"/>
                  </a:lnTo>
                  <a:lnTo>
                    <a:pt x="0" y="151433"/>
                  </a:lnTo>
                  <a:cubicBezTo>
                    <a:pt x="0" y="121171"/>
                    <a:pt x="2667" y="97297"/>
                    <a:pt x="8000" y="79809"/>
                  </a:cubicBezTo>
                  <a:cubicBezTo>
                    <a:pt x="13333" y="62322"/>
                    <a:pt x="23193" y="46633"/>
                    <a:pt x="37579" y="32742"/>
                  </a:cubicBezTo>
                  <a:cubicBezTo>
                    <a:pt x="51966" y="18852"/>
                    <a:pt x="70322" y="7938"/>
                    <a:pt x="92646"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64" name="Google Shape;164;p79"/>
            <p:cNvSpPr/>
            <p:nvPr/>
          </p:nvSpPr>
          <p:spPr>
            <a:xfrm>
              <a:off x="210671" y="4321665"/>
              <a:ext cx="113110" cy="226219"/>
            </a:xfrm>
            <a:custGeom>
              <a:rect b="b" l="l" r="r" t="t"/>
              <a:pathLst>
                <a:path extrusionOk="0" h="226219" w="113110">
                  <a:moveTo>
                    <a:pt x="92646" y="0"/>
                  </a:moveTo>
                  <a:lnTo>
                    <a:pt x="113110" y="43160"/>
                  </a:lnTo>
                  <a:cubicBezTo>
                    <a:pt x="92274" y="50106"/>
                    <a:pt x="77329" y="59779"/>
                    <a:pt x="68275" y="72182"/>
                  </a:cubicBezTo>
                  <a:cubicBezTo>
                    <a:pt x="59221" y="84584"/>
                    <a:pt x="54447" y="101079"/>
                    <a:pt x="53950" y="121667"/>
                  </a:cubicBezTo>
                  <a:lnTo>
                    <a:pt x="104552" y="121667"/>
                  </a:lnTo>
                  <a:lnTo>
                    <a:pt x="104552" y="226219"/>
                  </a:lnTo>
                  <a:lnTo>
                    <a:pt x="0" y="226219"/>
                  </a:lnTo>
                  <a:lnTo>
                    <a:pt x="0" y="151433"/>
                  </a:lnTo>
                  <a:cubicBezTo>
                    <a:pt x="0" y="120923"/>
                    <a:pt x="2667" y="96986"/>
                    <a:pt x="8000" y="79623"/>
                  </a:cubicBezTo>
                  <a:cubicBezTo>
                    <a:pt x="13333" y="62260"/>
                    <a:pt x="23255" y="46633"/>
                    <a:pt x="37765" y="32742"/>
                  </a:cubicBezTo>
                  <a:cubicBezTo>
                    <a:pt x="52276" y="18852"/>
                    <a:pt x="70570" y="7938"/>
                    <a:pt x="92646"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grpSp>
      <p:sp>
        <p:nvSpPr>
          <p:cNvPr id="165" name="Google Shape;165;p79"/>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6" name="Google Shape;166;p79"/>
          <p:cNvSpPr txBox="1"/>
          <p:nvPr>
            <p:ph idx="1" type="body"/>
          </p:nvPr>
        </p:nvSpPr>
        <p:spPr>
          <a:xfrm>
            <a:off x="552450" y="1886887"/>
            <a:ext cx="6949440" cy="4285313"/>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lt1"/>
              </a:buClr>
              <a:buSzPts val="3200"/>
              <a:buNone/>
              <a:defRPr b="1" sz="3200">
                <a:solidFill>
                  <a:schemeClr val="lt1"/>
                </a:solidFill>
              </a:defRPr>
            </a:lvl1pPr>
            <a:lvl2pPr indent="-228600" lvl="1" marL="914400" algn="l">
              <a:lnSpc>
                <a:spcPct val="100000"/>
              </a:lnSpc>
              <a:spcBef>
                <a:spcPts val="3000"/>
              </a:spcBef>
              <a:spcAft>
                <a:spcPts val="0"/>
              </a:spcAft>
              <a:buClr>
                <a:schemeClr val="lt1"/>
              </a:buClr>
              <a:buSzPts val="1400"/>
              <a:buNone/>
              <a:defRPr b="1" sz="1400">
                <a:solidFill>
                  <a:schemeClr val="lt1"/>
                </a:solidFill>
              </a:defRPr>
            </a:lvl2pPr>
            <a:lvl3pPr indent="-228600" lvl="2" marL="1371600" algn="l">
              <a:lnSpc>
                <a:spcPct val="100000"/>
              </a:lnSpc>
              <a:spcBef>
                <a:spcPts val="600"/>
              </a:spcBef>
              <a:spcAft>
                <a:spcPts val="0"/>
              </a:spcAft>
              <a:buClr>
                <a:schemeClr val="lt1"/>
              </a:buClr>
              <a:buSzPts val="1400"/>
              <a:buNone/>
              <a:defRPr>
                <a:solidFill>
                  <a:schemeClr val="lt1"/>
                </a:solidFill>
              </a:defRPr>
            </a:lvl3pPr>
            <a:lvl4pPr indent="-228600" lvl="3" marL="1828800" algn="l">
              <a:lnSpc>
                <a:spcPct val="100000"/>
              </a:lnSpc>
              <a:spcBef>
                <a:spcPts val="600"/>
              </a:spcBef>
              <a:spcAft>
                <a:spcPts val="0"/>
              </a:spcAft>
              <a:buClr>
                <a:schemeClr val="lt1"/>
              </a:buClr>
              <a:buSzPts val="1200"/>
              <a:buNone/>
              <a:defRPr>
                <a:solidFill>
                  <a:schemeClr val="lt1"/>
                </a:solidFill>
              </a:defRPr>
            </a:lvl4pPr>
            <a:lvl5pPr indent="-228600" lvl="4" marL="2286000" algn="l">
              <a:lnSpc>
                <a:spcPct val="100000"/>
              </a:lnSpc>
              <a:spcBef>
                <a:spcPts val="600"/>
              </a:spcBef>
              <a:spcAft>
                <a:spcPts val="0"/>
              </a:spcAft>
              <a:buClr>
                <a:schemeClr val="lt1"/>
              </a:buClr>
              <a:buSzPts val="12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79"/>
          <p:cNvSpPr/>
          <p:nvPr>
            <p:ph idx="2" type="pic"/>
          </p:nvPr>
        </p:nvSpPr>
        <p:spPr>
          <a:xfrm>
            <a:off x="8383589" y="825500"/>
            <a:ext cx="3256724" cy="5346699"/>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showMasterSp="0">
  <p:cSld name="Case Study 1">
    <p:bg>
      <p:bgPr>
        <a:solidFill>
          <a:schemeClr val="dk1"/>
        </a:solidFill>
      </p:bgPr>
    </p:bg>
    <p:spTree>
      <p:nvGrpSpPr>
        <p:cNvPr id="168" name="Shape 168"/>
        <p:cNvGrpSpPr/>
        <p:nvPr/>
      </p:nvGrpSpPr>
      <p:grpSpPr>
        <a:xfrm>
          <a:off x="0" y="0"/>
          <a:ext cx="0" cy="0"/>
          <a:chOff x="0" y="0"/>
          <a:chExt cx="0" cy="0"/>
        </a:xfrm>
      </p:grpSpPr>
      <p:sp>
        <p:nvSpPr>
          <p:cNvPr id="169" name="Google Shape;169;p80"/>
          <p:cNvSpPr/>
          <p:nvPr/>
        </p:nvSpPr>
        <p:spPr>
          <a:xfrm>
            <a:off x="0" y="0"/>
            <a:ext cx="12192000" cy="6858000"/>
          </a:xfrm>
          <a:prstGeom prst="rect">
            <a:avLst/>
          </a:prstGeom>
          <a:noFill/>
          <a:ln>
            <a:noFill/>
          </a:ln>
        </p:spPr>
      </p:sp>
      <p:sp>
        <p:nvSpPr>
          <p:cNvPr id="170" name="Google Shape;170;p80"/>
          <p:cNvSpPr/>
          <p:nvPr/>
        </p:nvSpPr>
        <p:spPr>
          <a:xfrm>
            <a:off x="4501896" y="0"/>
            <a:ext cx="7690104" cy="6348998"/>
          </a:xfrm>
          <a:custGeom>
            <a:rect b="b" l="l" r="r" t="t"/>
            <a:pathLst>
              <a:path extrusionOk="0" h="4786103" w="5797076">
                <a:moveTo>
                  <a:pt x="5442547" y="285407"/>
                </a:moveTo>
                <a:lnTo>
                  <a:pt x="5000978" y="446161"/>
                </a:lnTo>
                <a:lnTo>
                  <a:pt x="4559361" y="285407"/>
                </a:lnTo>
                <a:lnTo>
                  <a:pt x="5000978" y="124682"/>
                </a:lnTo>
                <a:lnTo>
                  <a:pt x="5442547" y="285407"/>
                </a:lnTo>
                <a:close/>
                <a:moveTo>
                  <a:pt x="5000978" y="553307"/>
                </a:moveTo>
                <a:lnTo>
                  <a:pt x="5442547" y="392554"/>
                </a:lnTo>
                <a:lnTo>
                  <a:pt x="5000978" y="231829"/>
                </a:lnTo>
                <a:lnTo>
                  <a:pt x="4559361" y="392554"/>
                </a:lnTo>
                <a:lnTo>
                  <a:pt x="5000978" y="553307"/>
                </a:lnTo>
                <a:close/>
                <a:moveTo>
                  <a:pt x="5000978" y="660454"/>
                </a:moveTo>
                <a:lnTo>
                  <a:pt x="5442547" y="499729"/>
                </a:lnTo>
                <a:lnTo>
                  <a:pt x="5000978" y="338976"/>
                </a:lnTo>
                <a:lnTo>
                  <a:pt x="4559361" y="499729"/>
                </a:lnTo>
                <a:lnTo>
                  <a:pt x="5000978" y="660454"/>
                </a:lnTo>
                <a:close/>
                <a:moveTo>
                  <a:pt x="5000978" y="446161"/>
                </a:moveTo>
                <a:lnTo>
                  <a:pt x="4559361" y="606876"/>
                </a:lnTo>
                <a:lnTo>
                  <a:pt x="5000978" y="767620"/>
                </a:lnTo>
                <a:lnTo>
                  <a:pt x="5442547" y="606876"/>
                </a:lnTo>
                <a:lnTo>
                  <a:pt x="5000978" y="446161"/>
                </a:lnTo>
                <a:close/>
                <a:moveTo>
                  <a:pt x="5442547" y="606885"/>
                </a:moveTo>
                <a:cubicBezTo>
                  <a:pt x="5442547" y="606885"/>
                  <a:pt x="5442547" y="285417"/>
                  <a:pt x="5442547" y="285407"/>
                </a:cubicBezTo>
                <a:lnTo>
                  <a:pt x="5000978" y="124682"/>
                </a:lnTo>
                <a:lnTo>
                  <a:pt x="4559361" y="285407"/>
                </a:lnTo>
                <a:cubicBezTo>
                  <a:pt x="4559361" y="285407"/>
                  <a:pt x="4559361" y="606876"/>
                  <a:pt x="4559361" y="606885"/>
                </a:cubicBezTo>
                <a:lnTo>
                  <a:pt x="5000978" y="767620"/>
                </a:lnTo>
                <a:lnTo>
                  <a:pt x="5442547" y="606885"/>
                </a:lnTo>
                <a:moveTo>
                  <a:pt x="4559361" y="3714464"/>
                </a:moveTo>
                <a:lnTo>
                  <a:pt x="4117753" y="3875227"/>
                </a:lnTo>
                <a:lnTo>
                  <a:pt x="4559361" y="4035990"/>
                </a:lnTo>
                <a:lnTo>
                  <a:pt x="5000978" y="3875227"/>
                </a:lnTo>
                <a:lnTo>
                  <a:pt x="4559361" y="3714464"/>
                </a:lnTo>
                <a:close/>
                <a:moveTo>
                  <a:pt x="4559361" y="4143137"/>
                </a:moveTo>
                <a:lnTo>
                  <a:pt x="5000968" y="3982374"/>
                </a:lnTo>
                <a:lnTo>
                  <a:pt x="4559361" y="3821630"/>
                </a:lnTo>
                <a:lnTo>
                  <a:pt x="4117743" y="3982374"/>
                </a:lnTo>
                <a:lnTo>
                  <a:pt x="4559361" y="4143137"/>
                </a:lnTo>
                <a:close/>
                <a:moveTo>
                  <a:pt x="629145" y="0"/>
                </a:moveTo>
                <a:lnTo>
                  <a:pt x="584902" y="17488"/>
                </a:lnTo>
                <a:lnTo>
                  <a:pt x="1026509" y="178251"/>
                </a:lnTo>
                <a:lnTo>
                  <a:pt x="1468079" y="17488"/>
                </a:lnTo>
                <a:lnTo>
                  <a:pt x="1419082" y="0"/>
                </a:lnTo>
                <a:moveTo>
                  <a:pt x="584902" y="124673"/>
                </a:moveTo>
                <a:lnTo>
                  <a:pt x="1026519" y="285407"/>
                </a:lnTo>
                <a:lnTo>
                  <a:pt x="1468079" y="124673"/>
                </a:lnTo>
                <a:moveTo>
                  <a:pt x="4559361" y="4357440"/>
                </a:moveTo>
                <a:lnTo>
                  <a:pt x="5000968" y="4196687"/>
                </a:lnTo>
                <a:lnTo>
                  <a:pt x="4559361" y="4035990"/>
                </a:lnTo>
                <a:lnTo>
                  <a:pt x="4117743" y="4196687"/>
                </a:lnTo>
                <a:lnTo>
                  <a:pt x="4559361" y="4357440"/>
                </a:lnTo>
                <a:close/>
                <a:moveTo>
                  <a:pt x="4559361" y="4571753"/>
                </a:moveTo>
                <a:lnTo>
                  <a:pt x="5000968" y="4411056"/>
                </a:lnTo>
                <a:lnTo>
                  <a:pt x="4559361" y="4250303"/>
                </a:lnTo>
                <a:lnTo>
                  <a:pt x="4117743" y="4411056"/>
                </a:lnTo>
                <a:lnTo>
                  <a:pt x="4559361" y="4571753"/>
                </a:lnTo>
                <a:close/>
                <a:moveTo>
                  <a:pt x="4559361" y="4786103"/>
                </a:moveTo>
                <a:lnTo>
                  <a:pt x="5000968" y="4625350"/>
                </a:lnTo>
                <a:lnTo>
                  <a:pt x="4559361" y="4464606"/>
                </a:lnTo>
                <a:lnTo>
                  <a:pt x="4117743" y="4625350"/>
                </a:lnTo>
                <a:lnTo>
                  <a:pt x="4559361" y="4786103"/>
                </a:lnTo>
                <a:close/>
                <a:moveTo>
                  <a:pt x="4559361" y="4035990"/>
                </a:moveTo>
                <a:lnTo>
                  <a:pt x="4117753" y="4196687"/>
                </a:lnTo>
                <a:lnTo>
                  <a:pt x="4559361" y="4357440"/>
                </a:lnTo>
                <a:lnTo>
                  <a:pt x="5000978" y="4196687"/>
                </a:lnTo>
                <a:lnTo>
                  <a:pt x="4559361" y="4035990"/>
                </a:lnTo>
                <a:close/>
                <a:moveTo>
                  <a:pt x="4559361" y="3500161"/>
                </a:moveTo>
                <a:lnTo>
                  <a:pt x="4117753" y="3660924"/>
                </a:lnTo>
                <a:lnTo>
                  <a:pt x="4559361" y="3821621"/>
                </a:lnTo>
                <a:lnTo>
                  <a:pt x="5000978" y="3660924"/>
                </a:lnTo>
                <a:lnTo>
                  <a:pt x="4559361" y="3500161"/>
                </a:lnTo>
                <a:close/>
                <a:moveTo>
                  <a:pt x="4559361" y="3928824"/>
                </a:moveTo>
                <a:lnTo>
                  <a:pt x="5000968" y="3768071"/>
                </a:lnTo>
                <a:lnTo>
                  <a:pt x="4559361" y="3607327"/>
                </a:lnTo>
                <a:lnTo>
                  <a:pt x="4117743" y="3768071"/>
                </a:lnTo>
                <a:lnTo>
                  <a:pt x="4559361" y="3928824"/>
                </a:lnTo>
                <a:close/>
                <a:moveTo>
                  <a:pt x="2792940" y="1892799"/>
                </a:moveTo>
                <a:lnTo>
                  <a:pt x="2351342" y="2053514"/>
                </a:lnTo>
                <a:lnTo>
                  <a:pt x="2792940" y="2214248"/>
                </a:lnTo>
                <a:lnTo>
                  <a:pt x="3234499" y="2053514"/>
                </a:lnTo>
                <a:lnTo>
                  <a:pt x="2792940" y="1892799"/>
                </a:lnTo>
                <a:close/>
                <a:moveTo>
                  <a:pt x="2792921" y="2321433"/>
                </a:moveTo>
                <a:lnTo>
                  <a:pt x="3234490" y="2160670"/>
                </a:lnTo>
                <a:lnTo>
                  <a:pt x="2792921" y="1999955"/>
                </a:lnTo>
                <a:lnTo>
                  <a:pt x="2351323" y="2160670"/>
                </a:lnTo>
                <a:lnTo>
                  <a:pt x="2792921" y="2321433"/>
                </a:lnTo>
                <a:close/>
                <a:moveTo>
                  <a:pt x="2792921" y="2428580"/>
                </a:moveTo>
                <a:lnTo>
                  <a:pt x="3234490" y="2267855"/>
                </a:lnTo>
                <a:lnTo>
                  <a:pt x="2792921" y="2107102"/>
                </a:lnTo>
                <a:lnTo>
                  <a:pt x="2351323" y="2267855"/>
                </a:lnTo>
                <a:lnTo>
                  <a:pt x="2792921" y="2428580"/>
                </a:lnTo>
                <a:close/>
                <a:moveTo>
                  <a:pt x="2792940" y="2214248"/>
                </a:moveTo>
                <a:lnTo>
                  <a:pt x="2351342" y="2374992"/>
                </a:lnTo>
                <a:lnTo>
                  <a:pt x="2792940" y="2535727"/>
                </a:lnTo>
                <a:lnTo>
                  <a:pt x="3234499" y="2374992"/>
                </a:lnTo>
                <a:lnTo>
                  <a:pt x="2792940" y="2214248"/>
                </a:lnTo>
                <a:close/>
                <a:moveTo>
                  <a:pt x="2792940" y="1678457"/>
                </a:moveTo>
                <a:lnTo>
                  <a:pt x="2351342" y="1839173"/>
                </a:lnTo>
                <a:lnTo>
                  <a:pt x="2792940" y="1999926"/>
                </a:lnTo>
                <a:lnTo>
                  <a:pt x="3234499" y="1839173"/>
                </a:lnTo>
                <a:lnTo>
                  <a:pt x="2792940" y="1678457"/>
                </a:lnTo>
                <a:close/>
                <a:moveTo>
                  <a:pt x="2792921" y="2107083"/>
                </a:moveTo>
                <a:lnTo>
                  <a:pt x="3234490" y="1946348"/>
                </a:lnTo>
                <a:lnTo>
                  <a:pt x="2792921" y="1785604"/>
                </a:lnTo>
                <a:lnTo>
                  <a:pt x="2351323" y="1946348"/>
                </a:lnTo>
                <a:lnTo>
                  <a:pt x="2792921" y="2107083"/>
                </a:lnTo>
                <a:close/>
                <a:moveTo>
                  <a:pt x="2792921" y="1892780"/>
                </a:moveTo>
                <a:lnTo>
                  <a:pt x="3234490" y="1732026"/>
                </a:lnTo>
                <a:lnTo>
                  <a:pt x="2792921" y="1571311"/>
                </a:lnTo>
                <a:lnTo>
                  <a:pt x="2351323" y="1732026"/>
                </a:lnTo>
                <a:lnTo>
                  <a:pt x="2792921" y="1892780"/>
                </a:lnTo>
                <a:close/>
                <a:moveTo>
                  <a:pt x="3234509" y="1410576"/>
                </a:moveTo>
                <a:lnTo>
                  <a:pt x="3676117" y="1249842"/>
                </a:lnTo>
                <a:lnTo>
                  <a:pt x="3234509" y="1089098"/>
                </a:lnTo>
                <a:lnTo>
                  <a:pt x="2792940" y="1249842"/>
                </a:lnTo>
                <a:lnTo>
                  <a:pt x="3234509" y="1410576"/>
                </a:lnTo>
                <a:close/>
                <a:moveTo>
                  <a:pt x="3234509" y="1732064"/>
                </a:moveTo>
                <a:lnTo>
                  <a:pt x="3676117" y="1571330"/>
                </a:lnTo>
                <a:lnTo>
                  <a:pt x="3234509" y="1410586"/>
                </a:lnTo>
                <a:lnTo>
                  <a:pt x="2792940" y="1571330"/>
                </a:lnTo>
                <a:lnTo>
                  <a:pt x="3234509" y="1732064"/>
                </a:lnTo>
                <a:close/>
                <a:moveTo>
                  <a:pt x="3676117" y="1571330"/>
                </a:moveTo>
                <a:cubicBezTo>
                  <a:pt x="3676117" y="1571330"/>
                  <a:pt x="3676117" y="1249851"/>
                  <a:pt x="3676117" y="1249842"/>
                </a:cubicBezTo>
                <a:lnTo>
                  <a:pt x="3234509" y="1089098"/>
                </a:lnTo>
                <a:lnTo>
                  <a:pt x="2792940" y="1249842"/>
                </a:lnTo>
                <a:cubicBezTo>
                  <a:pt x="2792940" y="1249842"/>
                  <a:pt x="2792940" y="1571320"/>
                  <a:pt x="2792940" y="1571330"/>
                </a:cubicBezTo>
                <a:lnTo>
                  <a:pt x="3234499" y="1732064"/>
                </a:lnTo>
                <a:lnTo>
                  <a:pt x="3676117" y="1571330"/>
                </a:lnTo>
                <a:moveTo>
                  <a:pt x="2351342" y="1089089"/>
                </a:moveTo>
                <a:lnTo>
                  <a:pt x="2792940" y="1249832"/>
                </a:lnTo>
                <a:cubicBezTo>
                  <a:pt x="2792940" y="1249832"/>
                  <a:pt x="2792940" y="2214239"/>
                  <a:pt x="2792940" y="2214239"/>
                </a:cubicBezTo>
                <a:moveTo>
                  <a:pt x="2351342" y="1732055"/>
                </a:moveTo>
                <a:lnTo>
                  <a:pt x="2792940" y="1571320"/>
                </a:lnTo>
                <a:moveTo>
                  <a:pt x="5442547" y="1249842"/>
                </a:moveTo>
                <a:cubicBezTo>
                  <a:pt x="5442547" y="1249842"/>
                  <a:pt x="5442547" y="1571320"/>
                  <a:pt x="5442547" y="1571330"/>
                </a:cubicBezTo>
                <a:lnTo>
                  <a:pt x="5797077" y="1701441"/>
                </a:lnTo>
                <a:moveTo>
                  <a:pt x="5000978" y="3339408"/>
                </a:moveTo>
                <a:lnTo>
                  <a:pt x="5442547" y="3178712"/>
                </a:lnTo>
                <a:lnTo>
                  <a:pt x="5000978" y="3017949"/>
                </a:lnTo>
                <a:lnTo>
                  <a:pt x="4559361" y="3178712"/>
                </a:lnTo>
                <a:lnTo>
                  <a:pt x="5000978" y="3339408"/>
                </a:lnTo>
                <a:close/>
                <a:moveTo>
                  <a:pt x="5000978" y="3660924"/>
                </a:moveTo>
                <a:lnTo>
                  <a:pt x="5442547" y="3500161"/>
                </a:lnTo>
                <a:lnTo>
                  <a:pt x="5000978" y="3339408"/>
                </a:lnTo>
                <a:lnTo>
                  <a:pt x="4559361" y="3500161"/>
                </a:lnTo>
                <a:lnTo>
                  <a:pt x="5000978" y="3660924"/>
                </a:lnTo>
                <a:close/>
                <a:moveTo>
                  <a:pt x="5442547" y="3500161"/>
                </a:moveTo>
                <a:cubicBezTo>
                  <a:pt x="5442547" y="3500161"/>
                  <a:pt x="5442547" y="3178731"/>
                  <a:pt x="5442547" y="3178712"/>
                </a:cubicBezTo>
                <a:lnTo>
                  <a:pt x="5000978" y="3017968"/>
                </a:lnTo>
                <a:lnTo>
                  <a:pt x="4559361" y="3178712"/>
                </a:lnTo>
                <a:lnTo>
                  <a:pt x="4559361" y="3500161"/>
                </a:lnTo>
                <a:lnTo>
                  <a:pt x="5000978" y="3660924"/>
                </a:lnTo>
                <a:lnTo>
                  <a:pt x="5442547" y="3500161"/>
                </a:lnTo>
                <a:moveTo>
                  <a:pt x="5797077" y="3629111"/>
                </a:moveTo>
                <a:lnTo>
                  <a:pt x="5442547" y="3500161"/>
                </a:lnTo>
                <a:lnTo>
                  <a:pt x="5000978" y="3660924"/>
                </a:lnTo>
                <a:cubicBezTo>
                  <a:pt x="5000978" y="3660924"/>
                  <a:pt x="5000978" y="3982364"/>
                  <a:pt x="5000978" y="3982374"/>
                </a:cubicBezTo>
                <a:lnTo>
                  <a:pt x="5442547" y="4143118"/>
                </a:lnTo>
                <a:lnTo>
                  <a:pt x="5797077" y="4014187"/>
                </a:lnTo>
                <a:moveTo>
                  <a:pt x="4117743" y="3339408"/>
                </a:moveTo>
                <a:lnTo>
                  <a:pt x="4117743" y="3660924"/>
                </a:lnTo>
                <a:lnTo>
                  <a:pt x="4559351" y="3500161"/>
                </a:lnTo>
                <a:lnTo>
                  <a:pt x="4559351" y="3178712"/>
                </a:lnTo>
                <a:lnTo>
                  <a:pt x="4117743" y="3339408"/>
                </a:lnTo>
                <a:close/>
                <a:moveTo>
                  <a:pt x="5000978" y="2374992"/>
                </a:moveTo>
                <a:lnTo>
                  <a:pt x="5442547" y="2214248"/>
                </a:lnTo>
                <a:lnTo>
                  <a:pt x="5000978" y="2053523"/>
                </a:lnTo>
                <a:lnTo>
                  <a:pt x="4559361" y="2214248"/>
                </a:lnTo>
                <a:lnTo>
                  <a:pt x="5000978" y="2374992"/>
                </a:lnTo>
                <a:close/>
                <a:moveTo>
                  <a:pt x="5000978" y="2696451"/>
                </a:moveTo>
                <a:lnTo>
                  <a:pt x="5442547" y="2535727"/>
                </a:lnTo>
                <a:lnTo>
                  <a:pt x="5000978" y="2375011"/>
                </a:lnTo>
                <a:lnTo>
                  <a:pt x="4559361" y="2535727"/>
                </a:lnTo>
                <a:lnTo>
                  <a:pt x="5000978" y="2696451"/>
                </a:lnTo>
                <a:close/>
                <a:moveTo>
                  <a:pt x="5442547" y="2535736"/>
                </a:moveTo>
                <a:cubicBezTo>
                  <a:pt x="5442547" y="2535736"/>
                  <a:pt x="5442547" y="2214267"/>
                  <a:pt x="5442547" y="2214248"/>
                </a:cubicBezTo>
                <a:lnTo>
                  <a:pt x="5000978" y="2053533"/>
                </a:lnTo>
                <a:lnTo>
                  <a:pt x="4559361" y="2214248"/>
                </a:lnTo>
                <a:cubicBezTo>
                  <a:pt x="4559361" y="2214248"/>
                  <a:pt x="4559361" y="2535717"/>
                  <a:pt x="4559361" y="2535736"/>
                </a:cubicBezTo>
                <a:lnTo>
                  <a:pt x="5000978" y="2696461"/>
                </a:lnTo>
                <a:lnTo>
                  <a:pt x="5442547" y="2535736"/>
                </a:lnTo>
                <a:moveTo>
                  <a:pt x="4559361" y="928364"/>
                </a:moveTo>
                <a:lnTo>
                  <a:pt x="5000968" y="767629"/>
                </a:lnTo>
                <a:lnTo>
                  <a:pt x="4559361" y="606895"/>
                </a:lnTo>
                <a:lnTo>
                  <a:pt x="4117743" y="767629"/>
                </a:lnTo>
                <a:lnTo>
                  <a:pt x="4559361" y="928364"/>
                </a:lnTo>
                <a:close/>
                <a:moveTo>
                  <a:pt x="4559361" y="1249842"/>
                </a:moveTo>
                <a:lnTo>
                  <a:pt x="5000968" y="1089089"/>
                </a:lnTo>
                <a:lnTo>
                  <a:pt x="4559361" y="928364"/>
                </a:lnTo>
                <a:lnTo>
                  <a:pt x="4117743" y="1089089"/>
                </a:lnTo>
                <a:lnTo>
                  <a:pt x="4559361" y="1249842"/>
                </a:lnTo>
                <a:close/>
                <a:moveTo>
                  <a:pt x="5000978" y="1089089"/>
                </a:moveTo>
                <a:lnTo>
                  <a:pt x="5000978" y="767620"/>
                </a:lnTo>
                <a:lnTo>
                  <a:pt x="4559361" y="606885"/>
                </a:lnTo>
                <a:lnTo>
                  <a:pt x="4117753" y="767620"/>
                </a:lnTo>
                <a:cubicBezTo>
                  <a:pt x="4117753" y="767620"/>
                  <a:pt x="4117753" y="1089079"/>
                  <a:pt x="4117753" y="1089089"/>
                </a:cubicBezTo>
                <a:lnTo>
                  <a:pt x="4559361" y="1249842"/>
                </a:lnTo>
                <a:lnTo>
                  <a:pt x="5000978" y="1089089"/>
                </a:lnTo>
                <a:moveTo>
                  <a:pt x="5000978" y="1410576"/>
                </a:moveTo>
                <a:cubicBezTo>
                  <a:pt x="5000978" y="1410576"/>
                  <a:pt x="5000978" y="1089098"/>
                  <a:pt x="5000978" y="1089098"/>
                </a:cubicBezTo>
                <a:lnTo>
                  <a:pt x="4559361" y="928373"/>
                </a:lnTo>
                <a:lnTo>
                  <a:pt x="4117753" y="1089098"/>
                </a:lnTo>
                <a:cubicBezTo>
                  <a:pt x="4117753" y="1089098"/>
                  <a:pt x="4117753" y="1410576"/>
                  <a:pt x="4117753" y="1410576"/>
                </a:cubicBezTo>
                <a:lnTo>
                  <a:pt x="4559361" y="1571330"/>
                </a:lnTo>
                <a:lnTo>
                  <a:pt x="5000978" y="1410576"/>
                </a:lnTo>
                <a:moveTo>
                  <a:pt x="4117734" y="1410567"/>
                </a:moveTo>
                <a:cubicBezTo>
                  <a:pt x="4117734" y="1410567"/>
                  <a:pt x="4117734" y="1089089"/>
                  <a:pt x="4117734" y="1089079"/>
                </a:cubicBezTo>
                <a:lnTo>
                  <a:pt x="3676117" y="1249842"/>
                </a:lnTo>
                <a:lnTo>
                  <a:pt x="3234509" y="1089079"/>
                </a:lnTo>
                <a:cubicBezTo>
                  <a:pt x="3234509" y="1089079"/>
                  <a:pt x="3234509" y="1410557"/>
                  <a:pt x="3234509" y="1410567"/>
                </a:cubicBezTo>
                <a:lnTo>
                  <a:pt x="3676117" y="1571320"/>
                </a:lnTo>
                <a:lnTo>
                  <a:pt x="4117734" y="1410567"/>
                </a:lnTo>
                <a:moveTo>
                  <a:pt x="4117734" y="1089089"/>
                </a:moveTo>
                <a:lnTo>
                  <a:pt x="4117734" y="767620"/>
                </a:lnTo>
                <a:lnTo>
                  <a:pt x="3676117" y="606885"/>
                </a:lnTo>
                <a:lnTo>
                  <a:pt x="3234509" y="767620"/>
                </a:lnTo>
                <a:cubicBezTo>
                  <a:pt x="3234509" y="767620"/>
                  <a:pt x="3234509" y="1089079"/>
                  <a:pt x="3234509" y="1089089"/>
                </a:cubicBezTo>
                <a:lnTo>
                  <a:pt x="3676117" y="1249842"/>
                </a:lnTo>
                <a:lnTo>
                  <a:pt x="4117734" y="1089089"/>
                </a:lnTo>
                <a:moveTo>
                  <a:pt x="3234509" y="767629"/>
                </a:moveTo>
                <a:cubicBezTo>
                  <a:pt x="3234509" y="767629"/>
                  <a:pt x="3234509" y="446161"/>
                  <a:pt x="3234509" y="446161"/>
                </a:cubicBezTo>
                <a:lnTo>
                  <a:pt x="2792940" y="285407"/>
                </a:lnTo>
                <a:lnTo>
                  <a:pt x="2351332" y="446151"/>
                </a:lnTo>
                <a:cubicBezTo>
                  <a:pt x="2351332" y="446151"/>
                  <a:pt x="2351332" y="767620"/>
                  <a:pt x="2351332" y="767620"/>
                </a:cubicBezTo>
                <a:lnTo>
                  <a:pt x="2792940" y="928364"/>
                </a:lnTo>
                <a:lnTo>
                  <a:pt x="3234509" y="767629"/>
                </a:lnTo>
                <a:moveTo>
                  <a:pt x="2351323" y="1732055"/>
                </a:moveTo>
                <a:cubicBezTo>
                  <a:pt x="2351323" y="1732055"/>
                  <a:pt x="2351323" y="1410576"/>
                  <a:pt x="2351323" y="1410567"/>
                </a:cubicBezTo>
                <a:moveTo>
                  <a:pt x="2351323" y="1732055"/>
                </a:moveTo>
                <a:lnTo>
                  <a:pt x="1909705" y="1892808"/>
                </a:lnTo>
                <a:lnTo>
                  <a:pt x="1468088" y="1732055"/>
                </a:lnTo>
                <a:moveTo>
                  <a:pt x="4559361" y="1892808"/>
                </a:moveTo>
                <a:cubicBezTo>
                  <a:pt x="4559361" y="1892808"/>
                  <a:pt x="4559361" y="1571330"/>
                  <a:pt x="4559361" y="1571330"/>
                </a:cubicBezTo>
                <a:lnTo>
                  <a:pt x="4117753" y="1410576"/>
                </a:lnTo>
                <a:lnTo>
                  <a:pt x="3676136" y="1571330"/>
                </a:lnTo>
                <a:cubicBezTo>
                  <a:pt x="3676136" y="1571330"/>
                  <a:pt x="3676136" y="1892808"/>
                  <a:pt x="3676136" y="1892808"/>
                </a:cubicBezTo>
                <a:lnTo>
                  <a:pt x="4117753" y="2053542"/>
                </a:lnTo>
                <a:lnTo>
                  <a:pt x="4559361" y="1892808"/>
                </a:lnTo>
                <a:moveTo>
                  <a:pt x="4559361" y="1571330"/>
                </a:moveTo>
                <a:lnTo>
                  <a:pt x="4559361" y="606876"/>
                </a:lnTo>
                <a:moveTo>
                  <a:pt x="5797077" y="1378782"/>
                </a:moveTo>
                <a:lnTo>
                  <a:pt x="5442547" y="1249851"/>
                </a:lnTo>
                <a:moveTo>
                  <a:pt x="5797077" y="2085346"/>
                </a:moveTo>
                <a:lnTo>
                  <a:pt x="5442547" y="2214267"/>
                </a:lnTo>
                <a:lnTo>
                  <a:pt x="5442547" y="2535736"/>
                </a:lnTo>
                <a:moveTo>
                  <a:pt x="4559361" y="2535736"/>
                </a:moveTo>
                <a:lnTo>
                  <a:pt x="4559361" y="3178721"/>
                </a:lnTo>
                <a:lnTo>
                  <a:pt x="5000978" y="3017958"/>
                </a:lnTo>
                <a:cubicBezTo>
                  <a:pt x="5000978" y="3017958"/>
                  <a:pt x="5000978" y="2696451"/>
                  <a:pt x="5000978" y="2696442"/>
                </a:cubicBezTo>
                <a:lnTo>
                  <a:pt x="4559361" y="2535736"/>
                </a:lnTo>
                <a:close/>
                <a:moveTo>
                  <a:pt x="5797077" y="2338207"/>
                </a:moveTo>
                <a:lnTo>
                  <a:pt x="5442547" y="2214267"/>
                </a:lnTo>
                <a:moveTo>
                  <a:pt x="3676117" y="1249842"/>
                </a:moveTo>
                <a:lnTo>
                  <a:pt x="3676117" y="606885"/>
                </a:lnTo>
                <a:moveTo>
                  <a:pt x="4117734" y="2374992"/>
                </a:moveTo>
                <a:lnTo>
                  <a:pt x="4559351" y="2214248"/>
                </a:lnTo>
                <a:lnTo>
                  <a:pt x="4117734" y="2053523"/>
                </a:lnTo>
                <a:lnTo>
                  <a:pt x="3676117" y="2214248"/>
                </a:lnTo>
                <a:lnTo>
                  <a:pt x="4117734" y="2374992"/>
                </a:lnTo>
                <a:close/>
                <a:moveTo>
                  <a:pt x="4117734" y="2696451"/>
                </a:moveTo>
                <a:lnTo>
                  <a:pt x="4559351" y="2535727"/>
                </a:lnTo>
                <a:lnTo>
                  <a:pt x="4117734" y="2375011"/>
                </a:lnTo>
                <a:lnTo>
                  <a:pt x="3676117" y="2535727"/>
                </a:lnTo>
                <a:lnTo>
                  <a:pt x="4117734" y="2696451"/>
                </a:lnTo>
                <a:close/>
                <a:moveTo>
                  <a:pt x="4559361" y="2535727"/>
                </a:moveTo>
                <a:cubicBezTo>
                  <a:pt x="4559361" y="2535727"/>
                  <a:pt x="4559361" y="2214258"/>
                  <a:pt x="4559361" y="2214248"/>
                </a:cubicBezTo>
                <a:lnTo>
                  <a:pt x="4117753" y="2053523"/>
                </a:lnTo>
                <a:lnTo>
                  <a:pt x="3676136" y="2214248"/>
                </a:lnTo>
                <a:lnTo>
                  <a:pt x="3676136" y="2535727"/>
                </a:lnTo>
                <a:lnTo>
                  <a:pt x="4117753" y="2696451"/>
                </a:lnTo>
                <a:lnTo>
                  <a:pt x="4559361" y="2535727"/>
                </a:lnTo>
                <a:moveTo>
                  <a:pt x="4117734" y="2696451"/>
                </a:moveTo>
                <a:lnTo>
                  <a:pt x="4117734" y="2053533"/>
                </a:lnTo>
                <a:moveTo>
                  <a:pt x="1909705" y="2857205"/>
                </a:moveTo>
                <a:lnTo>
                  <a:pt x="2351323" y="2696451"/>
                </a:lnTo>
                <a:lnTo>
                  <a:pt x="1909705" y="2535736"/>
                </a:lnTo>
                <a:lnTo>
                  <a:pt x="1468088" y="2696451"/>
                </a:lnTo>
                <a:lnTo>
                  <a:pt x="1909705" y="2857205"/>
                </a:lnTo>
                <a:close/>
                <a:moveTo>
                  <a:pt x="1468088" y="2696451"/>
                </a:moveTo>
                <a:lnTo>
                  <a:pt x="1909705" y="2535727"/>
                </a:lnTo>
                <a:lnTo>
                  <a:pt x="1468088" y="2375011"/>
                </a:lnTo>
                <a:lnTo>
                  <a:pt x="1026528" y="2535727"/>
                </a:lnTo>
                <a:lnTo>
                  <a:pt x="584911" y="2696432"/>
                </a:lnTo>
                <a:lnTo>
                  <a:pt x="441627" y="2748601"/>
                </a:lnTo>
                <a:lnTo>
                  <a:pt x="883206" y="2909354"/>
                </a:lnTo>
                <a:lnTo>
                  <a:pt x="1468088" y="2696451"/>
                </a:lnTo>
                <a:moveTo>
                  <a:pt x="1909705" y="3178731"/>
                </a:moveTo>
                <a:lnTo>
                  <a:pt x="2351323" y="3017968"/>
                </a:lnTo>
                <a:lnTo>
                  <a:pt x="1909705" y="2857205"/>
                </a:lnTo>
                <a:lnTo>
                  <a:pt x="1468088" y="3017968"/>
                </a:lnTo>
                <a:lnTo>
                  <a:pt x="1909705" y="3178731"/>
                </a:lnTo>
                <a:close/>
                <a:moveTo>
                  <a:pt x="2351323" y="3017968"/>
                </a:moveTo>
                <a:cubicBezTo>
                  <a:pt x="2351323" y="3017968"/>
                  <a:pt x="2351323" y="2696461"/>
                  <a:pt x="2351323" y="2696451"/>
                </a:cubicBezTo>
                <a:lnTo>
                  <a:pt x="1909724" y="2535736"/>
                </a:lnTo>
                <a:lnTo>
                  <a:pt x="1468098" y="2696451"/>
                </a:lnTo>
                <a:cubicBezTo>
                  <a:pt x="1468098" y="2696451"/>
                  <a:pt x="1468098" y="3017949"/>
                  <a:pt x="1468098" y="3017968"/>
                </a:cubicBezTo>
                <a:lnTo>
                  <a:pt x="1909724" y="3178731"/>
                </a:lnTo>
                <a:lnTo>
                  <a:pt x="2351323" y="3017968"/>
                </a:lnTo>
                <a:moveTo>
                  <a:pt x="1909724" y="3178731"/>
                </a:moveTo>
                <a:lnTo>
                  <a:pt x="1909724" y="2535746"/>
                </a:lnTo>
                <a:moveTo>
                  <a:pt x="1909705" y="2214267"/>
                </a:moveTo>
                <a:lnTo>
                  <a:pt x="2351323" y="2053533"/>
                </a:lnTo>
                <a:lnTo>
                  <a:pt x="1909705" y="1892799"/>
                </a:lnTo>
                <a:lnTo>
                  <a:pt x="1468088" y="2053533"/>
                </a:lnTo>
                <a:lnTo>
                  <a:pt x="1909705" y="2214267"/>
                </a:lnTo>
                <a:close/>
                <a:moveTo>
                  <a:pt x="1468088" y="2053542"/>
                </a:moveTo>
                <a:lnTo>
                  <a:pt x="1909705" y="1892808"/>
                </a:lnTo>
                <a:lnTo>
                  <a:pt x="1468088" y="1732064"/>
                </a:lnTo>
                <a:lnTo>
                  <a:pt x="1468088" y="2053542"/>
                </a:lnTo>
                <a:close/>
                <a:moveTo>
                  <a:pt x="1468088" y="1732055"/>
                </a:moveTo>
                <a:lnTo>
                  <a:pt x="1026519" y="1892799"/>
                </a:lnTo>
                <a:lnTo>
                  <a:pt x="1468088" y="2053533"/>
                </a:lnTo>
                <a:lnTo>
                  <a:pt x="1468088" y="1732055"/>
                </a:lnTo>
                <a:close/>
                <a:moveTo>
                  <a:pt x="1468088" y="2053542"/>
                </a:moveTo>
                <a:lnTo>
                  <a:pt x="1026519" y="2214267"/>
                </a:lnTo>
                <a:lnTo>
                  <a:pt x="1468088" y="2375011"/>
                </a:lnTo>
                <a:lnTo>
                  <a:pt x="1468088" y="2053542"/>
                </a:lnTo>
                <a:close/>
                <a:moveTo>
                  <a:pt x="1026509" y="2535727"/>
                </a:moveTo>
                <a:lnTo>
                  <a:pt x="1468079" y="2374992"/>
                </a:lnTo>
                <a:lnTo>
                  <a:pt x="1026509" y="2214248"/>
                </a:lnTo>
                <a:lnTo>
                  <a:pt x="1026509" y="2535727"/>
                </a:lnTo>
                <a:close/>
                <a:moveTo>
                  <a:pt x="1026509" y="2535727"/>
                </a:moveTo>
                <a:lnTo>
                  <a:pt x="1468079" y="2374992"/>
                </a:lnTo>
                <a:lnTo>
                  <a:pt x="1026509" y="2214248"/>
                </a:lnTo>
                <a:lnTo>
                  <a:pt x="1026509" y="2535727"/>
                </a:lnTo>
                <a:close/>
                <a:moveTo>
                  <a:pt x="1909705" y="2535736"/>
                </a:moveTo>
                <a:lnTo>
                  <a:pt x="2351323" y="2375002"/>
                </a:lnTo>
                <a:lnTo>
                  <a:pt x="1909705" y="2214258"/>
                </a:lnTo>
                <a:lnTo>
                  <a:pt x="1468088" y="2375002"/>
                </a:lnTo>
                <a:lnTo>
                  <a:pt x="1909705" y="2535736"/>
                </a:lnTo>
                <a:close/>
                <a:moveTo>
                  <a:pt x="2351323" y="2696451"/>
                </a:moveTo>
                <a:cubicBezTo>
                  <a:pt x="2351323" y="2696451"/>
                  <a:pt x="2351323" y="2053533"/>
                  <a:pt x="2351323" y="2053523"/>
                </a:cubicBezTo>
                <a:lnTo>
                  <a:pt x="1909724" y="1892808"/>
                </a:lnTo>
                <a:lnTo>
                  <a:pt x="1468098" y="2053523"/>
                </a:lnTo>
                <a:cubicBezTo>
                  <a:pt x="1468098" y="2053523"/>
                  <a:pt x="1468098" y="2374992"/>
                  <a:pt x="1468098" y="2375011"/>
                </a:cubicBezTo>
                <a:lnTo>
                  <a:pt x="1909724" y="2535746"/>
                </a:lnTo>
                <a:moveTo>
                  <a:pt x="1909724" y="2535736"/>
                </a:moveTo>
                <a:lnTo>
                  <a:pt x="1909724" y="1892808"/>
                </a:lnTo>
                <a:moveTo>
                  <a:pt x="584892" y="2374992"/>
                </a:moveTo>
                <a:lnTo>
                  <a:pt x="1026509" y="2214248"/>
                </a:lnTo>
                <a:lnTo>
                  <a:pt x="584892" y="2053523"/>
                </a:lnTo>
                <a:lnTo>
                  <a:pt x="143275" y="2214248"/>
                </a:lnTo>
                <a:lnTo>
                  <a:pt x="584892" y="2374992"/>
                </a:lnTo>
                <a:close/>
                <a:moveTo>
                  <a:pt x="584892" y="2696451"/>
                </a:moveTo>
                <a:lnTo>
                  <a:pt x="1026509" y="2535727"/>
                </a:lnTo>
                <a:lnTo>
                  <a:pt x="584892" y="2375011"/>
                </a:lnTo>
                <a:lnTo>
                  <a:pt x="143275" y="2535727"/>
                </a:lnTo>
                <a:lnTo>
                  <a:pt x="584892" y="2696451"/>
                </a:lnTo>
                <a:close/>
                <a:moveTo>
                  <a:pt x="1026509" y="2535727"/>
                </a:moveTo>
                <a:cubicBezTo>
                  <a:pt x="1026509" y="2535727"/>
                  <a:pt x="1026509" y="2214258"/>
                  <a:pt x="1026509" y="2214248"/>
                </a:cubicBezTo>
                <a:lnTo>
                  <a:pt x="584902" y="2053523"/>
                </a:lnTo>
                <a:lnTo>
                  <a:pt x="143285" y="2214248"/>
                </a:lnTo>
                <a:lnTo>
                  <a:pt x="143285" y="2535727"/>
                </a:lnTo>
                <a:lnTo>
                  <a:pt x="584902" y="2696451"/>
                </a:lnTo>
                <a:lnTo>
                  <a:pt x="1026509" y="2535727"/>
                </a:lnTo>
                <a:moveTo>
                  <a:pt x="584902" y="2696451"/>
                </a:moveTo>
                <a:lnTo>
                  <a:pt x="584902" y="2053533"/>
                </a:lnTo>
                <a:moveTo>
                  <a:pt x="441607" y="3070089"/>
                </a:moveTo>
                <a:lnTo>
                  <a:pt x="883196" y="2909335"/>
                </a:lnTo>
                <a:lnTo>
                  <a:pt x="441607" y="2748572"/>
                </a:lnTo>
                <a:lnTo>
                  <a:pt x="0" y="2909335"/>
                </a:lnTo>
                <a:lnTo>
                  <a:pt x="441607" y="3070089"/>
                </a:lnTo>
                <a:close/>
                <a:moveTo>
                  <a:pt x="441607" y="3391548"/>
                </a:moveTo>
                <a:lnTo>
                  <a:pt x="883196" y="3230861"/>
                </a:lnTo>
                <a:lnTo>
                  <a:pt x="441607" y="3070089"/>
                </a:lnTo>
                <a:lnTo>
                  <a:pt x="0" y="3230861"/>
                </a:lnTo>
                <a:lnTo>
                  <a:pt x="441607" y="3391548"/>
                </a:lnTo>
                <a:close/>
                <a:moveTo>
                  <a:pt x="883196" y="3230861"/>
                </a:moveTo>
                <a:lnTo>
                  <a:pt x="883196" y="2909335"/>
                </a:lnTo>
                <a:lnTo>
                  <a:pt x="441617" y="2748572"/>
                </a:lnTo>
                <a:lnTo>
                  <a:pt x="0" y="2909335"/>
                </a:lnTo>
                <a:cubicBezTo>
                  <a:pt x="0" y="2909335"/>
                  <a:pt x="0" y="3230842"/>
                  <a:pt x="0" y="3230861"/>
                </a:cubicBezTo>
                <a:lnTo>
                  <a:pt x="441617" y="3391548"/>
                </a:lnTo>
                <a:lnTo>
                  <a:pt x="883196" y="3230861"/>
                </a:lnTo>
                <a:moveTo>
                  <a:pt x="441617" y="3391548"/>
                </a:moveTo>
                <a:lnTo>
                  <a:pt x="441617" y="2748591"/>
                </a:lnTo>
                <a:moveTo>
                  <a:pt x="1026519" y="606876"/>
                </a:moveTo>
                <a:lnTo>
                  <a:pt x="1468079" y="446151"/>
                </a:lnTo>
                <a:lnTo>
                  <a:pt x="1026519" y="285407"/>
                </a:lnTo>
                <a:lnTo>
                  <a:pt x="584902" y="446151"/>
                </a:lnTo>
                <a:lnTo>
                  <a:pt x="1026519" y="606876"/>
                </a:lnTo>
                <a:close/>
                <a:moveTo>
                  <a:pt x="928335" y="0"/>
                </a:moveTo>
                <a:lnTo>
                  <a:pt x="584902" y="124663"/>
                </a:lnTo>
                <a:cubicBezTo>
                  <a:pt x="584902" y="124663"/>
                  <a:pt x="584902" y="446141"/>
                  <a:pt x="584902" y="446151"/>
                </a:cubicBezTo>
                <a:lnTo>
                  <a:pt x="1026509" y="606876"/>
                </a:lnTo>
                <a:lnTo>
                  <a:pt x="1468079" y="446151"/>
                </a:lnTo>
                <a:moveTo>
                  <a:pt x="1468088" y="446151"/>
                </a:moveTo>
                <a:cubicBezTo>
                  <a:pt x="1468088" y="446151"/>
                  <a:pt x="1468088" y="124673"/>
                  <a:pt x="1468088" y="124663"/>
                </a:cubicBezTo>
                <a:lnTo>
                  <a:pt x="1130637" y="0"/>
                </a:lnTo>
                <a:moveTo>
                  <a:pt x="1026509" y="606885"/>
                </a:moveTo>
                <a:lnTo>
                  <a:pt x="1026509" y="0"/>
                </a:lnTo>
                <a:moveTo>
                  <a:pt x="3676117" y="2857195"/>
                </a:moveTo>
                <a:lnTo>
                  <a:pt x="4117724" y="2696432"/>
                </a:lnTo>
                <a:lnTo>
                  <a:pt x="3676117" y="2535727"/>
                </a:lnTo>
                <a:lnTo>
                  <a:pt x="3234509" y="2696432"/>
                </a:lnTo>
                <a:lnTo>
                  <a:pt x="3676117" y="2857195"/>
                </a:lnTo>
                <a:close/>
                <a:moveTo>
                  <a:pt x="3676117" y="3178712"/>
                </a:moveTo>
                <a:lnTo>
                  <a:pt x="4117724" y="3017949"/>
                </a:lnTo>
                <a:lnTo>
                  <a:pt x="3676117" y="2857195"/>
                </a:lnTo>
                <a:lnTo>
                  <a:pt x="3234509" y="3017949"/>
                </a:lnTo>
                <a:lnTo>
                  <a:pt x="3676117" y="3178712"/>
                </a:lnTo>
                <a:close/>
                <a:moveTo>
                  <a:pt x="4117734" y="3017949"/>
                </a:moveTo>
                <a:lnTo>
                  <a:pt x="4117734" y="2696432"/>
                </a:lnTo>
                <a:lnTo>
                  <a:pt x="3676117" y="2535727"/>
                </a:lnTo>
                <a:lnTo>
                  <a:pt x="3234509" y="2696432"/>
                </a:lnTo>
                <a:cubicBezTo>
                  <a:pt x="3234509" y="2696432"/>
                  <a:pt x="3234509" y="3017939"/>
                  <a:pt x="3234509" y="3017949"/>
                </a:cubicBezTo>
                <a:lnTo>
                  <a:pt x="3676117" y="3178712"/>
                </a:lnTo>
                <a:lnTo>
                  <a:pt x="4117734" y="3017949"/>
                </a:lnTo>
                <a:moveTo>
                  <a:pt x="3676117" y="3178712"/>
                </a:moveTo>
                <a:lnTo>
                  <a:pt x="3676117" y="2535727"/>
                </a:lnTo>
                <a:moveTo>
                  <a:pt x="1909705" y="928364"/>
                </a:moveTo>
                <a:lnTo>
                  <a:pt x="2351323" y="767629"/>
                </a:lnTo>
                <a:lnTo>
                  <a:pt x="1909705" y="606895"/>
                </a:lnTo>
                <a:lnTo>
                  <a:pt x="1468088" y="767629"/>
                </a:lnTo>
                <a:lnTo>
                  <a:pt x="1909705" y="928364"/>
                </a:lnTo>
                <a:close/>
                <a:moveTo>
                  <a:pt x="1909705" y="1249842"/>
                </a:moveTo>
                <a:lnTo>
                  <a:pt x="2351323" y="1089089"/>
                </a:lnTo>
                <a:lnTo>
                  <a:pt x="1909705" y="928364"/>
                </a:lnTo>
                <a:lnTo>
                  <a:pt x="1468088" y="1089089"/>
                </a:lnTo>
                <a:lnTo>
                  <a:pt x="1909705" y="1249842"/>
                </a:lnTo>
                <a:close/>
                <a:moveTo>
                  <a:pt x="1468098" y="767629"/>
                </a:moveTo>
                <a:lnTo>
                  <a:pt x="1909724" y="606895"/>
                </a:lnTo>
                <a:lnTo>
                  <a:pt x="2351323" y="767629"/>
                </a:lnTo>
                <a:lnTo>
                  <a:pt x="2351323" y="1089098"/>
                </a:lnTo>
                <a:moveTo>
                  <a:pt x="2351323" y="1089089"/>
                </a:moveTo>
                <a:lnTo>
                  <a:pt x="1909705" y="1249842"/>
                </a:lnTo>
                <a:lnTo>
                  <a:pt x="1468088" y="1089089"/>
                </a:lnTo>
                <a:moveTo>
                  <a:pt x="1909724" y="1249842"/>
                </a:moveTo>
                <a:lnTo>
                  <a:pt x="1909724" y="606885"/>
                </a:lnTo>
                <a:moveTo>
                  <a:pt x="1468088" y="767629"/>
                </a:moveTo>
                <a:lnTo>
                  <a:pt x="1909705" y="606885"/>
                </a:lnTo>
                <a:lnTo>
                  <a:pt x="1468088" y="446161"/>
                </a:lnTo>
                <a:lnTo>
                  <a:pt x="1026509" y="606876"/>
                </a:lnTo>
                <a:lnTo>
                  <a:pt x="1468088" y="767629"/>
                </a:lnTo>
                <a:close/>
                <a:moveTo>
                  <a:pt x="5442547" y="1249842"/>
                </a:moveTo>
                <a:lnTo>
                  <a:pt x="5000978" y="1410576"/>
                </a:lnTo>
                <a:lnTo>
                  <a:pt x="5000978" y="2696451"/>
                </a:lnTo>
                <a:moveTo>
                  <a:pt x="3234509" y="2053514"/>
                </a:moveTo>
                <a:lnTo>
                  <a:pt x="3234509" y="1410576"/>
                </a:lnTo>
                <a:moveTo>
                  <a:pt x="2351323" y="2053514"/>
                </a:moveTo>
                <a:lnTo>
                  <a:pt x="2351323" y="1089089"/>
                </a:lnTo>
                <a:moveTo>
                  <a:pt x="1909724" y="1892808"/>
                </a:moveTo>
                <a:lnTo>
                  <a:pt x="1909724" y="1249851"/>
                </a:lnTo>
                <a:moveTo>
                  <a:pt x="1468088" y="1732045"/>
                </a:moveTo>
                <a:lnTo>
                  <a:pt x="1468088" y="1089089"/>
                </a:lnTo>
                <a:moveTo>
                  <a:pt x="1468088" y="2696451"/>
                </a:moveTo>
                <a:lnTo>
                  <a:pt x="1468088" y="2375011"/>
                </a:lnTo>
                <a:moveTo>
                  <a:pt x="883196" y="3230861"/>
                </a:moveTo>
                <a:lnTo>
                  <a:pt x="1468079" y="3017939"/>
                </a:lnTo>
                <a:moveTo>
                  <a:pt x="5797077" y="1057285"/>
                </a:moveTo>
                <a:lnTo>
                  <a:pt x="5797077" y="799433"/>
                </a:lnTo>
                <a:lnTo>
                  <a:pt x="5442547" y="928364"/>
                </a:lnTo>
                <a:lnTo>
                  <a:pt x="5000978" y="767629"/>
                </a:lnTo>
                <a:cubicBezTo>
                  <a:pt x="5000978" y="767629"/>
                  <a:pt x="5000978" y="1089089"/>
                  <a:pt x="5000978" y="1089098"/>
                </a:cubicBezTo>
                <a:lnTo>
                  <a:pt x="5442547" y="928373"/>
                </a:lnTo>
                <a:lnTo>
                  <a:pt x="5797077" y="1057285"/>
                </a:lnTo>
                <a:close/>
                <a:moveTo>
                  <a:pt x="5797077" y="735825"/>
                </a:moveTo>
                <a:lnTo>
                  <a:pt x="5442547" y="606895"/>
                </a:lnTo>
                <a:lnTo>
                  <a:pt x="5000978" y="767629"/>
                </a:lnTo>
                <a:lnTo>
                  <a:pt x="5442547" y="928364"/>
                </a:lnTo>
                <a:lnTo>
                  <a:pt x="5797077" y="799433"/>
                </a:lnTo>
                <a:moveTo>
                  <a:pt x="5797077" y="1057285"/>
                </a:moveTo>
                <a:lnTo>
                  <a:pt x="5442547" y="928373"/>
                </a:lnTo>
                <a:lnTo>
                  <a:pt x="5000978" y="1089098"/>
                </a:lnTo>
                <a:lnTo>
                  <a:pt x="5442547" y="1249851"/>
                </a:lnTo>
                <a:lnTo>
                  <a:pt x="5797077" y="1120912"/>
                </a:lnTo>
                <a:moveTo>
                  <a:pt x="5797077" y="2986135"/>
                </a:moveTo>
                <a:lnTo>
                  <a:pt x="5797077" y="2728246"/>
                </a:lnTo>
                <a:lnTo>
                  <a:pt x="5442547" y="2857195"/>
                </a:lnTo>
                <a:lnTo>
                  <a:pt x="5797077" y="2986135"/>
                </a:lnTo>
                <a:close/>
                <a:moveTo>
                  <a:pt x="5001006" y="2696442"/>
                </a:moveTo>
                <a:lnTo>
                  <a:pt x="5000978" y="2696451"/>
                </a:lnTo>
                <a:lnTo>
                  <a:pt x="5000978" y="3017949"/>
                </a:lnTo>
                <a:lnTo>
                  <a:pt x="5442547" y="2857195"/>
                </a:lnTo>
                <a:lnTo>
                  <a:pt x="5001006" y="2696442"/>
                </a:lnTo>
                <a:close/>
                <a:moveTo>
                  <a:pt x="5797077" y="2664647"/>
                </a:moveTo>
                <a:lnTo>
                  <a:pt x="5797077" y="2664628"/>
                </a:lnTo>
                <a:lnTo>
                  <a:pt x="5442547" y="2535727"/>
                </a:lnTo>
                <a:lnTo>
                  <a:pt x="5000978" y="2696432"/>
                </a:lnTo>
                <a:lnTo>
                  <a:pt x="5001006" y="2696442"/>
                </a:lnTo>
                <a:lnTo>
                  <a:pt x="5442547" y="2535736"/>
                </a:lnTo>
                <a:lnTo>
                  <a:pt x="5797077" y="2664647"/>
                </a:lnTo>
                <a:close/>
                <a:moveTo>
                  <a:pt x="5797077" y="2664647"/>
                </a:moveTo>
                <a:lnTo>
                  <a:pt x="5442547" y="2535736"/>
                </a:lnTo>
                <a:lnTo>
                  <a:pt x="5001006" y="2696442"/>
                </a:lnTo>
                <a:lnTo>
                  <a:pt x="5442547" y="2857195"/>
                </a:lnTo>
                <a:lnTo>
                  <a:pt x="5797077" y="2728246"/>
                </a:lnTo>
                <a:moveTo>
                  <a:pt x="5797077" y="2986135"/>
                </a:moveTo>
                <a:lnTo>
                  <a:pt x="5442547" y="2857195"/>
                </a:lnTo>
                <a:lnTo>
                  <a:pt x="5000978" y="3017949"/>
                </a:lnTo>
                <a:lnTo>
                  <a:pt x="5442547" y="3178712"/>
                </a:lnTo>
                <a:lnTo>
                  <a:pt x="5797077" y="3049762"/>
                </a:lnTo>
              </a:path>
            </a:pathLst>
          </a:custGeom>
          <a:noFill/>
          <a:ln cap="rnd" cmpd="sng" w="9525">
            <a:solidFill>
              <a:srgbClr val="002B60">
                <a:alpha val="8902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1" name="Google Shape;171;p80"/>
          <p:cNvSpPr txBox="1"/>
          <p:nvPr>
            <p:ph type="title"/>
          </p:nvPr>
        </p:nvSpPr>
        <p:spPr>
          <a:xfrm>
            <a:off x="4359274" y="1771839"/>
            <a:ext cx="7280276" cy="3017520"/>
          </a:xfrm>
          <a:prstGeom prst="rect">
            <a:avLst/>
          </a:prstGeom>
          <a:noFill/>
          <a:ln>
            <a:noFill/>
          </a:ln>
        </p:spPr>
        <p:txBody>
          <a:bodyPr anchorCtr="0" anchor="t" bIns="0" lIns="0" spcFirstLastPara="1" rIns="0" wrap="square" tIns="0">
            <a:noAutofit/>
          </a:bodyPr>
          <a:lstStyle>
            <a:lvl1pPr lvl="0" algn="l">
              <a:lnSpc>
                <a:spcPct val="113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80"/>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3" name="Google Shape;173;p80"/>
          <p:cNvSpPr/>
          <p:nvPr/>
        </p:nvSpPr>
        <p:spPr>
          <a:xfrm>
            <a:off x="0" y="0"/>
            <a:ext cx="3657600" cy="6857999"/>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74" name="Google Shape;174;p80"/>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dk1"/>
                </a:solidFill>
                <a:latin typeface="Arial"/>
                <a:ea typeface="Arial"/>
                <a:cs typeface="Arial"/>
                <a:sym typeface="Arial"/>
              </a:defRPr>
            </a:lvl1pPr>
            <a:lvl2pPr indent="0" lvl="1" marL="0" algn="l">
              <a:spcBef>
                <a:spcPts val="0"/>
              </a:spcBef>
              <a:buNone/>
              <a:defRPr sz="800">
                <a:solidFill>
                  <a:schemeClr val="dk1"/>
                </a:solidFill>
                <a:latin typeface="Arial"/>
                <a:ea typeface="Arial"/>
                <a:cs typeface="Arial"/>
                <a:sym typeface="Arial"/>
              </a:defRPr>
            </a:lvl2pPr>
            <a:lvl3pPr indent="0" lvl="2" marL="0" algn="l">
              <a:spcBef>
                <a:spcPts val="0"/>
              </a:spcBef>
              <a:buNone/>
              <a:defRPr sz="800">
                <a:solidFill>
                  <a:schemeClr val="dk1"/>
                </a:solidFill>
                <a:latin typeface="Arial"/>
                <a:ea typeface="Arial"/>
                <a:cs typeface="Arial"/>
                <a:sym typeface="Arial"/>
              </a:defRPr>
            </a:lvl3pPr>
            <a:lvl4pPr indent="0" lvl="3" marL="0" algn="l">
              <a:spcBef>
                <a:spcPts val="0"/>
              </a:spcBef>
              <a:buNone/>
              <a:defRPr sz="800">
                <a:solidFill>
                  <a:schemeClr val="dk1"/>
                </a:solidFill>
                <a:latin typeface="Arial"/>
                <a:ea typeface="Arial"/>
                <a:cs typeface="Arial"/>
                <a:sym typeface="Arial"/>
              </a:defRPr>
            </a:lvl4pPr>
            <a:lvl5pPr indent="0" lvl="4" marL="0" algn="l">
              <a:spcBef>
                <a:spcPts val="0"/>
              </a:spcBef>
              <a:buNone/>
              <a:defRPr sz="800">
                <a:solidFill>
                  <a:schemeClr val="dk1"/>
                </a:solidFill>
                <a:latin typeface="Arial"/>
                <a:ea typeface="Arial"/>
                <a:cs typeface="Arial"/>
                <a:sym typeface="Arial"/>
              </a:defRPr>
            </a:lvl5pPr>
            <a:lvl6pPr indent="0" lvl="5" marL="0" algn="l">
              <a:spcBef>
                <a:spcPts val="0"/>
              </a:spcBef>
              <a:buNone/>
              <a:defRPr sz="800">
                <a:solidFill>
                  <a:schemeClr val="dk1"/>
                </a:solidFill>
                <a:latin typeface="Arial"/>
                <a:ea typeface="Arial"/>
                <a:cs typeface="Arial"/>
                <a:sym typeface="Arial"/>
              </a:defRPr>
            </a:lvl6pPr>
            <a:lvl7pPr indent="0" lvl="6" marL="0" algn="l">
              <a:spcBef>
                <a:spcPts val="0"/>
              </a:spcBef>
              <a:buNone/>
              <a:defRPr sz="800">
                <a:solidFill>
                  <a:schemeClr val="dk1"/>
                </a:solidFill>
                <a:latin typeface="Arial"/>
                <a:ea typeface="Arial"/>
                <a:cs typeface="Arial"/>
                <a:sym typeface="Arial"/>
              </a:defRPr>
            </a:lvl7pPr>
            <a:lvl8pPr indent="0" lvl="7" marL="0" algn="l">
              <a:spcBef>
                <a:spcPts val="0"/>
              </a:spcBef>
              <a:buNone/>
              <a:defRPr sz="800">
                <a:solidFill>
                  <a:schemeClr val="dk1"/>
                </a:solidFill>
                <a:latin typeface="Arial"/>
                <a:ea typeface="Arial"/>
                <a:cs typeface="Arial"/>
                <a:sym typeface="Arial"/>
              </a:defRPr>
            </a:lvl8pPr>
            <a:lvl9pPr indent="0" lvl="8" marL="0" algn="l">
              <a:spcBef>
                <a:spcPts val="0"/>
              </a:spcBef>
              <a:buNone/>
              <a:defRPr sz="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175" name="Google Shape;175;p80"/>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80"/>
          <p:cNvSpPr txBox="1"/>
          <p:nvPr>
            <p:ph idx="1" type="body"/>
          </p:nvPr>
        </p:nvSpPr>
        <p:spPr>
          <a:xfrm>
            <a:off x="548640" y="310077"/>
            <a:ext cx="2847261" cy="36576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100"/>
              <a:buNone/>
              <a:defRPr b="1" sz="1100"/>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p80"/>
          <p:cNvSpPr/>
          <p:nvPr>
            <p:ph idx="2" type="pic"/>
          </p:nvPr>
        </p:nvSpPr>
        <p:spPr>
          <a:xfrm>
            <a:off x="552450" y="825500"/>
            <a:ext cx="2843213" cy="5346699"/>
          </a:xfrm>
          <a:prstGeom prst="rect">
            <a:avLst/>
          </a:prstGeom>
          <a:noFill/>
          <a:ln>
            <a:noFill/>
          </a:ln>
        </p:spPr>
      </p:sp>
      <p:cxnSp>
        <p:nvCxnSpPr>
          <p:cNvPr id="178" name="Google Shape;178;p80"/>
          <p:cNvCxnSpPr/>
          <p:nvPr/>
        </p:nvCxnSpPr>
        <p:spPr>
          <a:xfrm>
            <a:off x="4359274" y="6181918"/>
            <a:ext cx="7278624" cy="0"/>
          </a:xfrm>
          <a:prstGeom prst="straightConnector1">
            <a:avLst/>
          </a:prstGeom>
          <a:noFill/>
          <a:ln cap="flat" cmpd="sng" w="9525">
            <a:solidFill>
              <a:schemeClr val="lt1"/>
            </a:solidFill>
            <a:prstDash val="solid"/>
            <a:miter lim="8000"/>
            <a:headEnd len="sm" w="sm" type="none"/>
            <a:tailEnd len="sm" w="sm" type="none"/>
          </a:ln>
        </p:spPr>
      </p:cxnSp>
      <p:sp>
        <p:nvSpPr>
          <p:cNvPr id="179" name="Google Shape;179;p80"/>
          <p:cNvSpPr txBox="1"/>
          <p:nvPr>
            <p:ph idx="3" type="body"/>
          </p:nvPr>
        </p:nvSpPr>
        <p:spPr>
          <a:xfrm>
            <a:off x="4359274" y="6287376"/>
            <a:ext cx="1371600" cy="411480"/>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0"/>
              </a:spcBef>
              <a:spcAft>
                <a:spcPts val="0"/>
              </a:spcAft>
              <a:buClr>
                <a:schemeClr val="lt1"/>
              </a:buClr>
              <a:buSzPts val="1200"/>
              <a:buNone/>
              <a:defRPr b="1" sz="1200">
                <a:solidFill>
                  <a:schemeClr val="lt1"/>
                </a:solidFill>
              </a:defRPr>
            </a:lvl1pPr>
            <a:lvl2pPr indent="-228600" lvl="1" marL="914400" algn="l">
              <a:lnSpc>
                <a:spcPct val="90000"/>
              </a:lnSpc>
              <a:spcBef>
                <a:spcPts val="300"/>
              </a:spcBef>
              <a:spcAft>
                <a:spcPts val="0"/>
              </a:spcAft>
              <a:buClr>
                <a:schemeClr val="lt1"/>
              </a:buClr>
              <a:buSzPts val="1200"/>
              <a:buNone/>
              <a:defRPr sz="1200">
                <a:solidFill>
                  <a:schemeClr val="lt1"/>
                </a:solidFill>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80"/>
          <p:cNvSpPr txBox="1"/>
          <p:nvPr>
            <p:ph idx="10" type="dt"/>
          </p:nvPr>
        </p:nvSpPr>
        <p:spPr>
          <a:xfrm>
            <a:off x="4359274" y="5716148"/>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bg>
      <p:bgPr>
        <a:solidFill>
          <a:schemeClr val="lt1"/>
        </a:solidFill>
      </p:bgPr>
    </p:bg>
    <p:spTree>
      <p:nvGrpSpPr>
        <p:cNvPr id="181" name="Shape 181"/>
        <p:cNvGrpSpPr/>
        <p:nvPr/>
      </p:nvGrpSpPr>
      <p:grpSpPr>
        <a:xfrm>
          <a:off x="0" y="0"/>
          <a:ext cx="0" cy="0"/>
          <a:chOff x="0" y="0"/>
          <a:chExt cx="0" cy="0"/>
        </a:xfrm>
      </p:grpSpPr>
      <p:sp>
        <p:nvSpPr>
          <p:cNvPr id="182" name="Google Shape;182;p81"/>
          <p:cNvSpPr txBox="1"/>
          <p:nvPr>
            <p:ph idx="1" type="body"/>
          </p:nvPr>
        </p:nvSpPr>
        <p:spPr>
          <a:xfrm>
            <a:off x="552450" y="1481328"/>
            <a:ext cx="3444875" cy="4690872"/>
          </a:xfrm>
          <a:prstGeom prst="rect">
            <a:avLst/>
          </a:prstGeom>
          <a:solidFill>
            <a:srgbClr val="C7FDFF"/>
          </a:solidFill>
          <a:ln>
            <a:noFill/>
          </a:ln>
        </p:spPr>
        <p:txBody>
          <a:bodyPr anchorCtr="0" anchor="t" bIns="0" lIns="182875" spcFirstLastPara="1" rIns="182875" wrap="square" tIns="91425">
            <a:noAutofit/>
          </a:bodyPr>
          <a:lstStyle>
            <a:lvl1pPr indent="-228600" lvl="0" marL="457200" algn="l">
              <a:lnSpc>
                <a:spcPct val="90000"/>
              </a:lnSpc>
              <a:spcBef>
                <a:spcPts val="600"/>
              </a:spcBef>
              <a:spcAft>
                <a:spcPts val="0"/>
              </a:spcAft>
              <a:buClr>
                <a:schemeClr val="dk1"/>
              </a:buClr>
              <a:buSzPts val="1200"/>
              <a:buFont typeface="Arial"/>
              <a:buNone/>
              <a:defRPr b="1" sz="1200"/>
            </a:lvl1pPr>
            <a:lvl2pPr indent="-228600" lvl="1" marL="914400" algn="l">
              <a:lnSpc>
                <a:spcPct val="90000"/>
              </a:lnSpc>
              <a:spcBef>
                <a:spcPts val="0"/>
              </a:spcBef>
              <a:spcAft>
                <a:spcPts val="0"/>
              </a:spcAft>
              <a:buClr>
                <a:schemeClr val="dk1"/>
              </a:buClr>
              <a:buSzPts val="1200"/>
              <a:buNone/>
              <a:defRPr sz="1200"/>
            </a:lvl2pPr>
            <a:lvl3pPr indent="-396240" lvl="2" marL="1371600" algn="l">
              <a:lnSpc>
                <a:spcPct val="90000"/>
              </a:lnSpc>
              <a:spcBef>
                <a:spcPts val="3000"/>
              </a:spcBef>
              <a:spcAft>
                <a:spcPts val="0"/>
              </a:spcAft>
              <a:buClr>
                <a:schemeClr val="dk1"/>
              </a:buClr>
              <a:buSzPts val="2640"/>
              <a:buFont typeface="Arial"/>
              <a:buChar char="•"/>
              <a:defRPr sz="1200"/>
            </a:lvl3pPr>
            <a:lvl4pPr indent="-228600" lvl="3" marL="1828800" algn="l">
              <a:lnSpc>
                <a:spcPct val="90000"/>
              </a:lnSpc>
              <a:spcBef>
                <a:spcPts val="900"/>
              </a:spcBef>
              <a:spcAft>
                <a:spcPts val="0"/>
              </a:spcAft>
              <a:buClr>
                <a:schemeClr val="dk1"/>
              </a:buClr>
              <a:buSzPts val="1000"/>
              <a:buNone/>
              <a:defRPr sz="1000"/>
            </a:lvl4pPr>
            <a:lvl5pPr indent="-228600" lvl="4" marL="2286000" algn="l">
              <a:lnSpc>
                <a:spcPct val="90000"/>
              </a:lnSpc>
              <a:spcBef>
                <a:spcPts val="600"/>
              </a:spcBef>
              <a:spcAft>
                <a:spcPts val="0"/>
              </a:spcAft>
              <a:buClr>
                <a:schemeClr val="dk1"/>
              </a:buClr>
              <a:buSzPts val="1200"/>
              <a:buNone/>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81"/>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dk1"/>
                </a:solidFill>
                <a:latin typeface="Arial"/>
                <a:ea typeface="Arial"/>
                <a:cs typeface="Arial"/>
                <a:sym typeface="Arial"/>
              </a:defRPr>
            </a:lvl1pPr>
            <a:lvl2pPr indent="0" lvl="1" marL="0" algn="l">
              <a:spcBef>
                <a:spcPts val="0"/>
              </a:spcBef>
              <a:buNone/>
              <a:defRPr sz="800">
                <a:solidFill>
                  <a:schemeClr val="dk1"/>
                </a:solidFill>
                <a:latin typeface="Arial"/>
                <a:ea typeface="Arial"/>
                <a:cs typeface="Arial"/>
                <a:sym typeface="Arial"/>
              </a:defRPr>
            </a:lvl2pPr>
            <a:lvl3pPr indent="0" lvl="2" marL="0" algn="l">
              <a:spcBef>
                <a:spcPts val="0"/>
              </a:spcBef>
              <a:buNone/>
              <a:defRPr sz="800">
                <a:solidFill>
                  <a:schemeClr val="dk1"/>
                </a:solidFill>
                <a:latin typeface="Arial"/>
                <a:ea typeface="Arial"/>
                <a:cs typeface="Arial"/>
                <a:sym typeface="Arial"/>
              </a:defRPr>
            </a:lvl3pPr>
            <a:lvl4pPr indent="0" lvl="3" marL="0" algn="l">
              <a:spcBef>
                <a:spcPts val="0"/>
              </a:spcBef>
              <a:buNone/>
              <a:defRPr sz="800">
                <a:solidFill>
                  <a:schemeClr val="dk1"/>
                </a:solidFill>
                <a:latin typeface="Arial"/>
                <a:ea typeface="Arial"/>
                <a:cs typeface="Arial"/>
                <a:sym typeface="Arial"/>
              </a:defRPr>
            </a:lvl4pPr>
            <a:lvl5pPr indent="0" lvl="4" marL="0" algn="l">
              <a:spcBef>
                <a:spcPts val="0"/>
              </a:spcBef>
              <a:buNone/>
              <a:defRPr sz="800">
                <a:solidFill>
                  <a:schemeClr val="dk1"/>
                </a:solidFill>
                <a:latin typeface="Arial"/>
                <a:ea typeface="Arial"/>
                <a:cs typeface="Arial"/>
                <a:sym typeface="Arial"/>
              </a:defRPr>
            </a:lvl5pPr>
            <a:lvl6pPr indent="0" lvl="5" marL="0" algn="l">
              <a:spcBef>
                <a:spcPts val="0"/>
              </a:spcBef>
              <a:buNone/>
              <a:defRPr sz="800">
                <a:solidFill>
                  <a:schemeClr val="dk1"/>
                </a:solidFill>
                <a:latin typeface="Arial"/>
                <a:ea typeface="Arial"/>
                <a:cs typeface="Arial"/>
                <a:sym typeface="Arial"/>
              </a:defRPr>
            </a:lvl6pPr>
            <a:lvl7pPr indent="0" lvl="6" marL="0" algn="l">
              <a:spcBef>
                <a:spcPts val="0"/>
              </a:spcBef>
              <a:buNone/>
              <a:defRPr sz="800">
                <a:solidFill>
                  <a:schemeClr val="dk1"/>
                </a:solidFill>
                <a:latin typeface="Arial"/>
                <a:ea typeface="Arial"/>
                <a:cs typeface="Arial"/>
                <a:sym typeface="Arial"/>
              </a:defRPr>
            </a:lvl7pPr>
            <a:lvl8pPr indent="0" lvl="7" marL="0" algn="l">
              <a:spcBef>
                <a:spcPts val="0"/>
              </a:spcBef>
              <a:buNone/>
              <a:defRPr sz="800">
                <a:solidFill>
                  <a:schemeClr val="dk1"/>
                </a:solidFill>
                <a:latin typeface="Arial"/>
                <a:ea typeface="Arial"/>
                <a:cs typeface="Arial"/>
                <a:sym typeface="Arial"/>
              </a:defRPr>
            </a:lvl8pPr>
            <a:lvl9pPr indent="0" lvl="8" marL="0" algn="l">
              <a:spcBef>
                <a:spcPts val="0"/>
              </a:spcBef>
              <a:buNone/>
              <a:defRPr sz="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184" name="Google Shape;184;p81"/>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5" name="Google Shape;185;p81"/>
          <p:cNvSpPr txBox="1"/>
          <p:nvPr>
            <p:ph idx="2" type="body"/>
          </p:nvPr>
        </p:nvSpPr>
        <p:spPr>
          <a:xfrm>
            <a:off x="8792289" y="310077"/>
            <a:ext cx="2847261" cy="515424"/>
          </a:xfrm>
          <a:prstGeom prst="rect">
            <a:avLst/>
          </a:prstGeom>
          <a:noFill/>
          <a:ln>
            <a:noFill/>
          </a:ln>
        </p:spPr>
        <p:txBody>
          <a:bodyPr anchorCtr="0" anchor="t" bIns="0" lIns="0" spcFirstLastPara="1" rIns="0" wrap="square" tIns="0">
            <a:noAutofit/>
          </a:bodyPr>
          <a:lstStyle>
            <a:lvl1pPr indent="-228600" lvl="0" marL="457200" algn="r">
              <a:lnSpc>
                <a:spcPct val="100000"/>
              </a:lnSpc>
              <a:spcBef>
                <a:spcPts val="1200"/>
              </a:spcBef>
              <a:spcAft>
                <a:spcPts val="0"/>
              </a:spcAft>
              <a:buClr>
                <a:schemeClr val="dk1"/>
              </a:buClr>
              <a:buSzPts val="1100"/>
              <a:buNone/>
              <a:defRPr b="1" sz="1100"/>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81"/>
          <p:cNvSpPr/>
          <p:nvPr>
            <p:ph idx="3" type="pic"/>
          </p:nvPr>
        </p:nvSpPr>
        <p:spPr>
          <a:xfrm>
            <a:off x="552450" y="455613"/>
            <a:ext cx="2843213" cy="796925"/>
          </a:xfrm>
          <a:prstGeom prst="rect">
            <a:avLst/>
          </a:prstGeom>
          <a:noFill/>
          <a:ln>
            <a:noFill/>
          </a:ln>
        </p:spPr>
      </p:sp>
      <p:sp>
        <p:nvSpPr>
          <p:cNvPr id="187" name="Google Shape;187;p81"/>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Headline (dark)" showMasterSp="0">
  <p:cSld name="Content Headline (dark)">
    <p:bg>
      <p:bgPr>
        <a:solidFill>
          <a:schemeClr val="dk1"/>
        </a:solidFill>
      </p:bgPr>
    </p:bg>
    <p:spTree>
      <p:nvGrpSpPr>
        <p:cNvPr id="188" name="Shape 188"/>
        <p:cNvGrpSpPr/>
        <p:nvPr/>
      </p:nvGrpSpPr>
      <p:grpSpPr>
        <a:xfrm>
          <a:off x="0" y="0"/>
          <a:ext cx="0" cy="0"/>
          <a:chOff x="0" y="0"/>
          <a:chExt cx="0" cy="0"/>
        </a:xfrm>
      </p:grpSpPr>
      <p:sp>
        <p:nvSpPr>
          <p:cNvPr id="189" name="Google Shape;189;p82"/>
          <p:cNvSpPr/>
          <p:nvPr/>
        </p:nvSpPr>
        <p:spPr>
          <a:xfrm>
            <a:off x="0" y="0"/>
            <a:ext cx="12192000" cy="6858000"/>
          </a:xfrm>
          <a:prstGeom prst="rect">
            <a:avLst/>
          </a:prstGeom>
          <a:noFill/>
          <a:ln>
            <a:noFill/>
          </a:ln>
        </p:spPr>
      </p:sp>
      <p:sp>
        <p:nvSpPr>
          <p:cNvPr id="190" name="Google Shape;190;p82"/>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 name="Google Shape;191;p82"/>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2" name="Google Shape;192;p82"/>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lt1"/>
                </a:solidFill>
                <a:latin typeface="Arial"/>
                <a:ea typeface="Arial"/>
                <a:cs typeface="Arial"/>
                <a:sym typeface="Arial"/>
              </a:defRPr>
            </a:lvl1pPr>
            <a:lvl2pPr indent="0" lvl="1" marL="0" algn="l">
              <a:spcBef>
                <a:spcPts val="0"/>
              </a:spcBef>
              <a:buNone/>
              <a:defRPr sz="800">
                <a:solidFill>
                  <a:schemeClr val="lt1"/>
                </a:solidFill>
                <a:latin typeface="Arial"/>
                <a:ea typeface="Arial"/>
                <a:cs typeface="Arial"/>
                <a:sym typeface="Arial"/>
              </a:defRPr>
            </a:lvl2pPr>
            <a:lvl3pPr indent="0" lvl="2" marL="0" algn="l">
              <a:spcBef>
                <a:spcPts val="0"/>
              </a:spcBef>
              <a:buNone/>
              <a:defRPr sz="800">
                <a:solidFill>
                  <a:schemeClr val="lt1"/>
                </a:solidFill>
                <a:latin typeface="Arial"/>
                <a:ea typeface="Arial"/>
                <a:cs typeface="Arial"/>
                <a:sym typeface="Arial"/>
              </a:defRPr>
            </a:lvl3pPr>
            <a:lvl4pPr indent="0" lvl="3" marL="0" algn="l">
              <a:spcBef>
                <a:spcPts val="0"/>
              </a:spcBef>
              <a:buNone/>
              <a:defRPr sz="800">
                <a:solidFill>
                  <a:schemeClr val="lt1"/>
                </a:solidFill>
                <a:latin typeface="Arial"/>
                <a:ea typeface="Arial"/>
                <a:cs typeface="Arial"/>
                <a:sym typeface="Arial"/>
              </a:defRPr>
            </a:lvl4pPr>
            <a:lvl5pPr indent="0" lvl="4" marL="0" algn="l">
              <a:spcBef>
                <a:spcPts val="0"/>
              </a:spcBef>
              <a:buNone/>
              <a:defRPr sz="800">
                <a:solidFill>
                  <a:schemeClr val="lt1"/>
                </a:solidFill>
                <a:latin typeface="Arial"/>
                <a:ea typeface="Arial"/>
                <a:cs typeface="Arial"/>
                <a:sym typeface="Arial"/>
              </a:defRPr>
            </a:lvl5pPr>
            <a:lvl6pPr indent="0" lvl="5" marL="0" algn="l">
              <a:spcBef>
                <a:spcPts val="0"/>
              </a:spcBef>
              <a:buNone/>
              <a:defRPr sz="800">
                <a:solidFill>
                  <a:schemeClr val="lt1"/>
                </a:solidFill>
                <a:latin typeface="Arial"/>
                <a:ea typeface="Arial"/>
                <a:cs typeface="Arial"/>
                <a:sym typeface="Arial"/>
              </a:defRPr>
            </a:lvl6pPr>
            <a:lvl7pPr indent="0" lvl="6" marL="0" algn="l">
              <a:spcBef>
                <a:spcPts val="0"/>
              </a:spcBef>
              <a:buNone/>
              <a:defRPr sz="800">
                <a:solidFill>
                  <a:schemeClr val="lt1"/>
                </a:solidFill>
                <a:latin typeface="Arial"/>
                <a:ea typeface="Arial"/>
                <a:cs typeface="Arial"/>
                <a:sym typeface="Arial"/>
              </a:defRPr>
            </a:lvl7pPr>
            <a:lvl8pPr indent="0" lvl="7" marL="0" algn="l">
              <a:spcBef>
                <a:spcPts val="0"/>
              </a:spcBef>
              <a:buNone/>
              <a:defRPr sz="800">
                <a:solidFill>
                  <a:schemeClr val="lt1"/>
                </a:solidFill>
                <a:latin typeface="Arial"/>
                <a:ea typeface="Arial"/>
                <a:cs typeface="Arial"/>
                <a:sym typeface="Arial"/>
              </a:defRPr>
            </a:lvl8pPr>
            <a:lvl9pPr indent="0" lvl="8" marL="0" algn="l">
              <a:spcBef>
                <a:spcPts val="0"/>
              </a:spcBef>
              <a:buNone/>
              <a:defRPr sz="800">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193" name="Google Shape;193;p82"/>
          <p:cNvSpPr txBox="1"/>
          <p:nvPr>
            <p:ph type="title"/>
          </p:nvPr>
        </p:nvSpPr>
        <p:spPr>
          <a:xfrm>
            <a:off x="548640" y="457200"/>
            <a:ext cx="11091672" cy="54864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lt1"/>
              </a:buClr>
              <a:buSzPts val="30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4" name="Google Shape;194;p82"/>
          <p:cNvSpPr txBox="1"/>
          <p:nvPr>
            <p:ph idx="1" type="body"/>
          </p:nvPr>
        </p:nvSpPr>
        <p:spPr>
          <a:xfrm>
            <a:off x="548639" y="1051560"/>
            <a:ext cx="11088687" cy="36576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lt1"/>
              </a:buClr>
              <a:buSzPts val="1600"/>
              <a:buNone/>
              <a:defRPr b="1" sz="1600">
                <a:solidFill>
                  <a:schemeClr val="lt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82"/>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Headline (light)" showMasterSp="0">
  <p:cSld name="Content Headline (light)">
    <p:bg>
      <p:bgPr>
        <a:solidFill>
          <a:schemeClr val="dk1"/>
        </a:solidFill>
      </p:bgPr>
    </p:bg>
    <p:spTree>
      <p:nvGrpSpPr>
        <p:cNvPr id="196" name="Shape 196"/>
        <p:cNvGrpSpPr/>
        <p:nvPr/>
      </p:nvGrpSpPr>
      <p:grpSpPr>
        <a:xfrm>
          <a:off x="0" y="0"/>
          <a:ext cx="0" cy="0"/>
          <a:chOff x="0" y="0"/>
          <a:chExt cx="0" cy="0"/>
        </a:xfrm>
      </p:grpSpPr>
      <p:sp>
        <p:nvSpPr>
          <p:cNvPr id="197" name="Google Shape;197;p83"/>
          <p:cNvSpPr/>
          <p:nvPr/>
        </p:nvSpPr>
        <p:spPr>
          <a:xfrm>
            <a:off x="0" y="0"/>
            <a:ext cx="12192000" cy="6858000"/>
          </a:xfrm>
          <a:prstGeom prst="rect">
            <a:avLst/>
          </a:prstGeom>
          <a:gradFill>
            <a:gsLst>
              <a:gs pos="0">
                <a:srgbClr val="C7FDFF"/>
              </a:gs>
              <a:gs pos="50000">
                <a:srgbClr val="DFFBE5"/>
              </a:gs>
              <a:gs pos="100000">
                <a:srgbClr val="FFF1CC"/>
              </a:gs>
            </a:gsLst>
            <a:lin ang="12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98" name="Google Shape;198;p83"/>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9" name="Google Shape;199;p83"/>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83"/>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dk1"/>
                </a:solidFill>
                <a:latin typeface="Arial"/>
                <a:ea typeface="Arial"/>
                <a:cs typeface="Arial"/>
                <a:sym typeface="Arial"/>
              </a:defRPr>
            </a:lvl1pPr>
            <a:lvl2pPr indent="0" lvl="1" marL="0" algn="l">
              <a:spcBef>
                <a:spcPts val="0"/>
              </a:spcBef>
              <a:buNone/>
              <a:defRPr sz="800">
                <a:solidFill>
                  <a:schemeClr val="dk1"/>
                </a:solidFill>
                <a:latin typeface="Arial"/>
                <a:ea typeface="Arial"/>
                <a:cs typeface="Arial"/>
                <a:sym typeface="Arial"/>
              </a:defRPr>
            </a:lvl2pPr>
            <a:lvl3pPr indent="0" lvl="2" marL="0" algn="l">
              <a:spcBef>
                <a:spcPts val="0"/>
              </a:spcBef>
              <a:buNone/>
              <a:defRPr sz="800">
                <a:solidFill>
                  <a:schemeClr val="dk1"/>
                </a:solidFill>
                <a:latin typeface="Arial"/>
                <a:ea typeface="Arial"/>
                <a:cs typeface="Arial"/>
                <a:sym typeface="Arial"/>
              </a:defRPr>
            </a:lvl3pPr>
            <a:lvl4pPr indent="0" lvl="3" marL="0" algn="l">
              <a:spcBef>
                <a:spcPts val="0"/>
              </a:spcBef>
              <a:buNone/>
              <a:defRPr sz="800">
                <a:solidFill>
                  <a:schemeClr val="dk1"/>
                </a:solidFill>
                <a:latin typeface="Arial"/>
                <a:ea typeface="Arial"/>
                <a:cs typeface="Arial"/>
                <a:sym typeface="Arial"/>
              </a:defRPr>
            </a:lvl4pPr>
            <a:lvl5pPr indent="0" lvl="4" marL="0" algn="l">
              <a:spcBef>
                <a:spcPts val="0"/>
              </a:spcBef>
              <a:buNone/>
              <a:defRPr sz="800">
                <a:solidFill>
                  <a:schemeClr val="dk1"/>
                </a:solidFill>
                <a:latin typeface="Arial"/>
                <a:ea typeface="Arial"/>
                <a:cs typeface="Arial"/>
                <a:sym typeface="Arial"/>
              </a:defRPr>
            </a:lvl5pPr>
            <a:lvl6pPr indent="0" lvl="5" marL="0" algn="l">
              <a:spcBef>
                <a:spcPts val="0"/>
              </a:spcBef>
              <a:buNone/>
              <a:defRPr sz="800">
                <a:solidFill>
                  <a:schemeClr val="dk1"/>
                </a:solidFill>
                <a:latin typeface="Arial"/>
                <a:ea typeface="Arial"/>
                <a:cs typeface="Arial"/>
                <a:sym typeface="Arial"/>
              </a:defRPr>
            </a:lvl6pPr>
            <a:lvl7pPr indent="0" lvl="6" marL="0" algn="l">
              <a:spcBef>
                <a:spcPts val="0"/>
              </a:spcBef>
              <a:buNone/>
              <a:defRPr sz="800">
                <a:solidFill>
                  <a:schemeClr val="dk1"/>
                </a:solidFill>
                <a:latin typeface="Arial"/>
                <a:ea typeface="Arial"/>
                <a:cs typeface="Arial"/>
                <a:sym typeface="Arial"/>
              </a:defRPr>
            </a:lvl7pPr>
            <a:lvl8pPr indent="0" lvl="7" marL="0" algn="l">
              <a:spcBef>
                <a:spcPts val="0"/>
              </a:spcBef>
              <a:buNone/>
              <a:defRPr sz="800">
                <a:solidFill>
                  <a:schemeClr val="dk1"/>
                </a:solidFill>
                <a:latin typeface="Arial"/>
                <a:ea typeface="Arial"/>
                <a:cs typeface="Arial"/>
                <a:sym typeface="Arial"/>
              </a:defRPr>
            </a:lvl8pPr>
            <a:lvl9pPr indent="0" lvl="8" marL="0" algn="l">
              <a:spcBef>
                <a:spcPts val="0"/>
              </a:spcBef>
              <a:buNone/>
              <a:defRPr sz="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201" name="Google Shape;201;p83"/>
          <p:cNvSpPr txBox="1"/>
          <p:nvPr>
            <p:ph type="title"/>
          </p:nvPr>
        </p:nvSpPr>
        <p:spPr>
          <a:xfrm>
            <a:off x="548640" y="457200"/>
            <a:ext cx="11091672" cy="54864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0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2" name="Google Shape;202;p83"/>
          <p:cNvSpPr txBox="1"/>
          <p:nvPr>
            <p:ph idx="1" type="body"/>
          </p:nvPr>
        </p:nvSpPr>
        <p:spPr>
          <a:xfrm>
            <a:off x="548639" y="1051560"/>
            <a:ext cx="11088687" cy="36576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600"/>
              <a:buNone/>
              <a:defRPr b="1" sz="1600">
                <a:solidFill>
                  <a:schemeClr val="dk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83"/>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showMasterSp="0">
  <p:cSld name="Blank (dark)">
    <p:bg>
      <p:bgPr>
        <a:solidFill>
          <a:schemeClr val="dk1"/>
        </a:solidFill>
      </p:bgPr>
    </p:bg>
    <p:spTree>
      <p:nvGrpSpPr>
        <p:cNvPr id="204" name="Shape 204"/>
        <p:cNvGrpSpPr/>
        <p:nvPr/>
      </p:nvGrpSpPr>
      <p:grpSpPr>
        <a:xfrm>
          <a:off x="0" y="0"/>
          <a:ext cx="0" cy="0"/>
          <a:chOff x="0" y="0"/>
          <a:chExt cx="0" cy="0"/>
        </a:xfrm>
      </p:grpSpPr>
      <p:sp>
        <p:nvSpPr>
          <p:cNvPr id="205" name="Google Shape;205;p84"/>
          <p:cNvSpPr/>
          <p:nvPr/>
        </p:nvSpPr>
        <p:spPr>
          <a:xfrm>
            <a:off x="0" y="0"/>
            <a:ext cx="12192000" cy="6858000"/>
          </a:xfrm>
          <a:prstGeom prst="rect">
            <a:avLst/>
          </a:prstGeom>
          <a:noFill/>
          <a:ln>
            <a:noFill/>
          </a:ln>
        </p:spPr>
      </p:sp>
      <p:sp>
        <p:nvSpPr>
          <p:cNvPr id="206" name="Google Shape;206;p84"/>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84"/>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84"/>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lt1"/>
                </a:solidFill>
                <a:latin typeface="Arial"/>
                <a:ea typeface="Arial"/>
                <a:cs typeface="Arial"/>
                <a:sym typeface="Arial"/>
              </a:defRPr>
            </a:lvl1pPr>
            <a:lvl2pPr indent="0" lvl="1" marL="0" algn="l">
              <a:spcBef>
                <a:spcPts val="0"/>
              </a:spcBef>
              <a:buNone/>
              <a:defRPr sz="800">
                <a:solidFill>
                  <a:schemeClr val="lt1"/>
                </a:solidFill>
                <a:latin typeface="Arial"/>
                <a:ea typeface="Arial"/>
                <a:cs typeface="Arial"/>
                <a:sym typeface="Arial"/>
              </a:defRPr>
            </a:lvl2pPr>
            <a:lvl3pPr indent="0" lvl="2" marL="0" algn="l">
              <a:spcBef>
                <a:spcPts val="0"/>
              </a:spcBef>
              <a:buNone/>
              <a:defRPr sz="800">
                <a:solidFill>
                  <a:schemeClr val="lt1"/>
                </a:solidFill>
                <a:latin typeface="Arial"/>
                <a:ea typeface="Arial"/>
                <a:cs typeface="Arial"/>
                <a:sym typeface="Arial"/>
              </a:defRPr>
            </a:lvl3pPr>
            <a:lvl4pPr indent="0" lvl="3" marL="0" algn="l">
              <a:spcBef>
                <a:spcPts val="0"/>
              </a:spcBef>
              <a:buNone/>
              <a:defRPr sz="800">
                <a:solidFill>
                  <a:schemeClr val="lt1"/>
                </a:solidFill>
                <a:latin typeface="Arial"/>
                <a:ea typeface="Arial"/>
                <a:cs typeface="Arial"/>
                <a:sym typeface="Arial"/>
              </a:defRPr>
            </a:lvl4pPr>
            <a:lvl5pPr indent="0" lvl="4" marL="0" algn="l">
              <a:spcBef>
                <a:spcPts val="0"/>
              </a:spcBef>
              <a:buNone/>
              <a:defRPr sz="800">
                <a:solidFill>
                  <a:schemeClr val="lt1"/>
                </a:solidFill>
                <a:latin typeface="Arial"/>
                <a:ea typeface="Arial"/>
                <a:cs typeface="Arial"/>
                <a:sym typeface="Arial"/>
              </a:defRPr>
            </a:lvl5pPr>
            <a:lvl6pPr indent="0" lvl="5" marL="0" algn="l">
              <a:spcBef>
                <a:spcPts val="0"/>
              </a:spcBef>
              <a:buNone/>
              <a:defRPr sz="800">
                <a:solidFill>
                  <a:schemeClr val="lt1"/>
                </a:solidFill>
                <a:latin typeface="Arial"/>
                <a:ea typeface="Arial"/>
                <a:cs typeface="Arial"/>
                <a:sym typeface="Arial"/>
              </a:defRPr>
            </a:lvl6pPr>
            <a:lvl7pPr indent="0" lvl="6" marL="0" algn="l">
              <a:spcBef>
                <a:spcPts val="0"/>
              </a:spcBef>
              <a:buNone/>
              <a:defRPr sz="800">
                <a:solidFill>
                  <a:schemeClr val="lt1"/>
                </a:solidFill>
                <a:latin typeface="Arial"/>
                <a:ea typeface="Arial"/>
                <a:cs typeface="Arial"/>
                <a:sym typeface="Arial"/>
              </a:defRPr>
            </a:lvl7pPr>
            <a:lvl8pPr indent="0" lvl="7" marL="0" algn="l">
              <a:spcBef>
                <a:spcPts val="0"/>
              </a:spcBef>
              <a:buNone/>
              <a:defRPr sz="800">
                <a:solidFill>
                  <a:schemeClr val="lt1"/>
                </a:solidFill>
                <a:latin typeface="Arial"/>
                <a:ea typeface="Arial"/>
                <a:cs typeface="Arial"/>
                <a:sym typeface="Arial"/>
              </a:defRPr>
            </a:lvl8pPr>
            <a:lvl9pPr indent="0" lvl="8" marL="0" algn="l">
              <a:spcBef>
                <a:spcPts val="0"/>
              </a:spcBef>
              <a:buNone/>
              <a:defRPr sz="800">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209" name="Google Shape;209;p84"/>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showMasterSp="0">
  <p:cSld name="Blank (light)">
    <p:bg>
      <p:bgPr>
        <a:solidFill>
          <a:schemeClr val="dk1"/>
        </a:solidFill>
      </p:bgPr>
    </p:bg>
    <p:spTree>
      <p:nvGrpSpPr>
        <p:cNvPr id="210" name="Shape 210"/>
        <p:cNvGrpSpPr/>
        <p:nvPr/>
      </p:nvGrpSpPr>
      <p:grpSpPr>
        <a:xfrm>
          <a:off x="0" y="0"/>
          <a:ext cx="0" cy="0"/>
          <a:chOff x="0" y="0"/>
          <a:chExt cx="0" cy="0"/>
        </a:xfrm>
      </p:grpSpPr>
      <p:sp>
        <p:nvSpPr>
          <p:cNvPr id="211" name="Google Shape;211;p85"/>
          <p:cNvSpPr/>
          <p:nvPr/>
        </p:nvSpPr>
        <p:spPr>
          <a:xfrm>
            <a:off x="0" y="0"/>
            <a:ext cx="12192000" cy="6858000"/>
          </a:xfrm>
          <a:prstGeom prst="rect">
            <a:avLst/>
          </a:prstGeom>
          <a:gradFill>
            <a:gsLst>
              <a:gs pos="0">
                <a:srgbClr val="C7FDFF"/>
              </a:gs>
              <a:gs pos="50000">
                <a:srgbClr val="DFFBE5"/>
              </a:gs>
              <a:gs pos="100000">
                <a:srgbClr val="FFF1CC"/>
              </a:gs>
            </a:gsLst>
            <a:lin ang="12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212" name="Google Shape;212;p85"/>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 name="Google Shape;213;p85"/>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85"/>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dk1"/>
                </a:solidFill>
                <a:latin typeface="Arial"/>
                <a:ea typeface="Arial"/>
                <a:cs typeface="Arial"/>
                <a:sym typeface="Arial"/>
              </a:defRPr>
            </a:lvl1pPr>
            <a:lvl2pPr indent="0" lvl="1" marL="0" algn="l">
              <a:spcBef>
                <a:spcPts val="0"/>
              </a:spcBef>
              <a:buNone/>
              <a:defRPr sz="800">
                <a:solidFill>
                  <a:schemeClr val="dk1"/>
                </a:solidFill>
                <a:latin typeface="Arial"/>
                <a:ea typeface="Arial"/>
                <a:cs typeface="Arial"/>
                <a:sym typeface="Arial"/>
              </a:defRPr>
            </a:lvl2pPr>
            <a:lvl3pPr indent="0" lvl="2" marL="0" algn="l">
              <a:spcBef>
                <a:spcPts val="0"/>
              </a:spcBef>
              <a:buNone/>
              <a:defRPr sz="800">
                <a:solidFill>
                  <a:schemeClr val="dk1"/>
                </a:solidFill>
                <a:latin typeface="Arial"/>
                <a:ea typeface="Arial"/>
                <a:cs typeface="Arial"/>
                <a:sym typeface="Arial"/>
              </a:defRPr>
            </a:lvl3pPr>
            <a:lvl4pPr indent="0" lvl="3" marL="0" algn="l">
              <a:spcBef>
                <a:spcPts val="0"/>
              </a:spcBef>
              <a:buNone/>
              <a:defRPr sz="800">
                <a:solidFill>
                  <a:schemeClr val="dk1"/>
                </a:solidFill>
                <a:latin typeface="Arial"/>
                <a:ea typeface="Arial"/>
                <a:cs typeface="Arial"/>
                <a:sym typeface="Arial"/>
              </a:defRPr>
            </a:lvl4pPr>
            <a:lvl5pPr indent="0" lvl="4" marL="0" algn="l">
              <a:spcBef>
                <a:spcPts val="0"/>
              </a:spcBef>
              <a:buNone/>
              <a:defRPr sz="800">
                <a:solidFill>
                  <a:schemeClr val="dk1"/>
                </a:solidFill>
                <a:latin typeface="Arial"/>
                <a:ea typeface="Arial"/>
                <a:cs typeface="Arial"/>
                <a:sym typeface="Arial"/>
              </a:defRPr>
            </a:lvl5pPr>
            <a:lvl6pPr indent="0" lvl="5" marL="0" algn="l">
              <a:spcBef>
                <a:spcPts val="0"/>
              </a:spcBef>
              <a:buNone/>
              <a:defRPr sz="800">
                <a:solidFill>
                  <a:schemeClr val="dk1"/>
                </a:solidFill>
                <a:latin typeface="Arial"/>
                <a:ea typeface="Arial"/>
                <a:cs typeface="Arial"/>
                <a:sym typeface="Arial"/>
              </a:defRPr>
            </a:lvl6pPr>
            <a:lvl7pPr indent="0" lvl="6" marL="0" algn="l">
              <a:spcBef>
                <a:spcPts val="0"/>
              </a:spcBef>
              <a:buNone/>
              <a:defRPr sz="800">
                <a:solidFill>
                  <a:schemeClr val="dk1"/>
                </a:solidFill>
                <a:latin typeface="Arial"/>
                <a:ea typeface="Arial"/>
                <a:cs typeface="Arial"/>
                <a:sym typeface="Arial"/>
              </a:defRPr>
            </a:lvl7pPr>
            <a:lvl8pPr indent="0" lvl="7" marL="0" algn="l">
              <a:spcBef>
                <a:spcPts val="0"/>
              </a:spcBef>
              <a:buNone/>
              <a:defRPr sz="800">
                <a:solidFill>
                  <a:schemeClr val="dk1"/>
                </a:solidFill>
                <a:latin typeface="Arial"/>
                <a:ea typeface="Arial"/>
                <a:cs typeface="Arial"/>
                <a:sym typeface="Arial"/>
              </a:defRPr>
            </a:lvl8pPr>
            <a:lvl9pPr indent="0" lvl="8" marL="0" algn="l">
              <a:spcBef>
                <a:spcPts val="0"/>
              </a:spcBef>
              <a:buNone/>
              <a:defRPr sz="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215" name="Google Shape;215;p85"/>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solidFill>
          <a:schemeClr val="dk1"/>
        </a:solidFill>
      </p:bgPr>
    </p:bg>
    <p:spTree>
      <p:nvGrpSpPr>
        <p:cNvPr id="216" name="Shape 216"/>
        <p:cNvGrpSpPr/>
        <p:nvPr/>
      </p:nvGrpSpPr>
      <p:grpSpPr>
        <a:xfrm>
          <a:off x="0" y="0"/>
          <a:ext cx="0" cy="0"/>
          <a:chOff x="0" y="0"/>
          <a:chExt cx="0" cy="0"/>
        </a:xfrm>
      </p:grpSpPr>
      <p:sp>
        <p:nvSpPr>
          <p:cNvPr id="217" name="Google Shape;217;p86"/>
          <p:cNvSpPr/>
          <p:nvPr/>
        </p:nvSpPr>
        <p:spPr>
          <a:xfrm>
            <a:off x="0" y="0"/>
            <a:ext cx="12192000" cy="6858000"/>
          </a:xfrm>
          <a:prstGeom prst="rect">
            <a:avLst/>
          </a:prstGeom>
          <a:noFill/>
          <a:ln>
            <a:noFill/>
          </a:ln>
        </p:spPr>
      </p:sp>
      <p:sp>
        <p:nvSpPr>
          <p:cNvPr id="218" name="Google Shape;218;p86"/>
          <p:cNvSpPr/>
          <p:nvPr/>
        </p:nvSpPr>
        <p:spPr>
          <a:xfrm>
            <a:off x="0" y="0"/>
            <a:ext cx="12187110" cy="6857593"/>
          </a:xfrm>
          <a:custGeom>
            <a:rect b="b" l="l" r="r" t="t"/>
            <a:pathLst>
              <a:path extrusionOk="0" h="6857593" w="12187110">
                <a:moveTo>
                  <a:pt x="3814749" y="13"/>
                </a:moveTo>
                <a:lnTo>
                  <a:pt x="3850579" y="12925"/>
                </a:lnTo>
                <a:lnTo>
                  <a:pt x="3886409" y="13"/>
                </a:lnTo>
                <a:moveTo>
                  <a:pt x="0" y="987381"/>
                </a:moveTo>
                <a:lnTo>
                  <a:pt x="586670" y="1200929"/>
                </a:lnTo>
                <a:lnTo>
                  <a:pt x="1239451" y="963321"/>
                </a:lnTo>
                <a:lnTo>
                  <a:pt x="586670" y="725713"/>
                </a:lnTo>
                <a:lnTo>
                  <a:pt x="0" y="939248"/>
                </a:lnTo>
                <a:moveTo>
                  <a:pt x="0" y="1462598"/>
                </a:moveTo>
                <a:lnTo>
                  <a:pt x="586670" y="1676146"/>
                </a:lnTo>
                <a:lnTo>
                  <a:pt x="1239451" y="1438538"/>
                </a:lnTo>
                <a:lnTo>
                  <a:pt x="586670" y="1200929"/>
                </a:lnTo>
                <a:lnTo>
                  <a:pt x="0" y="1414465"/>
                </a:lnTo>
                <a:moveTo>
                  <a:pt x="0" y="2364886"/>
                </a:moveTo>
                <a:lnTo>
                  <a:pt x="586670" y="2151363"/>
                </a:lnTo>
                <a:cubicBezTo>
                  <a:pt x="586670" y="2151350"/>
                  <a:pt x="586670" y="1676159"/>
                  <a:pt x="586670" y="1676159"/>
                </a:cubicBezTo>
                <a:lnTo>
                  <a:pt x="0" y="1462598"/>
                </a:lnTo>
                <a:moveTo>
                  <a:pt x="1239439" y="963321"/>
                </a:moveTo>
                <a:lnTo>
                  <a:pt x="1239439" y="1438538"/>
                </a:lnTo>
                <a:lnTo>
                  <a:pt x="1892221" y="1676146"/>
                </a:lnTo>
                <a:lnTo>
                  <a:pt x="1892221" y="1200929"/>
                </a:lnTo>
                <a:lnTo>
                  <a:pt x="1239439" y="963321"/>
                </a:lnTo>
                <a:close/>
                <a:moveTo>
                  <a:pt x="0" y="36986"/>
                </a:moveTo>
                <a:lnTo>
                  <a:pt x="586670" y="250521"/>
                </a:lnTo>
                <a:lnTo>
                  <a:pt x="1239439" y="12913"/>
                </a:lnTo>
                <a:lnTo>
                  <a:pt x="1209538" y="0"/>
                </a:lnTo>
                <a:moveTo>
                  <a:pt x="1239439" y="12938"/>
                </a:moveTo>
                <a:cubicBezTo>
                  <a:pt x="1239439" y="12925"/>
                  <a:pt x="1239439" y="13"/>
                  <a:pt x="1239439" y="13"/>
                </a:cubicBezTo>
                <a:moveTo>
                  <a:pt x="586670" y="250521"/>
                </a:moveTo>
                <a:cubicBezTo>
                  <a:pt x="586670" y="250534"/>
                  <a:pt x="586670" y="725725"/>
                  <a:pt x="586670" y="725725"/>
                </a:cubicBezTo>
                <a:lnTo>
                  <a:pt x="1239451" y="963334"/>
                </a:lnTo>
                <a:lnTo>
                  <a:pt x="1239451" y="12938"/>
                </a:lnTo>
                <a:lnTo>
                  <a:pt x="586670" y="250521"/>
                </a:lnTo>
                <a:close/>
                <a:moveTo>
                  <a:pt x="1275295" y="13"/>
                </a:moveTo>
                <a:lnTo>
                  <a:pt x="1239451" y="12925"/>
                </a:lnTo>
                <a:lnTo>
                  <a:pt x="1892233" y="250534"/>
                </a:lnTo>
                <a:lnTo>
                  <a:pt x="2545015" y="12925"/>
                </a:lnTo>
                <a:lnTo>
                  <a:pt x="2509172" y="13"/>
                </a:lnTo>
                <a:moveTo>
                  <a:pt x="2545003" y="12913"/>
                </a:moveTo>
                <a:lnTo>
                  <a:pt x="2545003" y="13"/>
                </a:lnTo>
                <a:moveTo>
                  <a:pt x="1892233" y="13"/>
                </a:moveTo>
                <a:lnTo>
                  <a:pt x="1892233" y="250521"/>
                </a:lnTo>
                <a:moveTo>
                  <a:pt x="4503374" y="250521"/>
                </a:moveTo>
                <a:lnTo>
                  <a:pt x="5156155" y="488117"/>
                </a:lnTo>
                <a:lnTo>
                  <a:pt x="5808937" y="250521"/>
                </a:lnTo>
                <a:moveTo>
                  <a:pt x="5808937" y="725725"/>
                </a:moveTo>
                <a:lnTo>
                  <a:pt x="5156168" y="488142"/>
                </a:lnTo>
                <a:lnTo>
                  <a:pt x="4503386" y="725725"/>
                </a:lnTo>
                <a:moveTo>
                  <a:pt x="4503374" y="725725"/>
                </a:moveTo>
                <a:lnTo>
                  <a:pt x="5156143" y="963334"/>
                </a:lnTo>
                <a:lnTo>
                  <a:pt x="5808925" y="725725"/>
                </a:lnTo>
                <a:cubicBezTo>
                  <a:pt x="5808925" y="725713"/>
                  <a:pt x="5808925" y="250521"/>
                  <a:pt x="5808925" y="250521"/>
                </a:cubicBezTo>
                <a:lnTo>
                  <a:pt x="5156143" y="12938"/>
                </a:lnTo>
                <a:lnTo>
                  <a:pt x="4503374" y="250521"/>
                </a:lnTo>
                <a:cubicBezTo>
                  <a:pt x="4503374" y="250534"/>
                  <a:pt x="4503374" y="725725"/>
                  <a:pt x="4503374" y="725725"/>
                </a:cubicBezTo>
                <a:moveTo>
                  <a:pt x="5156143" y="12938"/>
                </a:moveTo>
                <a:lnTo>
                  <a:pt x="5156143" y="963346"/>
                </a:lnTo>
                <a:moveTo>
                  <a:pt x="5120274" y="13"/>
                </a:moveTo>
                <a:lnTo>
                  <a:pt x="5156155" y="12938"/>
                </a:lnTo>
                <a:lnTo>
                  <a:pt x="5192037" y="13"/>
                </a:lnTo>
                <a:moveTo>
                  <a:pt x="4503374" y="13"/>
                </a:moveTo>
                <a:lnTo>
                  <a:pt x="4503374" y="250521"/>
                </a:lnTo>
                <a:moveTo>
                  <a:pt x="2580871" y="13"/>
                </a:moveTo>
                <a:lnTo>
                  <a:pt x="2545028" y="12925"/>
                </a:lnTo>
                <a:lnTo>
                  <a:pt x="3197797" y="250534"/>
                </a:lnTo>
                <a:moveTo>
                  <a:pt x="3850579" y="12913"/>
                </a:moveTo>
                <a:lnTo>
                  <a:pt x="3850579" y="13"/>
                </a:lnTo>
                <a:moveTo>
                  <a:pt x="3197797" y="725725"/>
                </a:moveTo>
                <a:lnTo>
                  <a:pt x="3850579" y="963334"/>
                </a:lnTo>
                <a:lnTo>
                  <a:pt x="4503361" y="725725"/>
                </a:lnTo>
                <a:cubicBezTo>
                  <a:pt x="4503361" y="725713"/>
                  <a:pt x="4503361" y="250521"/>
                  <a:pt x="4503361" y="250521"/>
                </a:cubicBezTo>
                <a:lnTo>
                  <a:pt x="3850579" y="12938"/>
                </a:lnTo>
                <a:lnTo>
                  <a:pt x="3197797" y="250521"/>
                </a:lnTo>
                <a:cubicBezTo>
                  <a:pt x="3197797" y="250534"/>
                  <a:pt x="3197797" y="725725"/>
                  <a:pt x="3197797" y="725725"/>
                </a:cubicBezTo>
                <a:moveTo>
                  <a:pt x="3197797" y="1200929"/>
                </a:moveTo>
                <a:lnTo>
                  <a:pt x="3850579" y="1438525"/>
                </a:lnTo>
                <a:lnTo>
                  <a:pt x="4503361" y="1200929"/>
                </a:lnTo>
                <a:cubicBezTo>
                  <a:pt x="4503361" y="1200917"/>
                  <a:pt x="4503361" y="725713"/>
                  <a:pt x="4503361" y="725713"/>
                </a:cubicBezTo>
                <a:lnTo>
                  <a:pt x="3850579" y="488104"/>
                </a:lnTo>
                <a:lnTo>
                  <a:pt x="3197797" y="725713"/>
                </a:lnTo>
                <a:lnTo>
                  <a:pt x="3197797" y="1200929"/>
                </a:lnTo>
                <a:moveTo>
                  <a:pt x="1892233" y="1676146"/>
                </a:moveTo>
                <a:lnTo>
                  <a:pt x="2545015" y="1913755"/>
                </a:lnTo>
                <a:lnTo>
                  <a:pt x="3197797" y="1676146"/>
                </a:lnTo>
                <a:cubicBezTo>
                  <a:pt x="3197797" y="1676121"/>
                  <a:pt x="3197797" y="1200929"/>
                  <a:pt x="3197797" y="1200929"/>
                </a:cubicBezTo>
                <a:lnTo>
                  <a:pt x="2545015" y="963321"/>
                </a:lnTo>
                <a:lnTo>
                  <a:pt x="1892233" y="1200929"/>
                </a:lnTo>
                <a:cubicBezTo>
                  <a:pt x="1892233" y="1200929"/>
                  <a:pt x="1892233" y="1676146"/>
                  <a:pt x="1892233" y="1676146"/>
                </a:cubicBezTo>
                <a:moveTo>
                  <a:pt x="3197797" y="13"/>
                </a:moveTo>
                <a:lnTo>
                  <a:pt x="3197797" y="250521"/>
                </a:lnTo>
                <a:moveTo>
                  <a:pt x="3197797" y="250521"/>
                </a:moveTo>
                <a:cubicBezTo>
                  <a:pt x="3075425" y="295049"/>
                  <a:pt x="3041017" y="200534"/>
                  <a:pt x="2918645" y="245100"/>
                </a:cubicBezTo>
                <a:cubicBezTo>
                  <a:pt x="2796273" y="289627"/>
                  <a:pt x="2830668" y="384155"/>
                  <a:pt x="2708284" y="428696"/>
                </a:cubicBezTo>
                <a:cubicBezTo>
                  <a:pt x="2585899" y="473223"/>
                  <a:pt x="2551491" y="378708"/>
                  <a:pt x="2429093" y="423274"/>
                </a:cubicBezTo>
                <a:cubicBezTo>
                  <a:pt x="2306696" y="467827"/>
                  <a:pt x="2341104" y="562342"/>
                  <a:pt x="2218707" y="606896"/>
                </a:cubicBezTo>
                <a:cubicBezTo>
                  <a:pt x="2096309" y="651436"/>
                  <a:pt x="2061901" y="556908"/>
                  <a:pt x="1939516" y="601474"/>
                </a:cubicBezTo>
                <a:cubicBezTo>
                  <a:pt x="1817119" y="646027"/>
                  <a:pt x="1851515" y="740542"/>
                  <a:pt x="1729117" y="785096"/>
                </a:cubicBezTo>
                <a:cubicBezTo>
                  <a:pt x="1606694" y="829649"/>
                  <a:pt x="1572286" y="735134"/>
                  <a:pt x="1449876" y="779687"/>
                </a:cubicBezTo>
                <a:cubicBezTo>
                  <a:pt x="1327453" y="824265"/>
                  <a:pt x="1361849" y="918755"/>
                  <a:pt x="1239439" y="963321"/>
                </a:cubicBezTo>
                <a:moveTo>
                  <a:pt x="1892233" y="1200929"/>
                </a:moveTo>
                <a:lnTo>
                  <a:pt x="3197797" y="1676121"/>
                </a:lnTo>
                <a:moveTo>
                  <a:pt x="5808937" y="13"/>
                </a:moveTo>
                <a:lnTo>
                  <a:pt x="5808937" y="250521"/>
                </a:lnTo>
                <a:moveTo>
                  <a:pt x="9623406" y="4533085"/>
                </a:moveTo>
                <a:lnTo>
                  <a:pt x="10284707" y="4773791"/>
                </a:lnTo>
                <a:lnTo>
                  <a:pt x="9623406" y="5014510"/>
                </a:lnTo>
                <a:lnTo>
                  <a:pt x="8962054" y="4773791"/>
                </a:lnTo>
                <a:lnTo>
                  <a:pt x="9623406" y="4533085"/>
                </a:lnTo>
                <a:close/>
                <a:moveTo>
                  <a:pt x="10284707" y="4934279"/>
                </a:moveTo>
                <a:lnTo>
                  <a:pt x="9623406" y="4693560"/>
                </a:lnTo>
                <a:lnTo>
                  <a:pt x="8962054" y="4934279"/>
                </a:lnTo>
                <a:lnTo>
                  <a:pt x="9623406" y="5174985"/>
                </a:lnTo>
                <a:lnTo>
                  <a:pt x="10284707" y="4934279"/>
                </a:lnTo>
                <a:close/>
                <a:moveTo>
                  <a:pt x="10284707" y="5094741"/>
                </a:moveTo>
                <a:lnTo>
                  <a:pt x="9623406" y="4854035"/>
                </a:lnTo>
                <a:lnTo>
                  <a:pt x="8962054" y="5094741"/>
                </a:lnTo>
                <a:lnTo>
                  <a:pt x="9623406" y="5335461"/>
                </a:lnTo>
                <a:lnTo>
                  <a:pt x="10284707" y="5094741"/>
                </a:lnTo>
                <a:close/>
                <a:moveTo>
                  <a:pt x="9623406" y="5495948"/>
                </a:moveTo>
                <a:lnTo>
                  <a:pt x="8962054" y="5255229"/>
                </a:lnTo>
                <a:lnTo>
                  <a:pt x="8300740" y="5495948"/>
                </a:lnTo>
                <a:lnTo>
                  <a:pt x="8962054" y="5736642"/>
                </a:lnTo>
                <a:lnTo>
                  <a:pt x="9623406" y="5495948"/>
                </a:lnTo>
                <a:close/>
                <a:moveTo>
                  <a:pt x="9623406" y="5977374"/>
                </a:moveTo>
                <a:lnTo>
                  <a:pt x="8962054" y="5736655"/>
                </a:lnTo>
                <a:lnTo>
                  <a:pt x="8300740" y="5977374"/>
                </a:lnTo>
                <a:lnTo>
                  <a:pt x="8962054" y="6218080"/>
                </a:lnTo>
                <a:lnTo>
                  <a:pt x="9623406" y="5977374"/>
                </a:lnTo>
                <a:close/>
                <a:moveTo>
                  <a:pt x="6316759" y="6218080"/>
                </a:moveTo>
                <a:lnTo>
                  <a:pt x="6978099" y="6458800"/>
                </a:lnTo>
                <a:lnTo>
                  <a:pt x="7639400" y="6218080"/>
                </a:lnTo>
                <a:moveTo>
                  <a:pt x="7639426" y="6699519"/>
                </a:moveTo>
                <a:lnTo>
                  <a:pt x="6978099" y="6458812"/>
                </a:lnTo>
                <a:lnTo>
                  <a:pt x="6316759" y="6699519"/>
                </a:lnTo>
                <a:moveTo>
                  <a:pt x="8962067" y="5255217"/>
                </a:moveTo>
                <a:lnTo>
                  <a:pt x="9623419" y="5495948"/>
                </a:lnTo>
                <a:lnTo>
                  <a:pt x="10284720" y="5255217"/>
                </a:lnTo>
                <a:lnTo>
                  <a:pt x="9623419" y="5014510"/>
                </a:lnTo>
                <a:lnTo>
                  <a:pt x="8962067" y="5255217"/>
                </a:lnTo>
                <a:close/>
                <a:moveTo>
                  <a:pt x="8962067" y="5255229"/>
                </a:moveTo>
                <a:lnTo>
                  <a:pt x="9623419" y="5495948"/>
                </a:lnTo>
                <a:lnTo>
                  <a:pt x="10284720" y="5255229"/>
                </a:lnTo>
                <a:cubicBezTo>
                  <a:pt x="10284720" y="5255217"/>
                  <a:pt x="10284720" y="4773791"/>
                  <a:pt x="10284720" y="4773791"/>
                </a:cubicBezTo>
                <a:lnTo>
                  <a:pt x="9623419" y="4533097"/>
                </a:lnTo>
                <a:lnTo>
                  <a:pt x="8962067" y="4773803"/>
                </a:lnTo>
                <a:lnTo>
                  <a:pt x="8962067" y="5255229"/>
                </a:lnTo>
                <a:moveTo>
                  <a:pt x="8300753" y="5977374"/>
                </a:moveTo>
                <a:lnTo>
                  <a:pt x="8962067" y="6218080"/>
                </a:lnTo>
                <a:lnTo>
                  <a:pt x="9623419" y="5977374"/>
                </a:lnTo>
                <a:cubicBezTo>
                  <a:pt x="9623419" y="5977361"/>
                  <a:pt x="9623419" y="5495948"/>
                  <a:pt x="9623419" y="5495948"/>
                </a:cubicBezTo>
                <a:lnTo>
                  <a:pt x="8962067" y="5255229"/>
                </a:lnTo>
                <a:lnTo>
                  <a:pt x="8300753" y="5495948"/>
                </a:lnTo>
                <a:lnTo>
                  <a:pt x="8300753" y="5977374"/>
                </a:lnTo>
                <a:moveTo>
                  <a:pt x="11607400" y="6218080"/>
                </a:moveTo>
                <a:lnTo>
                  <a:pt x="12187111" y="6428670"/>
                </a:lnTo>
                <a:moveTo>
                  <a:pt x="12187111" y="6488942"/>
                </a:moveTo>
                <a:lnTo>
                  <a:pt x="11607400" y="6699519"/>
                </a:lnTo>
                <a:lnTo>
                  <a:pt x="12047560" y="6857594"/>
                </a:lnTo>
                <a:moveTo>
                  <a:pt x="8521893" y="6857594"/>
                </a:moveTo>
                <a:lnTo>
                  <a:pt x="8962067" y="6699519"/>
                </a:lnTo>
                <a:cubicBezTo>
                  <a:pt x="8962067" y="6699493"/>
                  <a:pt x="8962067" y="6218080"/>
                  <a:pt x="8962067" y="6218080"/>
                </a:cubicBezTo>
                <a:lnTo>
                  <a:pt x="8300753" y="5977374"/>
                </a:lnTo>
                <a:lnTo>
                  <a:pt x="7639426" y="6218080"/>
                </a:lnTo>
                <a:cubicBezTo>
                  <a:pt x="7639426" y="6218093"/>
                  <a:pt x="7639426" y="6699519"/>
                  <a:pt x="7639426" y="6699519"/>
                </a:cubicBezTo>
                <a:moveTo>
                  <a:pt x="7639426" y="6699519"/>
                </a:moveTo>
                <a:lnTo>
                  <a:pt x="8079587" y="6857594"/>
                </a:lnTo>
                <a:moveTo>
                  <a:pt x="7209042" y="6857594"/>
                </a:moveTo>
                <a:lnTo>
                  <a:pt x="7639400" y="6699519"/>
                </a:lnTo>
                <a:lnTo>
                  <a:pt x="7639400" y="6218093"/>
                </a:lnTo>
                <a:lnTo>
                  <a:pt x="6978099" y="5977399"/>
                </a:lnTo>
                <a:lnTo>
                  <a:pt x="6316759" y="6218093"/>
                </a:lnTo>
                <a:lnTo>
                  <a:pt x="6316759" y="6699519"/>
                </a:lnTo>
                <a:moveTo>
                  <a:pt x="6747131" y="6857594"/>
                </a:moveTo>
                <a:lnTo>
                  <a:pt x="6316759" y="6699519"/>
                </a:lnTo>
                <a:moveTo>
                  <a:pt x="10946047" y="5495948"/>
                </a:moveTo>
                <a:lnTo>
                  <a:pt x="10284733" y="5255229"/>
                </a:lnTo>
                <a:lnTo>
                  <a:pt x="9623406" y="5495948"/>
                </a:lnTo>
                <a:lnTo>
                  <a:pt x="10284733" y="5736642"/>
                </a:lnTo>
                <a:lnTo>
                  <a:pt x="10946047" y="5495948"/>
                </a:lnTo>
                <a:close/>
                <a:moveTo>
                  <a:pt x="10946047" y="5977374"/>
                </a:moveTo>
                <a:lnTo>
                  <a:pt x="10284733" y="5736655"/>
                </a:lnTo>
                <a:lnTo>
                  <a:pt x="9623406" y="5977374"/>
                </a:lnTo>
                <a:lnTo>
                  <a:pt x="10284733" y="6218080"/>
                </a:lnTo>
                <a:lnTo>
                  <a:pt x="10946047" y="5977374"/>
                </a:lnTo>
                <a:close/>
                <a:moveTo>
                  <a:pt x="9623406" y="5977374"/>
                </a:moveTo>
                <a:lnTo>
                  <a:pt x="10284707" y="6218080"/>
                </a:lnTo>
                <a:lnTo>
                  <a:pt x="10946047" y="5977374"/>
                </a:lnTo>
                <a:cubicBezTo>
                  <a:pt x="10946047" y="5977361"/>
                  <a:pt x="10946047" y="5495948"/>
                  <a:pt x="10946047" y="5495948"/>
                </a:cubicBezTo>
                <a:lnTo>
                  <a:pt x="10284707" y="5255229"/>
                </a:lnTo>
                <a:lnTo>
                  <a:pt x="9623406" y="5495948"/>
                </a:lnTo>
                <a:lnTo>
                  <a:pt x="9623406" y="5977374"/>
                </a:lnTo>
                <a:moveTo>
                  <a:pt x="9623406" y="6458800"/>
                </a:moveTo>
                <a:lnTo>
                  <a:pt x="10284707" y="6699519"/>
                </a:lnTo>
                <a:lnTo>
                  <a:pt x="10946047" y="6458800"/>
                </a:lnTo>
                <a:cubicBezTo>
                  <a:pt x="10946047" y="6458787"/>
                  <a:pt x="10946047" y="5977374"/>
                  <a:pt x="10946047" y="5977374"/>
                </a:cubicBezTo>
                <a:lnTo>
                  <a:pt x="10284707" y="5736655"/>
                </a:lnTo>
                <a:lnTo>
                  <a:pt x="9623406" y="5977374"/>
                </a:lnTo>
                <a:lnTo>
                  <a:pt x="9623406" y="6458800"/>
                </a:lnTo>
                <a:moveTo>
                  <a:pt x="12187111" y="5466682"/>
                </a:moveTo>
                <a:lnTo>
                  <a:pt x="11607374" y="5255229"/>
                </a:lnTo>
                <a:lnTo>
                  <a:pt x="10946060" y="5495948"/>
                </a:lnTo>
                <a:cubicBezTo>
                  <a:pt x="10946047" y="5495948"/>
                  <a:pt x="10946047" y="5977374"/>
                  <a:pt x="10946047" y="5977374"/>
                </a:cubicBezTo>
                <a:moveTo>
                  <a:pt x="10946047" y="5977374"/>
                </a:moveTo>
                <a:lnTo>
                  <a:pt x="11607374" y="6218080"/>
                </a:lnTo>
                <a:lnTo>
                  <a:pt x="12187111" y="6006627"/>
                </a:lnTo>
                <a:moveTo>
                  <a:pt x="11607374" y="6699493"/>
                </a:moveTo>
                <a:lnTo>
                  <a:pt x="10946047" y="6458800"/>
                </a:lnTo>
                <a:lnTo>
                  <a:pt x="10284707" y="6699493"/>
                </a:lnTo>
                <a:cubicBezTo>
                  <a:pt x="10284707" y="6699519"/>
                  <a:pt x="10284707" y="6857594"/>
                  <a:pt x="10284707" y="6857594"/>
                </a:cubicBezTo>
                <a:moveTo>
                  <a:pt x="10284707" y="5255217"/>
                </a:moveTo>
                <a:lnTo>
                  <a:pt x="10284707" y="6699519"/>
                </a:lnTo>
                <a:moveTo>
                  <a:pt x="8962067" y="6218080"/>
                </a:moveTo>
                <a:lnTo>
                  <a:pt x="7639426" y="6699519"/>
                </a:lnTo>
                <a:moveTo>
                  <a:pt x="7639426" y="6857594"/>
                </a:moveTo>
                <a:lnTo>
                  <a:pt x="7639426" y="6699519"/>
                </a:lnTo>
                <a:moveTo>
                  <a:pt x="11607374" y="5255229"/>
                </a:moveTo>
                <a:lnTo>
                  <a:pt x="11607374" y="6857594"/>
                </a:lnTo>
                <a:moveTo>
                  <a:pt x="9623406" y="6857594"/>
                </a:moveTo>
                <a:lnTo>
                  <a:pt x="9623406" y="6458800"/>
                </a:lnTo>
                <a:lnTo>
                  <a:pt x="8962054" y="6218080"/>
                </a:lnTo>
                <a:moveTo>
                  <a:pt x="10284707" y="6699519"/>
                </a:moveTo>
                <a:cubicBezTo>
                  <a:pt x="10160736" y="6744630"/>
                  <a:pt x="10125895" y="6648897"/>
                  <a:pt x="10001924" y="6694008"/>
                </a:cubicBezTo>
                <a:cubicBezTo>
                  <a:pt x="9896871" y="6732251"/>
                  <a:pt x="9905847" y="6808267"/>
                  <a:pt x="9835596" y="6857594"/>
                </a:cubicBezTo>
                <a:moveTo>
                  <a:pt x="586670" y="250521"/>
                </a:moveTo>
                <a:lnTo>
                  <a:pt x="586670" y="13"/>
                </a:lnTo>
              </a:path>
            </a:pathLst>
          </a:custGeom>
          <a:noFill/>
          <a:ln cap="rnd" cmpd="sng" w="9525">
            <a:solidFill>
              <a:srgbClr val="002B60">
                <a:alpha val="8902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descr="That is the end of the presentation." id="219" name="Google Shape;219;p86"/>
          <p:cNvGrpSpPr/>
          <p:nvPr/>
        </p:nvGrpSpPr>
        <p:grpSpPr>
          <a:xfrm>
            <a:off x="4405162" y="2557715"/>
            <a:ext cx="3383280" cy="1634994"/>
            <a:chOff x="5513695" y="815830"/>
            <a:chExt cx="4571796" cy="2209353"/>
          </a:xfrm>
        </p:grpSpPr>
        <p:sp>
          <p:nvSpPr>
            <p:cNvPr id="220" name="Google Shape;220;p86"/>
            <p:cNvSpPr/>
            <p:nvPr/>
          </p:nvSpPr>
          <p:spPr>
            <a:xfrm>
              <a:off x="5513695" y="2504926"/>
              <a:ext cx="4571796" cy="520257"/>
            </a:xfrm>
            <a:custGeom>
              <a:rect b="b" l="l" r="r" t="t"/>
              <a:pathLst>
                <a:path extrusionOk="0" h="520257" w="4571796">
                  <a:moveTo>
                    <a:pt x="404209" y="18887"/>
                  </a:moveTo>
                  <a:lnTo>
                    <a:pt x="404209" y="79924"/>
                  </a:lnTo>
                  <a:lnTo>
                    <a:pt x="68108" y="79924"/>
                  </a:lnTo>
                  <a:lnTo>
                    <a:pt x="68108" y="212048"/>
                  </a:lnTo>
                  <a:lnTo>
                    <a:pt x="293526" y="212048"/>
                  </a:lnTo>
                  <a:lnTo>
                    <a:pt x="293526" y="273275"/>
                  </a:lnTo>
                  <a:lnTo>
                    <a:pt x="68108" y="273275"/>
                  </a:lnTo>
                  <a:lnTo>
                    <a:pt x="68108" y="425080"/>
                  </a:lnTo>
                  <a:lnTo>
                    <a:pt x="416089" y="425080"/>
                  </a:lnTo>
                  <a:lnTo>
                    <a:pt x="416089" y="485162"/>
                  </a:lnTo>
                  <a:lnTo>
                    <a:pt x="0" y="485162"/>
                  </a:lnTo>
                  <a:lnTo>
                    <a:pt x="0" y="18887"/>
                  </a:lnTo>
                  <a:lnTo>
                    <a:pt x="404209" y="18887"/>
                  </a:lnTo>
                  <a:close/>
                  <a:moveTo>
                    <a:pt x="1846339" y="299412"/>
                  </a:moveTo>
                  <a:cubicBezTo>
                    <a:pt x="1846339" y="382729"/>
                    <a:pt x="1791190" y="437767"/>
                    <a:pt x="1709282" y="437767"/>
                  </a:cubicBezTo>
                  <a:cubicBezTo>
                    <a:pt x="1629669" y="437767"/>
                    <a:pt x="1580063" y="382080"/>
                    <a:pt x="1580063" y="299412"/>
                  </a:cubicBezTo>
                  <a:lnTo>
                    <a:pt x="1580063" y="20116"/>
                  </a:lnTo>
                  <a:lnTo>
                    <a:pt x="1512641" y="20116"/>
                  </a:lnTo>
                  <a:lnTo>
                    <a:pt x="1512641" y="302551"/>
                  </a:lnTo>
                  <a:cubicBezTo>
                    <a:pt x="1512641" y="429670"/>
                    <a:pt x="1604450" y="498999"/>
                    <a:pt x="1708783" y="498999"/>
                  </a:cubicBezTo>
                  <a:cubicBezTo>
                    <a:pt x="1862959" y="498999"/>
                    <a:pt x="1913146" y="393664"/>
                    <a:pt x="1913146" y="302551"/>
                  </a:cubicBezTo>
                  <a:lnTo>
                    <a:pt x="1913146" y="20116"/>
                  </a:lnTo>
                  <a:lnTo>
                    <a:pt x="1846339" y="20116"/>
                  </a:lnTo>
                  <a:lnTo>
                    <a:pt x="1846339" y="299412"/>
                  </a:lnTo>
                  <a:close/>
                  <a:moveTo>
                    <a:pt x="2288572" y="485080"/>
                  </a:moveTo>
                  <a:lnTo>
                    <a:pt x="2355540" y="485080"/>
                  </a:lnTo>
                  <a:lnTo>
                    <a:pt x="2355540" y="18776"/>
                  </a:lnTo>
                  <a:lnTo>
                    <a:pt x="2288572" y="18776"/>
                  </a:lnTo>
                  <a:lnTo>
                    <a:pt x="2288572" y="485080"/>
                  </a:lnTo>
                  <a:close/>
                  <a:moveTo>
                    <a:pt x="3154627" y="18974"/>
                  </a:moveTo>
                  <a:lnTo>
                    <a:pt x="3154627" y="384264"/>
                  </a:lnTo>
                  <a:lnTo>
                    <a:pt x="2823718" y="18971"/>
                  </a:lnTo>
                  <a:lnTo>
                    <a:pt x="2757554" y="18971"/>
                  </a:lnTo>
                  <a:lnTo>
                    <a:pt x="2757554" y="485162"/>
                  </a:lnTo>
                  <a:lnTo>
                    <a:pt x="2824562" y="485162"/>
                  </a:lnTo>
                  <a:lnTo>
                    <a:pt x="2824562" y="116882"/>
                  </a:lnTo>
                  <a:lnTo>
                    <a:pt x="3155965" y="485165"/>
                  </a:lnTo>
                  <a:lnTo>
                    <a:pt x="3221313" y="485165"/>
                  </a:lnTo>
                  <a:lnTo>
                    <a:pt x="3221313" y="18974"/>
                  </a:lnTo>
                  <a:lnTo>
                    <a:pt x="3154627" y="18974"/>
                  </a:lnTo>
                  <a:close/>
                  <a:moveTo>
                    <a:pt x="3627316" y="485080"/>
                  </a:moveTo>
                  <a:lnTo>
                    <a:pt x="3694131" y="485080"/>
                  </a:lnTo>
                  <a:lnTo>
                    <a:pt x="3694131" y="18776"/>
                  </a:lnTo>
                  <a:lnTo>
                    <a:pt x="3627316" y="18776"/>
                  </a:lnTo>
                  <a:lnTo>
                    <a:pt x="3627316" y="485080"/>
                  </a:lnTo>
                  <a:close/>
                  <a:moveTo>
                    <a:pt x="4456524" y="18319"/>
                  </a:moveTo>
                  <a:lnTo>
                    <a:pt x="4302426" y="185908"/>
                  </a:lnTo>
                  <a:lnTo>
                    <a:pt x="4152526" y="18319"/>
                  </a:lnTo>
                  <a:lnTo>
                    <a:pt x="4065160" y="18319"/>
                  </a:lnTo>
                  <a:lnTo>
                    <a:pt x="4252430" y="232306"/>
                  </a:lnTo>
                  <a:lnTo>
                    <a:pt x="4018234" y="485051"/>
                  </a:lnTo>
                  <a:lnTo>
                    <a:pt x="4103696" y="485051"/>
                  </a:lnTo>
                  <a:lnTo>
                    <a:pt x="4295860" y="277562"/>
                  </a:lnTo>
                  <a:lnTo>
                    <a:pt x="4479038" y="485051"/>
                  </a:lnTo>
                  <a:lnTo>
                    <a:pt x="4571797" y="485051"/>
                  </a:lnTo>
                  <a:lnTo>
                    <a:pt x="4344928" y="232182"/>
                  </a:lnTo>
                  <a:lnTo>
                    <a:pt x="4539165" y="18319"/>
                  </a:lnTo>
                  <a:lnTo>
                    <a:pt x="4456524" y="18319"/>
                  </a:lnTo>
                  <a:close/>
                  <a:moveTo>
                    <a:pt x="924908" y="8"/>
                  </a:moveTo>
                  <a:cubicBezTo>
                    <a:pt x="1063263" y="-1029"/>
                    <a:pt x="1173255" y="102594"/>
                    <a:pt x="1173255" y="247487"/>
                  </a:cubicBezTo>
                  <a:lnTo>
                    <a:pt x="1173255" y="249267"/>
                  </a:lnTo>
                  <a:cubicBezTo>
                    <a:pt x="1173255" y="333859"/>
                    <a:pt x="1138977" y="402235"/>
                    <a:pt x="1084506" y="443850"/>
                  </a:cubicBezTo>
                  <a:lnTo>
                    <a:pt x="1151010" y="520023"/>
                  </a:lnTo>
                  <a:lnTo>
                    <a:pt x="1073201" y="520258"/>
                  </a:lnTo>
                  <a:lnTo>
                    <a:pt x="1035288" y="476456"/>
                  </a:lnTo>
                  <a:cubicBezTo>
                    <a:pt x="1003795" y="492615"/>
                    <a:pt x="961901" y="501862"/>
                    <a:pt x="926441" y="502136"/>
                  </a:cubicBezTo>
                  <a:cubicBezTo>
                    <a:pt x="788542" y="503049"/>
                    <a:pt x="678854" y="400310"/>
                    <a:pt x="678854" y="254633"/>
                  </a:cubicBezTo>
                  <a:lnTo>
                    <a:pt x="678854" y="252834"/>
                  </a:lnTo>
                  <a:cubicBezTo>
                    <a:pt x="678854" y="106034"/>
                    <a:pt x="785943" y="920"/>
                    <a:pt x="924908" y="8"/>
                  </a:cubicBezTo>
                  <a:moveTo>
                    <a:pt x="1103699" y="249890"/>
                  </a:moveTo>
                  <a:cubicBezTo>
                    <a:pt x="1103699" y="139014"/>
                    <a:pt x="1023782" y="58900"/>
                    <a:pt x="923338" y="59705"/>
                  </a:cubicBezTo>
                  <a:cubicBezTo>
                    <a:pt x="823013" y="60201"/>
                    <a:pt x="748563" y="139014"/>
                    <a:pt x="748563" y="250568"/>
                  </a:cubicBezTo>
                  <a:lnTo>
                    <a:pt x="748682" y="252254"/>
                  </a:lnTo>
                  <a:cubicBezTo>
                    <a:pt x="748682" y="361750"/>
                    <a:pt x="828023" y="442360"/>
                    <a:pt x="927894" y="441708"/>
                  </a:cubicBezTo>
                  <a:cubicBezTo>
                    <a:pt x="949675" y="441597"/>
                    <a:pt x="977651" y="435514"/>
                    <a:pt x="993208" y="428021"/>
                  </a:cubicBezTo>
                  <a:lnTo>
                    <a:pt x="929649" y="355075"/>
                  </a:lnTo>
                  <a:lnTo>
                    <a:pt x="1007273" y="355183"/>
                  </a:lnTo>
                  <a:lnTo>
                    <a:pt x="1043463" y="397146"/>
                  </a:lnTo>
                  <a:cubicBezTo>
                    <a:pt x="1082372" y="360531"/>
                    <a:pt x="1103699" y="317642"/>
                    <a:pt x="1103699" y="251713"/>
                  </a:cubicBezTo>
                  <a:lnTo>
                    <a:pt x="1103699" y="24989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1" name="Google Shape;221;p86"/>
            <p:cNvSpPr/>
            <p:nvPr/>
          </p:nvSpPr>
          <p:spPr>
            <a:xfrm>
              <a:off x="6885920" y="815830"/>
              <a:ext cx="2256122" cy="1241135"/>
            </a:xfrm>
            <a:custGeom>
              <a:rect b="b" l="l" r="r" t="t"/>
              <a:pathLst>
                <a:path extrusionOk="0" h="1241135" w="2256122">
                  <a:moveTo>
                    <a:pt x="1139663" y="66158"/>
                  </a:moveTo>
                  <a:lnTo>
                    <a:pt x="1139663" y="1062688"/>
                  </a:lnTo>
                  <a:lnTo>
                    <a:pt x="1266365" y="1018627"/>
                  </a:lnTo>
                  <a:lnTo>
                    <a:pt x="1266365" y="110490"/>
                  </a:lnTo>
                  <a:lnTo>
                    <a:pt x="1646340" y="243152"/>
                  </a:lnTo>
                  <a:lnTo>
                    <a:pt x="1646340" y="885965"/>
                  </a:lnTo>
                  <a:lnTo>
                    <a:pt x="1772847" y="841710"/>
                  </a:lnTo>
                  <a:lnTo>
                    <a:pt x="1772847" y="287292"/>
                  </a:lnTo>
                  <a:lnTo>
                    <a:pt x="1899496" y="331632"/>
                  </a:lnTo>
                  <a:lnTo>
                    <a:pt x="1899496" y="931714"/>
                  </a:lnTo>
                  <a:lnTo>
                    <a:pt x="1519605" y="1064300"/>
                  </a:lnTo>
                  <a:lnTo>
                    <a:pt x="1519605" y="333009"/>
                  </a:lnTo>
                  <a:lnTo>
                    <a:pt x="1393162" y="288862"/>
                  </a:lnTo>
                  <a:lnTo>
                    <a:pt x="1393162" y="1108553"/>
                  </a:lnTo>
                  <a:lnTo>
                    <a:pt x="1013082" y="1241136"/>
                  </a:lnTo>
                  <a:lnTo>
                    <a:pt x="1013082" y="156166"/>
                  </a:lnTo>
                  <a:lnTo>
                    <a:pt x="949794" y="134071"/>
                  </a:lnTo>
                  <a:lnTo>
                    <a:pt x="886538" y="156166"/>
                  </a:lnTo>
                  <a:lnTo>
                    <a:pt x="886538" y="1241133"/>
                  </a:lnTo>
                  <a:lnTo>
                    <a:pt x="506635" y="1108550"/>
                  </a:lnTo>
                  <a:lnTo>
                    <a:pt x="506635" y="288859"/>
                  </a:lnTo>
                  <a:lnTo>
                    <a:pt x="379938" y="333007"/>
                  </a:lnTo>
                  <a:lnTo>
                    <a:pt x="379938" y="1064300"/>
                  </a:lnTo>
                  <a:lnTo>
                    <a:pt x="0" y="931714"/>
                  </a:lnTo>
                  <a:lnTo>
                    <a:pt x="0" y="331635"/>
                  </a:lnTo>
                  <a:lnTo>
                    <a:pt x="126739" y="287295"/>
                  </a:lnTo>
                  <a:lnTo>
                    <a:pt x="126739" y="841712"/>
                  </a:lnTo>
                  <a:lnTo>
                    <a:pt x="253317" y="885968"/>
                  </a:lnTo>
                  <a:lnTo>
                    <a:pt x="253317" y="243155"/>
                  </a:lnTo>
                  <a:lnTo>
                    <a:pt x="633221" y="110493"/>
                  </a:lnTo>
                  <a:lnTo>
                    <a:pt x="633221" y="1018630"/>
                  </a:lnTo>
                  <a:lnTo>
                    <a:pt x="759841" y="1062691"/>
                  </a:lnTo>
                  <a:lnTo>
                    <a:pt x="759841" y="66158"/>
                  </a:lnTo>
                  <a:lnTo>
                    <a:pt x="949794" y="0"/>
                  </a:lnTo>
                  <a:lnTo>
                    <a:pt x="1139663" y="66158"/>
                  </a:lnTo>
                  <a:close/>
                  <a:moveTo>
                    <a:pt x="2142041" y="889712"/>
                  </a:moveTo>
                  <a:cubicBezTo>
                    <a:pt x="2077756" y="889712"/>
                    <a:pt x="2027994" y="837805"/>
                    <a:pt x="2027994" y="775544"/>
                  </a:cubicBezTo>
                  <a:lnTo>
                    <a:pt x="2027994" y="774979"/>
                  </a:lnTo>
                  <a:cubicBezTo>
                    <a:pt x="2027994" y="712641"/>
                    <a:pt x="2078445" y="660085"/>
                    <a:pt x="2142041" y="660085"/>
                  </a:cubicBezTo>
                  <a:cubicBezTo>
                    <a:pt x="2206258" y="660085"/>
                    <a:pt x="2256122" y="711952"/>
                    <a:pt x="2256122" y="774243"/>
                  </a:cubicBezTo>
                  <a:lnTo>
                    <a:pt x="2256122" y="774976"/>
                  </a:lnTo>
                  <a:cubicBezTo>
                    <a:pt x="2256122" y="837119"/>
                    <a:pt x="2205678" y="889712"/>
                    <a:pt x="2142041" y="889712"/>
                  </a:cubicBezTo>
                  <a:moveTo>
                    <a:pt x="2142041" y="877175"/>
                  </a:moveTo>
                  <a:cubicBezTo>
                    <a:pt x="2199069" y="877175"/>
                    <a:pt x="2242982" y="830582"/>
                    <a:pt x="2242982" y="774979"/>
                  </a:cubicBezTo>
                  <a:lnTo>
                    <a:pt x="2242982" y="774246"/>
                  </a:lnTo>
                  <a:cubicBezTo>
                    <a:pt x="2242982" y="718490"/>
                    <a:pt x="2199707" y="672662"/>
                    <a:pt x="2142041" y="672662"/>
                  </a:cubicBezTo>
                  <a:cubicBezTo>
                    <a:pt x="2084985" y="672662"/>
                    <a:pt x="2041143" y="719215"/>
                    <a:pt x="2041143" y="774979"/>
                  </a:cubicBezTo>
                  <a:lnTo>
                    <a:pt x="2041143" y="775544"/>
                  </a:lnTo>
                  <a:cubicBezTo>
                    <a:pt x="2041143" y="831349"/>
                    <a:pt x="2084405" y="877175"/>
                    <a:pt x="2142041" y="877175"/>
                  </a:cubicBezTo>
                  <a:moveTo>
                    <a:pt x="2094841" y="713250"/>
                  </a:moveTo>
                  <a:lnTo>
                    <a:pt x="2150571" y="713250"/>
                  </a:lnTo>
                  <a:cubicBezTo>
                    <a:pt x="2178048" y="713250"/>
                    <a:pt x="2198449" y="725829"/>
                    <a:pt x="2198449" y="752692"/>
                  </a:cubicBezTo>
                  <a:cubicBezTo>
                    <a:pt x="2198449" y="771689"/>
                    <a:pt x="2187983" y="784073"/>
                    <a:pt x="2172201" y="789344"/>
                  </a:cubicBezTo>
                  <a:lnTo>
                    <a:pt x="2202385" y="831922"/>
                  </a:lnTo>
                  <a:lnTo>
                    <a:pt x="2167650" y="831922"/>
                  </a:lnTo>
                  <a:lnTo>
                    <a:pt x="2142041" y="794583"/>
                  </a:lnTo>
                  <a:lnTo>
                    <a:pt x="2123656" y="794583"/>
                  </a:lnTo>
                  <a:lnTo>
                    <a:pt x="2123656" y="831922"/>
                  </a:lnTo>
                  <a:lnTo>
                    <a:pt x="2094839" y="831922"/>
                  </a:lnTo>
                  <a:lnTo>
                    <a:pt x="2094839" y="713250"/>
                  </a:lnTo>
                  <a:close/>
                  <a:moveTo>
                    <a:pt x="2148618" y="770998"/>
                  </a:moveTo>
                  <a:cubicBezTo>
                    <a:pt x="2161762" y="770998"/>
                    <a:pt x="2168996" y="764426"/>
                    <a:pt x="2168996" y="754562"/>
                  </a:cubicBezTo>
                  <a:cubicBezTo>
                    <a:pt x="2168996" y="744170"/>
                    <a:pt x="2161005" y="738205"/>
                    <a:pt x="2148618" y="738205"/>
                  </a:cubicBezTo>
                  <a:lnTo>
                    <a:pt x="2123656" y="738205"/>
                  </a:lnTo>
                  <a:lnTo>
                    <a:pt x="2123656" y="770998"/>
                  </a:lnTo>
                  <a:lnTo>
                    <a:pt x="2148618" y="770998"/>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 Light">
  <p:cSld name="1 Col Light">
    <p:spTree>
      <p:nvGrpSpPr>
        <p:cNvPr id="222" name="Shape 222"/>
        <p:cNvGrpSpPr/>
        <p:nvPr/>
      </p:nvGrpSpPr>
      <p:grpSpPr>
        <a:xfrm>
          <a:off x="0" y="0"/>
          <a:ext cx="0" cy="0"/>
          <a:chOff x="0" y="0"/>
          <a:chExt cx="0" cy="0"/>
        </a:xfrm>
      </p:grpSpPr>
      <p:sp>
        <p:nvSpPr>
          <p:cNvPr id="223" name="Google Shape;223;p87"/>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4" name="Google Shape;224;p87"/>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
        <p:nvSpPr>
          <p:cNvPr id="225" name="Google Shape;225;p87"/>
          <p:cNvSpPr txBox="1"/>
          <p:nvPr>
            <p:ph type="title"/>
          </p:nvPr>
        </p:nvSpPr>
        <p:spPr>
          <a:xfrm>
            <a:off x="548640" y="457200"/>
            <a:ext cx="11088686" cy="54864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6" name="Google Shape;226;p87"/>
          <p:cNvSpPr txBox="1"/>
          <p:nvPr>
            <p:ph idx="1" type="body"/>
          </p:nvPr>
        </p:nvSpPr>
        <p:spPr>
          <a:xfrm>
            <a:off x="548639" y="1051560"/>
            <a:ext cx="11088687" cy="36576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600"/>
              <a:buNone/>
              <a:defRPr b="1" sz="1600"/>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87"/>
          <p:cNvSpPr txBox="1"/>
          <p:nvPr>
            <p:ph idx="2" type="body"/>
          </p:nvPr>
        </p:nvSpPr>
        <p:spPr>
          <a:xfrm>
            <a:off x="548640" y="1554480"/>
            <a:ext cx="11088688" cy="461772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600"/>
              <a:buNone/>
              <a:defRPr b="0" sz="1600"/>
            </a:lvl1pPr>
            <a:lvl2pPr indent="-330200" lvl="1" marL="914400" algn="l">
              <a:lnSpc>
                <a:spcPct val="100000"/>
              </a:lnSpc>
              <a:spcBef>
                <a:spcPts val="600"/>
              </a:spcBef>
              <a:spcAft>
                <a:spcPts val="0"/>
              </a:spcAft>
              <a:buClr>
                <a:schemeClr val="dk1"/>
              </a:buClr>
              <a:buSzPts val="1600"/>
              <a:buFont typeface="Arial"/>
              <a:buChar char="•"/>
              <a:defRPr sz="1600"/>
            </a:lvl2pPr>
            <a:lvl3pPr indent="-317500" lvl="2" marL="1371600" algn="l">
              <a:lnSpc>
                <a:spcPct val="100000"/>
              </a:lnSpc>
              <a:spcBef>
                <a:spcPts val="600"/>
              </a:spcBef>
              <a:spcAft>
                <a:spcPts val="0"/>
              </a:spcAft>
              <a:buClr>
                <a:schemeClr val="dk1"/>
              </a:buClr>
              <a:buSzPts val="1400"/>
              <a:buFont typeface="Arial"/>
              <a:buChar char="–"/>
              <a:defRPr/>
            </a:lvl3pPr>
            <a:lvl4pPr indent="-304800" lvl="3" marL="1828800" algn="l">
              <a:lnSpc>
                <a:spcPct val="100000"/>
              </a:lnSpc>
              <a:spcBef>
                <a:spcPts val="600"/>
              </a:spcBef>
              <a:spcAft>
                <a:spcPts val="0"/>
              </a:spcAft>
              <a:buClr>
                <a:schemeClr val="dk1"/>
              </a:buClr>
              <a:buSzPts val="1200"/>
              <a:buFont typeface="Arial"/>
              <a:buChar char="•"/>
              <a:defRPr/>
            </a:lvl4pPr>
            <a:lvl5pPr indent="-304800" lvl="4" marL="2286000" algn="l">
              <a:lnSpc>
                <a:spcPct val="100000"/>
              </a:lnSpc>
              <a:spcBef>
                <a:spcPts val="600"/>
              </a:spcBef>
              <a:spcAft>
                <a:spcPts val="0"/>
              </a:spcAft>
              <a:buClr>
                <a:schemeClr val="dk1"/>
              </a:buClr>
              <a:buSzPts val="1200"/>
              <a:buFont typeface="Arial"/>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87"/>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 Light">
  <p:cSld name="2 Col Light">
    <p:spTree>
      <p:nvGrpSpPr>
        <p:cNvPr id="229" name="Shape 229"/>
        <p:cNvGrpSpPr/>
        <p:nvPr/>
      </p:nvGrpSpPr>
      <p:grpSpPr>
        <a:xfrm>
          <a:off x="0" y="0"/>
          <a:ext cx="0" cy="0"/>
          <a:chOff x="0" y="0"/>
          <a:chExt cx="0" cy="0"/>
        </a:xfrm>
      </p:grpSpPr>
      <p:sp>
        <p:nvSpPr>
          <p:cNvPr id="230" name="Google Shape;230;p88"/>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p88"/>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
        <p:nvSpPr>
          <p:cNvPr id="232" name="Google Shape;232;p88"/>
          <p:cNvSpPr txBox="1"/>
          <p:nvPr>
            <p:ph type="title"/>
          </p:nvPr>
        </p:nvSpPr>
        <p:spPr>
          <a:xfrm>
            <a:off x="548640" y="457200"/>
            <a:ext cx="11091672" cy="54864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3" name="Google Shape;233;p88"/>
          <p:cNvSpPr txBox="1"/>
          <p:nvPr>
            <p:ph idx="1" type="body"/>
          </p:nvPr>
        </p:nvSpPr>
        <p:spPr>
          <a:xfrm>
            <a:off x="548639" y="1051560"/>
            <a:ext cx="11088687" cy="36576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600"/>
              <a:buNone/>
              <a:defRPr b="1" sz="1600"/>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 name="Google Shape;234;p88"/>
          <p:cNvSpPr txBox="1"/>
          <p:nvPr>
            <p:ph idx="2" type="body"/>
          </p:nvPr>
        </p:nvSpPr>
        <p:spPr>
          <a:xfrm>
            <a:off x="552450" y="1554480"/>
            <a:ext cx="5356225" cy="461772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800"/>
              <a:buNone/>
              <a:defRPr/>
            </a:lvl1pPr>
            <a:lvl2pPr indent="-330200" lvl="1" marL="914400" algn="l">
              <a:lnSpc>
                <a:spcPct val="100000"/>
              </a:lnSpc>
              <a:spcBef>
                <a:spcPts val="600"/>
              </a:spcBef>
              <a:spcAft>
                <a:spcPts val="0"/>
              </a:spcAft>
              <a:buClr>
                <a:schemeClr val="dk1"/>
              </a:buClr>
              <a:buSzPts val="16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 name="Google Shape;235;p88"/>
          <p:cNvSpPr txBox="1"/>
          <p:nvPr>
            <p:ph idx="3" type="body"/>
          </p:nvPr>
        </p:nvSpPr>
        <p:spPr>
          <a:xfrm>
            <a:off x="6283327" y="1554480"/>
            <a:ext cx="5357812" cy="461772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 name="Google Shape;236;p88"/>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58"/>
          <p:cNvSpPr/>
          <p:nvPr/>
        </p:nvSpPr>
        <p:spPr>
          <a:xfrm>
            <a:off x="445982" y="606554"/>
            <a:ext cx="11300036" cy="125882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32" name="Google Shape;32;p58"/>
          <p:cNvSpPr txBox="1"/>
          <p:nvPr>
            <p:ph type="title"/>
          </p:nvPr>
        </p:nvSpPr>
        <p:spPr>
          <a:xfrm>
            <a:off x="581193" y="729658"/>
            <a:ext cx="11029616" cy="98833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58"/>
          <p:cNvSpPr txBox="1"/>
          <p:nvPr>
            <p:ph idx="1" type="body"/>
          </p:nvPr>
        </p:nvSpPr>
        <p:spPr>
          <a:xfrm>
            <a:off x="581193" y="2228003"/>
            <a:ext cx="5422390" cy="3633047"/>
          </a:xfrm>
          <a:prstGeom prst="rect">
            <a:avLst/>
          </a:prstGeom>
          <a:noFill/>
          <a:ln>
            <a:noFill/>
          </a:ln>
        </p:spPr>
        <p:txBody>
          <a:bodyPr anchorCtr="0" anchor="ctr"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34" name="Google Shape;34;p58"/>
          <p:cNvSpPr txBox="1"/>
          <p:nvPr>
            <p:ph idx="2" type="body"/>
          </p:nvPr>
        </p:nvSpPr>
        <p:spPr>
          <a:xfrm>
            <a:off x="6188417" y="2228003"/>
            <a:ext cx="5422392" cy="3633047"/>
          </a:xfrm>
          <a:prstGeom prst="rect">
            <a:avLst/>
          </a:prstGeom>
          <a:noFill/>
          <a:ln>
            <a:noFill/>
          </a:ln>
        </p:spPr>
        <p:txBody>
          <a:bodyPr anchorCtr="0" anchor="ctr"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35" name="Google Shape;35;p58"/>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8"/>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8"/>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 Light">
  <p:cSld name="3 Col Light">
    <p:spTree>
      <p:nvGrpSpPr>
        <p:cNvPr id="237" name="Shape 237"/>
        <p:cNvGrpSpPr/>
        <p:nvPr/>
      </p:nvGrpSpPr>
      <p:grpSpPr>
        <a:xfrm>
          <a:off x="0" y="0"/>
          <a:ext cx="0" cy="0"/>
          <a:chOff x="0" y="0"/>
          <a:chExt cx="0" cy="0"/>
        </a:xfrm>
      </p:grpSpPr>
      <p:sp>
        <p:nvSpPr>
          <p:cNvPr id="238" name="Google Shape;238;p89"/>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9" name="Google Shape;239;p89"/>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
        <p:nvSpPr>
          <p:cNvPr id="240" name="Google Shape;240;p89"/>
          <p:cNvSpPr txBox="1"/>
          <p:nvPr>
            <p:ph type="title"/>
          </p:nvPr>
        </p:nvSpPr>
        <p:spPr>
          <a:xfrm>
            <a:off x="548640" y="457200"/>
            <a:ext cx="11091672" cy="54864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1" name="Google Shape;241;p89"/>
          <p:cNvSpPr txBox="1"/>
          <p:nvPr>
            <p:ph idx="1" type="body"/>
          </p:nvPr>
        </p:nvSpPr>
        <p:spPr>
          <a:xfrm>
            <a:off x="548639" y="1051560"/>
            <a:ext cx="11088687" cy="36576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600"/>
              <a:buNone/>
              <a:defRPr b="1" sz="1600"/>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 name="Google Shape;242;p89"/>
          <p:cNvSpPr txBox="1"/>
          <p:nvPr>
            <p:ph idx="2" type="body"/>
          </p:nvPr>
        </p:nvSpPr>
        <p:spPr>
          <a:xfrm>
            <a:off x="548640" y="1554480"/>
            <a:ext cx="3448685" cy="461772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89"/>
          <p:cNvSpPr txBox="1"/>
          <p:nvPr>
            <p:ph idx="3" type="body"/>
          </p:nvPr>
        </p:nvSpPr>
        <p:spPr>
          <a:xfrm>
            <a:off x="4372356" y="1554480"/>
            <a:ext cx="3447288" cy="461772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89"/>
          <p:cNvSpPr txBox="1"/>
          <p:nvPr>
            <p:ph idx="4" type="body"/>
          </p:nvPr>
        </p:nvSpPr>
        <p:spPr>
          <a:xfrm>
            <a:off x="8197850" y="1554480"/>
            <a:ext cx="3443288" cy="461772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89"/>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Col Light">
  <p:cSld name="4 Col Light">
    <p:spTree>
      <p:nvGrpSpPr>
        <p:cNvPr id="246" name="Shape 246"/>
        <p:cNvGrpSpPr/>
        <p:nvPr/>
      </p:nvGrpSpPr>
      <p:grpSpPr>
        <a:xfrm>
          <a:off x="0" y="0"/>
          <a:ext cx="0" cy="0"/>
          <a:chOff x="0" y="0"/>
          <a:chExt cx="0" cy="0"/>
        </a:xfrm>
      </p:grpSpPr>
      <p:sp>
        <p:nvSpPr>
          <p:cNvPr id="247" name="Google Shape;247;p90"/>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90"/>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
        <p:nvSpPr>
          <p:cNvPr id="249" name="Google Shape;249;p90"/>
          <p:cNvSpPr txBox="1"/>
          <p:nvPr>
            <p:ph type="title"/>
          </p:nvPr>
        </p:nvSpPr>
        <p:spPr>
          <a:xfrm>
            <a:off x="548640" y="456300"/>
            <a:ext cx="11091672" cy="54864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 name="Google Shape;250;p90"/>
          <p:cNvSpPr txBox="1"/>
          <p:nvPr>
            <p:ph idx="1" type="body"/>
          </p:nvPr>
        </p:nvSpPr>
        <p:spPr>
          <a:xfrm>
            <a:off x="548639" y="1051560"/>
            <a:ext cx="11088687" cy="36576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600"/>
              <a:buNone/>
              <a:defRPr b="1" sz="1600"/>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 name="Google Shape;251;p90"/>
          <p:cNvSpPr txBox="1"/>
          <p:nvPr>
            <p:ph idx="2" type="body"/>
          </p:nvPr>
        </p:nvSpPr>
        <p:spPr>
          <a:xfrm>
            <a:off x="548640" y="1578152"/>
            <a:ext cx="2487168" cy="4594048"/>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400"/>
              <a:buNone/>
              <a:defRPr sz="1400"/>
            </a:lvl1pPr>
            <a:lvl2pPr indent="-317500" lvl="1" marL="914400" algn="l">
              <a:lnSpc>
                <a:spcPct val="100000"/>
              </a:lnSpc>
              <a:spcBef>
                <a:spcPts val="600"/>
              </a:spcBef>
              <a:spcAft>
                <a:spcPts val="0"/>
              </a:spcAft>
              <a:buClr>
                <a:schemeClr val="dk1"/>
              </a:buClr>
              <a:buSzPts val="1400"/>
              <a:buChar char="•"/>
              <a:defRPr sz="1400"/>
            </a:lvl2pPr>
            <a:lvl3pPr indent="-304800" lvl="2" marL="1371600" algn="l">
              <a:lnSpc>
                <a:spcPct val="100000"/>
              </a:lnSpc>
              <a:spcBef>
                <a:spcPts val="600"/>
              </a:spcBef>
              <a:spcAft>
                <a:spcPts val="0"/>
              </a:spcAft>
              <a:buClr>
                <a:schemeClr val="dk1"/>
              </a:buClr>
              <a:buSzPts val="1200"/>
              <a:buChar char="–"/>
              <a:defRPr sz="1200"/>
            </a:lvl3pPr>
            <a:lvl4pPr indent="-298450" lvl="3" marL="1828800" algn="l">
              <a:lnSpc>
                <a:spcPct val="100000"/>
              </a:lnSpc>
              <a:spcBef>
                <a:spcPts val="600"/>
              </a:spcBef>
              <a:spcAft>
                <a:spcPts val="0"/>
              </a:spcAft>
              <a:buClr>
                <a:schemeClr val="dk1"/>
              </a:buClr>
              <a:buSzPts val="1100"/>
              <a:buChar char="•"/>
              <a:defRPr sz="11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 name="Google Shape;252;p90"/>
          <p:cNvSpPr txBox="1"/>
          <p:nvPr>
            <p:ph idx="3" type="body"/>
          </p:nvPr>
        </p:nvSpPr>
        <p:spPr>
          <a:xfrm>
            <a:off x="3409950" y="1581912"/>
            <a:ext cx="2487168" cy="4590288"/>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400"/>
              <a:buNone/>
              <a:defRPr sz="1400"/>
            </a:lvl1pPr>
            <a:lvl2pPr indent="-317500" lvl="1" marL="914400" algn="l">
              <a:lnSpc>
                <a:spcPct val="100000"/>
              </a:lnSpc>
              <a:spcBef>
                <a:spcPts val="600"/>
              </a:spcBef>
              <a:spcAft>
                <a:spcPts val="0"/>
              </a:spcAft>
              <a:buClr>
                <a:schemeClr val="dk1"/>
              </a:buClr>
              <a:buSzPts val="1400"/>
              <a:buChar char="•"/>
              <a:defRPr sz="1400"/>
            </a:lvl2pPr>
            <a:lvl3pPr indent="-304800" lvl="2" marL="1371600" algn="l">
              <a:lnSpc>
                <a:spcPct val="100000"/>
              </a:lnSpc>
              <a:spcBef>
                <a:spcPts val="600"/>
              </a:spcBef>
              <a:spcAft>
                <a:spcPts val="0"/>
              </a:spcAft>
              <a:buClr>
                <a:schemeClr val="dk1"/>
              </a:buClr>
              <a:buSzPts val="1200"/>
              <a:buChar char="–"/>
              <a:defRPr sz="1200"/>
            </a:lvl3pPr>
            <a:lvl4pPr indent="-298450" lvl="3" marL="1828800" algn="l">
              <a:lnSpc>
                <a:spcPct val="100000"/>
              </a:lnSpc>
              <a:spcBef>
                <a:spcPts val="600"/>
              </a:spcBef>
              <a:spcAft>
                <a:spcPts val="0"/>
              </a:spcAft>
              <a:buClr>
                <a:schemeClr val="dk1"/>
              </a:buClr>
              <a:buSzPts val="1100"/>
              <a:buChar char="•"/>
              <a:defRPr sz="11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90"/>
          <p:cNvSpPr txBox="1"/>
          <p:nvPr>
            <p:ph idx="4" type="body"/>
          </p:nvPr>
        </p:nvSpPr>
        <p:spPr>
          <a:xfrm>
            <a:off x="6281738" y="1581912"/>
            <a:ext cx="2487168" cy="4590288"/>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400"/>
              <a:buNone/>
              <a:defRPr sz="1400"/>
            </a:lvl1pPr>
            <a:lvl2pPr indent="-317500" lvl="1" marL="914400" algn="l">
              <a:lnSpc>
                <a:spcPct val="100000"/>
              </a:lnSpc>
              <a:spcBef>
                <a:spcPts val="600"/>
              </a:spcBef>
              <a:spcAft>
                <a:spcPts val="0"/>
              </a:spcAft>
              <a:buClr>
                <a:schemeClr val="dk1"/>
              </a:buClr>
              <a:buSzPts val="1400"/>
              <a:buChar char="•"/>
              <a:defRPr sz="1400"/>
            </a:lvl2pPr>
            <a:lvl3pPr indent="-304800" lvl="2" marL="1371600" algn="l">
              <a:lnSpc>
                <a:spcPct val="100000"/>
              </a:lnSpc>
              <a:spcBef>
                <a:spcPts val="600"/>
              </a:spcBef>
              <a:spcAft>
                <a:spcPts val="0"/>
              </a:spcAft>
              <a:buClr>
                <a:schemeClr val="dk1"/>
              </a:buClr>
              <a:buSzPts val="1200"/>
              <a:buChar char="–"/>
              <a:defRPr sz="1200"/>
            </a:lvl3pPr>
            <a:lvl4pPr indent="-298450" lvl="3" marL="1828800" algn="l">
              <a:lnSpc>
                <a:spcPct val="100000"/>
              </a:lnSpc>
              <a:spcBef>
                <a:spcPts val="600"/>
              </a:spcBef>
              <a:spcAft>
                <a:spcPts val="0"/>
              </a:spcAft>
              <a:buClr>
                <a:schemeClr val="dk1"/>
              </a:buClr>
              <a:buSzPts val="1100"/>
              <a:buChar char="•"/>
              <a:defRPr sz="11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90"/>
          <p:cNvSpPr txBox="1"/>
          <p:nvPr>
            <p:ph idx="5" type="body"/>
          </p:nvPr>
        </p:nvSpPr>
        <p:spPr>
          <a:xfrm>
            <a:off x="9153526" y="1581912"/>
            <a:ext cx="2487168" cy="4590288"/>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400"/>
              <a:buNone/>
              <a:defRPr sz="1400"/>
            </a:lvl1pPr>
            <a:lvl2pPr indent="-317500" lvl="1" marL="914400" algn="l">
              <a:lnSpc>
                <a:spcPct val="100000"/>
              </a:lnSpc>
              <a:spcBef>
                <a:spcPts val="600"/>
              </a:spcBef>
              <a:spcAft>
                <a:spcPts val="0"/>
              </a:spcAft>
              <a:buClr>
                <a:schemeClr val="dk1"/>
              </a:buClr>
              <a:buSzPts val="1400"/>
              <a:buChar char="•"/>
              <a:defRPr sz="1400"/>
            </a:lvl2pPr>
            <a:lvl3pPr indent="-304800" lvl="2" marL="1371600" algn="l">
              <a:lnSpc>
                <a:spcPct val="100000"/>
              </a:lnSpc>
              <a:spcBef>
                <a:spcPts val="600"/>
              </a:spcBef>
              <a:spcAft>
                <a:spcPts val="0"/>
              </a:spcAft>
              <a:buClr>
                <a:schemeClr val="dk1"/>
              </a:buClr>
              <a:buSzPts val="1200"/>
              <a:buChar char="–"/>
              <a:defRPr sz="1200"/>
            </a:lvl3pPr>
            <a:lvl4pPr indent="-298450" lvl="3" marL="1828800" algn="l">
              <a:lnSpc>
                <a:spcPct val="100000"/>
              </a:lnSpc>
              <a:spcBef>
                <a:spcPts val="600"/>
              </a:spcBef>
              <a:spcAft>
                <a:spcPts val="0"/>
              </a:spcAft>
              <a:buClr>
                <a:schemeClr val="dk1"/>
              </a:buClr>
              <a:buSzPts val="1100"/>
              <a:buChar char="•"/>
              <a:defRPr sz="11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90"/>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right + text">
  <p:cSld name="Image right + text">
    <p:spTree>
      <p:nvGrpSpPr>
        <p:cNvPr id="256" name="Shape 256"/>
        <p:cNvGrpSpPr/>
        <p:nvPr/>
      </p:nvGrpSpPr>
      <p:grpSpPr>
        <a:xfrm>
          <a:off x="0" y="0"/>
          <a:ext cx="0" cy="0"/>
          <a:chOff x="0" y="0"/>
          <a:chExt cx="0" cy="0"/>
        </a:xfrm>
      </p:grpSpPr>
      <p:sp>
        <p:nvSpPr>
          <p:cNvPr id="257" name="Google Shape;257;p91"/>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8" name="Google Shape;258;p91"/>
          <p:cNvSpPr txBox="1"/>
          <p:nvPr>
            <p:ph idx="10" type="dt"/>
          </p:nvPr>
        </p:nvSpPr>
        <p:spPr>
          <a:xfrm>
            <a:off x="6096001"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91"/>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
        <p:nvSpPr>
          <p:cNvPr id="260" name="Google Shape;260;p91"/>
          <p:cNvSpPr txBox="1"/>
          <p:nvPr>
            <p:ph type="title"/>
          </p:nvPr>
        </p:nvSpPr>
        <p:spPr>
          <a:xfrm>
            <a:off x="548640" y="457200"/>
            <a:ext cx="4892040" cy="82296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1" name="Google Shape;261;p91"/>
          <p:cNvSpPr/>
          <p:nvPr>
            <p:ph idx="2" type="pic"/>
          </p:nvPr>
        </p:nvSpPr>
        <p:spPr>
          <a:xfrm>
            <a:off x="6096001" y="457200"/>
            <a:ext cx="5545138" cy="5715000"/>
          </a:xfrm>
          <a:prstGeom prst="rect">
            <a:avLst/>
          </a:prstGeom>
          <a:noFill/>
          <a:ln>
            <a:noFill/>
          </a:ln>
        </p:spPr>
      </p:sp>
      <p:sp>
        <p:nvSpPr>
          <p:cNvPr id="262" name="Google Shape;262;p91"/>
          <p:cNvSpPr txBox="1"/>
          <p:nvPr>
            <p:ph idx="1" type="body"/>
          </p:nvPr>
        </p:nvSpPr>
        <p:spPr>
          <a:xfrm>
            <a:off x="552450" y="1554480"/>
            <a:ext cx="4892040" cy="461772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04800" lvl="4" marL="2286000" algn="l">
              <a:lnSpc>
                <a:spcPct val="100000"/>
              </a:lnSpc>
              <a:spcBef>
                <a:spcPts val="800"/>
              </a:spcBef>
              <a:spcAft>
                <a:spcPts val="0"/>
              </a:spcAft>
              <a:buClr>
                <a:schemeClr val="dk1"/>
              </a:buClr>
              <a:buSzPts val="12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left + text">
  <p:cSld name="Image left + text">
    <p:spTree>
      <p:nvGrpSpPr>
        <p:cNvPr id="263" name="Shape 263"/>
        <p:cNvGrpSpPr/>
        <p:nvPr/>
      </p:nvGrpSpPr>
      <p:grpSpPr>
        <a:xfrm>
          <a:off x="0" y="0"/>
          <a:ext cx="0" cy="0"/>
          <a:chOff x="0" y="0"/>
          <a:chExt cx="0" cy="0"/>
        </a:xfrm>
      </p:grpSpPr>
      <p:sp>
        <p:nvSpPr>
          <p:cNvPr id="264" name="Google Shape;264;p92"/>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5" name="Google Shape;265;p92"/>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
        <p:nvSpPr>
          <p:cNvPr id="266" name="Google Shape;266;p92"/>
          <p:cNvSpPr/>
          <p:nvPr>
            <p:ph idx="2" type="pic"/>
          </p:nvPr>
        </p:nvSpPr>
        <p:spPr>
          <a:xfrm>
            <a:off x="552450" y="457200"/>
            <a:ext cx="5543550" cy="5715000"/>
          </a:xfrm>
          <a:prstGeom prst="rect">
            <a:avLst/>
          </a:prstGeom>
          <a:noFill/>
          <a:ln>
            <a:noFill/>
          </a:ln>
        </p:spPr>
      </p:sp>
      <p:sp>
        <p:nvSpPr>
          <p:cNvPr id="267" name="Google Shape;267;p92"/>
          <p:cNvSpPr txBox="1"/>
          <p:nvPr>
            <p:ph type="title"/>
          </p:nvPr>
        </p:nvSpPr>
        <p:spPr>
          <a:xfrm>
            <a:off x="6750685" y="457200"/>
            <a:ext cx="4892040" cy="82296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8" name="Google Shape;268;p92"/>
          <p:cNvSpPr txBox="1"/>
          <p:nvPr>
            <p:ph idx="1" type="body"/>
          </p:nvPr>
        </p:nvSpPr>
        <p:spPr>
          <a:xfrm>
            <a:off x="6750685" y="1554480"/>
            <a:ext cx="4892040" cy="461772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92"/>
          <p:cNvSpPr txBox="1"/>
          <p:nvPr>
            <p:ph idx="10" type="dt"/>
          </p:nvPr>
        </p:nvSpPr>
        <p:spPr>
          <a:xfrm>
            <a:off x="6750685" y="6249782"/>
            <a:ext cx="429768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left + image [Rt}">
  <p:cSld name="Content left + image [Rt}">
    <p:bg>
      <p:bgPr>
        <a:solidFill>
          <a:schemeClr val="lt1"/>
        </a:solidFill>
      </p:bgPr>
    </p:bg>
    <p:spTree>
      <p:nvGrpSpPr>
        <p:cNvPr id="270" name="Shape 270"/>
        <p:cNvGrpSpPr/>
        <p:nvPr/>
      </p:nvGrpSpPr>
      <p:grpSpPr>
        <a:xfrm>
          <a:off x="0" y="0"/>
          <a:ext cx="0" cy="0"/>
          <a:chOff x="0" y="0"/>
          <a:chExt cx="0" cy="0"/>
        </a:xfrm>
      </p:grpSpPr>
      <p:sp>
        <p:nvSpPr>
          <p:cNvPr id="271" name="Google Shape;271;p93"/>
          <p:cNvSpPr/>
          <p:nvPr>
            <p:ph idx="2" type="pic"/>
          </p:nvPr>
        </p:nvSpPr>
        <p:spPr>
          <a:xfrm>
            <a:off x="6089904" y="0"/>
            <a:ext cx="6099047" cy="6858000"/>
          </a:xfrm>
          <a:prstGeom prst="rect">
            <a:avLst/>
          </a:prstGeom>
          <a:noFill/>
          <a:ln>
            <a:noFill/>
          </a:ln>
        </p:spPr>
      </p:sp>
      <p:sp>
        <p:nvSpPr>
          <p:cNvPr id="272" name="Google Shape;272;p93"/>
          <p:cNvSpPr/>
          <p:nvPr/>
        </p:nvSpPr>
        <p:spPr>
          <a:xfrm>
            <a:off x="0" y="0"/>
            <a:ext cx="6096000" cy="6858000"/>
          </a:xfrm>
          <a:prstGeom prst="rect">
            <a:avLst/>
          </a:prstGeom>
          <a:noFill/>
          <a:ln>
            <a:noFill/>
          </a:ln>
        </p:spPr>
      </p:sp>
      <p:sp>
        <p:nvSpPr>
          <p:cNvPr id="273" name="Google Shape;273;p93"/>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4" name="Google Shape;274;p93"/>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dk1"/>
                </a:solidFill>
                <a:latin typeface="Arial"/>
                <a:ea typeface="Arial"/>
                <a:cs typeface="Arial"/>
                <a:sym typeface="Arial"/>
              </a:defRPr>
            </a:lvl1pPr>
            <a:lvl2pPr indent="0" lvl="1" marL="0" algn="l">
              <a:spcBef>
                <a:spcPts val="0"/>
              </a:spcBef>
              <a:buNone/>
              <a:defRPr sz="800">
                <a:solidFill>
                  <a:schemeClr val="dk1"/>
                </a:solidFill>
                <a:latin typeface="Arial"/>
                <a:ea typeface="Arial"/>
                <a:cs typeface="Arial"/>
                <a:sym typeface="Arial"/>
              </a:defRPr>
            </a:lvl2pPr>
            <a:lvl3pPr indent="0" lvl="2" marL="0" algn="l">
              <a:spcBef>
                <a:spcPts val="0"/>
              </a:spcBef>
              <a:buNone/>
              <a:defRPr sz="800">
                <a:solidFill>
                  <a:schemeClr val="dk1"/>
                </a:solidFill>
                <a:latin typeface="Arial"/>
                <a:ea typeface="Arial"/>
                <a:cs typeface="Arial"/>
                <a:sym typeface="Arial"/>
              </a:defRPr>
            </a:lvl3pPr>
            <a:lvl4pPr indent="0" lvl="3" marL="0" algn="l">
              <a:spcBef>
                <a:spcPts val="0"/>
              </a:spcBef>
              <a:buNone/>
              <a:defRPr sz="800">
                <a:solidFill>
                  <a:schemeClr val="dk1"/>
                </a:solidFill>
                <a:latin typeface="Arial"/>
                <a:ea typeface="Arial"/>
                <a:cs typeface="Arial"/>
                <a:sym typeface="Arial"/>
              </a:defRPr>
            </a:lvl4pPr>
            <a:lvl5pPr indent="0" lvl="4" marL="0" algn="l">
              <a:spcBef>
                <a:spcPts val="0"/>
              </a:spcBef>
              <a:buNone/>
              <a:defRPr sz="800">
                <a:solidFill>
                  <a:schemeClr val="dk1"/>
                </a:solidFill>
                <a:latin typeface="Arial"/>
                <a:ea typeface="Arial"/>
                <a:cs typeface="Arial"/>
                <a:sym typeface="Arial"/>
              </a:defRPr>
            </a:lvl5pPr>
            <a:lvl6pPr indent="0" lvl="5" marL="0" algn="l">
              <a:spcBef>
                <a:spcPts val="0"/>
              </a:spcBef>
              <a:buNone/>
              <a:defRPr sz="800">
                <a:solidFill>
                  <a:schemeClr val="dk1"/>
                </a:solidFill>
                <a:latin typeface="Arial"/>
                <a:ea typeface="Arial"/>
                <a:cs typeface="Arial"/>
                <a:sym typeface="Arial"/>
              </a:defRPr>
            </a:lvl6pPr>
            <a:lvl7pPr indent="0" lvl="6" marL="0" algn="l">
              <a:spcBef>
                <a:spcPts val="0"/>
              </a:spcBef>
              <a:buNone/>
              <a:defRPr sz="800">
                <a:solidFill>
                  <a:schemeClr val="dk1"/>
                </a:solidFill>
                <a:latin typeface="Arial"/>
                <a:ea typeface="Arial"/>
                <a:cs typeface="Arial"/>
                <a:sym typeface="Arial"/>
              </a:defRPr>
            </a:lvl7pPr>
            <a:lvl8pPr indent="0" lvl="7" marL="0" algn="l">
              <a:spcBef>
                <a:spcPts val="0"/>
              </a:spcBef>
              <a:buNone/>
              <a:defRPr sz="800">
                <a:solidFill>
                  <a:schemeClr val="dk1"/>
                </a:solidFill>
                <a:latin typeface="Arial"/>
                <a:ea typeface="Arial"/>
                <a:cs typeface="Arial"/>
                <a:sym typeface="Arial"/>
              </a:defRPr>
            </a:lvl8pPr>
            <a:lvl9pPr indent="0" lvl="8" marL="0" algn="l">
              <a:spcBef>
                <a:spcPts val="0"/>
              </a:spcBef>
              <a:buNone/>
              <a:defRPr sz="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275" name="Google Shape;275;p93"/>
          <p:cNvSpPr txBox="1"/>
          <p:nvPr>
            <p:ph idx="10" type="dt"/>
          </p:nvPr>
        </p:nvSpPr>
        <p:spPr>
          <a:xfrm>
            <a:off x="6749098" y="6249782"/>
            <a:ext cx="429768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6" name="Google Shape;276;p93"/>
          <p:cNvSpPr txBox="1"/>
          <p:nvPr>
            <p:ph idx="1" type="body"/>
          </p:nvPr>
        </p:nvSpPr>
        <p:spPr>
          <a:xfrm>
            <a:off x="548640" y="1554480"/>
            <a:ext cx="4892040" cy="4636574"/>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600"/>
              <a:buNone/>
              <a:defRPr b="0" sz="1600">
                <a:solidFill>
                  <a:schemeClr val="dk1"/>
                </a:solidFill>
              </a:defRPr>
            </a:lvl1pPr>
            <a:lvl2pPr indent="-330200" lvl="1" marL="914400" algn="l">
              <a:lnSpc>
                <a:spcPct val="100000"/>
              </a:lnSpc>
              <a:spcBef>
                <a:spcPts val="600"/>
              </a:spcBef>
              <a:spcAft>
                <a:spcPts val="0"/>
              </a:spcAft>
              <a:buClr>
                <a:schemeClr val="dk1"/>
              </a:buClr>
              <a:buSzPts val="1600"/>
              <a:buFont typeface="Arial"/>
              <a:buChar char="•"/>
              <a:defRPr b="0" sz="1600">
                <a:solidFill>
                  <a:schemeClr val="dk1"/>
                </a:solidFill>
              </a:defRPr>
            </a:lvl2pPr>
            <a:lvl3pPr indent="-317500" lvl="2" marL="1371600" algn="l">
              <a:lnSpc>
                <a:spcPct val="100000"/>
              </a:lnSpc>
              <a:spcBef>
                <a:spcPts val="600"/>
              </a:spcBef>
              <a:spcAft>
                <a:spcPts val="0"/>
              </a:spcAft>
              <a:buClr>
                <a:schemeClr val="dk1"/>
              </a:buClr>
              <a:buSzPts val="1400"/>
              <a:buFont typeface="Arial"/>
              <a:buChar char="–"/>
              <a:defRPr sz="1400">
                <a:solidFill>
                  <a:schemeClr val="dk1"/>
                </a:solidFill>
              </a:defRPr>
            </a:lvl3pPr>
            <a:lvl4pPr indent="-304800" lvl="3" marL="1828800" algn="l">
              <a:lnSpc>
                <a:spcPct val="100000"/>
              </a:lnSpc>
              <a:spcBef>
                <a:spcPts val="600"/>
              </a:spcBef>
              <a:spcAft>
                <a:spcPts val="0"/>
              </a:spcAft>
              <a:buClr>
                <a:schemeClr val="dk1"/>
              </a:buClr>
              <a:buSzPts val="1200"/>
              <a:buFont typeface="Arial"/>
              <a:buChar char="•"/>
              <a:defRPr sz="1200">
                <a:solidFill>
                  <a:schemeClr val="dk1"/>
                </a:solidFill>
              </a:defRPr>
            </a:lvl4pPr>
            <a:lvl5pPr indent="-304800" lvl="4" marL="2286000" algn="l">
              <a:lnSpc>
                <a:spcPct val="100000"/>
              </a:lnSpc>
              <a:spcBef>
                <a:spcPts val="600"/>
              </a:spcBef>
              <a:spcAft>
                <a:spcPts val="0"/>
              </a:spcAft>
              <a:buClr>
                <a:schemeClr val="dk1"/>
              </a:buClr>
              <a:buSzPts val="1200"/>
              <a:buFont typeface="Arial"/>
              <a:buChar char="–"/>
              <a:defRPr sz="12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93"/>
          <p:cNvSpPr txBox="1"/>
          <p:nvPr>
            <p:ph type="title"/>
          </p:nvPr>
        </p:nvSpPr>
        <p:spPr>
          <a:xfrm>
            <a:off x="548640" y="457200"/>
            <a:ext cx="4882896" cy="54864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8" name="Google Shape;278;p93"/>
          <p:cNvSpPr txBox="1"/>
          <p:nvPr>
            <p:ph idx="3" type="body"/>
          </p:nvPr>
        </p:nvSpPr>
        <p:spPr>
          <a:xfrm>
            <a:off x="548639" y="1051560"/>
            <a:ext cx="4882896" cy="36576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600"/>
              <a:buNone/>
              <a:defRPr b="1" sz="1600"/>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 title left + text (light)">
  <p:cSld name="Side title left + text (light)">
    <p:spTree>
      <p:nvGrpSpPr>
        <p:cNvPr id="279" name="Shape 279"/>
        <p:cNvGrpSpPr/>
        <p:nvPr/>
      </p:nvGrpSpPr>
      <p:grpSpPr>
        <a:xfrm>
          <a:off x="0" y="0"/>
          <a:ext cx="0" cy="0"/>
          <a:chOff x="0" y="0"/>
          <a:chExt cx="0" cy="0"/>
        </a:xfrm>
      </p:grpSpPr>
      <p:sp>
        <p:nvSpPr>
          <p:cNvPr id="280" name="Google Shape;280;p94"/>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1" name="Google Shape;281;p94"/>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
        <p:nvSpPr>
          <p:cNvPr id="282" name="Google Shape;282;p94"/>
          <p:cNvSpPr txBox="1"/>
          <p:nvPr>
            <p:ph type="title"/>
          </p:nvPr>
        </p:nvSpPr>
        <p:spPr>
          <a:xfrm>
            <a:off x="548640" y="658368"/>
            <a:ext cx="5358384" cy="5513832"/>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4800"/>
              <a:buFont typeface="Arial"/>
              <a:buNone/>
              <a:defRPr sz="48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3" name="Google Shape;283;p94"/>
          <p:cNvSpPr txBox="1"/>
          <p:nvPr>
            <p:ph idx="1" type="body"/>
          </p:nvPr>
        </p:nvSpPr>
        <p:spPr>
          <a:xfrm>
            <a:off x="6751320" y="1054218"/>
            <a:ext cx="4892040" cy="511798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600"/>
              <a:buNone/>
              <a:defRPr b="0" sz="1600"/>
            </a:lvl1pPr>
            <a:lvl2pPr indent="-330200" lvl="1" marL="914400" algn="l">
              <a:lnSpc>
                <a:spcPct val="100000"/>
              </a:lnSpc>
              <a:spcBef>
                <a:spcPts val="600"/>
              </a:spcBef>
              <a:spcAft>
                <a:spcPts val="0"/>
              </a:spcAft>
              <a:buClr>
                <a:schemeClr val="dk1"/>
              </a:buClr>
              <a:buSzPts val="1600"/>
              <a:buFont typeface="Arial"/>
              <a:buChar char="•"/>
              <a:defRPr sz="1600"/>
            </a:lvl2pPr>
            <a:lvl3pPr indent="-317500" lvl="2" marL="1371600" algn="l">
              <a:lnSpc>
                <a:spcPct val="100000"/>
              </a:lnSpc>
              <a:spcBef>
                <a:spcPts val="600"/>
              </a:spcBef>
              <a:spcAft>
                <a:spcPts val="0"/>
              </a:spcAft>
              <a:buClr>
                <a:schemeClr val="dk1"/>
              </a:buClr>
              <a:buSzPts val="1400"/>
              <a:buFont typeface="Arial"/>
              <a:buChar char="–"/>
              <a:defRPr sz="1400"/>
            </a:lvl3pPr>
            <a:lvl4pPr indent="-304800" lvl="3" marL="1828800" algn="l">
              <a:lnSpc>
                <a:spcPct val="100000"/>
              </a:lnSpc>
              <a:spcBef>
                <a:spcPts val="600"/>
              </a:spcBef>
              <a:spcAft>
                <a:spcPts val="0"/>
              </a:spcAft>
              <a:buClr>
                <a:schemeClr val="dk1"/>
              </a:buClr>
              <a:buSzPts val="1200"/>
              <a:buFont typeface="Arial"/>
              <a:buChar char="•"/>
              <a:defRPr sz="1200"/>
            </a:lvl4pPr>
            <a:lvl5pPr indent="-304800" lvl="4" marL="2286000" algn="l">
              <a:lnSpc>
                <a:spcPct val="100000"/>
              </a:lnSpc>
              <a:spcBef>
                <a:spcPts val="600"/>
              </a:spcBef>
              <a:spcAft>
                <a:spcPts val="0"/>
              </a:spcAft>
              <a:buClr>
                <a:schemeClr val="dk1"/>
              </a:buClr>
              <a:buSzPts val="1200"/>
              <a:buFont typeface="Arial"/>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 name="Google Shape;284;p94"/>
          <p:cNvSpPr txBox="1"/>
          <p:nvPr>
            <p:ph idx="10" type="dt"/>
          </p:nvPr>
        </p:nvSpPr>
        <p:spPr>
          <a:xfrm>
            <a:off x="6751320" y="6249782"/>
            <a:ext cx="429768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 title left + image [Rt]">
  <p:cSld name="Side title left + image [Rt]">
    <p:bg>
      <p:bgPr>
        <a:solidFill>
          <a:schemeClr val="lt1"/>
        </a:solidFill>
      </p:bgPr>
    </p:bg>
    <p:spTree>
      <p:nvGrpSpPr>
        <p:cNvPr id="285" name="Shape 285"/>
        <p:cNvGrpSpPr/>
        <p:nvPr/>
      </p:nvGrpSpPr>
      <p:grpSpPr>
        <a:xfrm>
          <a:off x="0" y="0"/>
          <a:ext cx="0" cy="0"/>
          <a:chOff x="0" y="0"/>
          <a:chExt cx="0" cy="0"/>
        </a:xfrm>
      </p:grpSpPr>
      <p:sp>
        <p:nvSpPr>
          <p:cNvPr id="286" name="Google Shape;286;p95"/>
          <p:cNvSpPr/>
          <p:nvPr/>
        </p:nvSpPr>
        <p:spPr>
          <a:xfrm>
            <a:off x="0" y="0"/>
            <a:ext cx="6096000" cy="6858000"/>
          </a:xfrm>
          <a:prstGeom prst="rect">
            <a:avLst/>
          </a:prstGeom>
          <a:noFill/>
          <a:ln>
            <a:noFill/>
          </a:ln>
        </p:spPr>
      </p:sp>
      <p:sp>
        <p:nvSpPr>
          <p:cNvPr id="287" name="Google Shape;287;p95"/>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95"/>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
        <p:nvSpPr>
          <p:cNvPr id="289" name="Google Shape;289;p95"/>
          <p:cNvSpPr txBox="1"/>
          <p:nvPr>
            <p:ph type="title"/>
          </p:nvPr>
        </p:nvSpPr>
        <p:spPr>
          <a:xfrm>
            <a:off x="552449" y="658368"/>
            <a:ext cx="4892040" cy="5513832"/>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4800"/>
              <a:buFont typeface="Arial"/>
              <a:buNone/>
              <a:defRPr sz="48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0" name="Google Shape;290;p95"/>
          <p:cNvSpPr/>
          <p:nvPr>
            <p:ph idx="2" type="pic"/>
          </p:nvPr>
        </p:nvSpPr>
        <p:spPr>
          <a:xfrm>
            <a:off x="6089904" y="0"/>
            <a:ext cx="6099047" cy="6858000"/>
          </a:xfrm>
          <a:prstGeom prst="rect">
            <a:avLst/>
          </a:prstGeom>
          <a:noFill/>
          <a:ln>
            <a:noFill/>
          </a:ln>
        </p:spPr>
      </p:sp>
      <p:sp>
        <p:nvSpPr>
          <p:cNvPr id="291" name="Google Shape;291;p95"/>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 title right + image [Lt]">
  <p:cSld name="Side title right + image [Lt]">
    <p:bg>
      <p:bgPr>
        <a:solidFill>
          <a:schemeClr val="lt1"/>
        </a:solidFill>
      </p:bgPr>
    </p:bg>
    <p:spTree>
      <p:nvGrpSpPr>
        <p:cNvPr id="292" name="Shape 292"/>
        <p:cNvGrpSpPr/>
        <p:nvPr/>
      </p:nvGrpSpPr>
      <p:grpSpPr>
        <a:xfrm>
          <a:off x="0" y="0"/>
          <a:ext cx="0" cy="0"/>
          <a:chOff x="0" y="0"/>
          <a:chExt cx="0" cy="0"/>
        </a:xfrm>
      </p:grpSpPr>
      <p:sp>
        <p:nvSpPr>
          <p:cNvPr id="293" name="Google Shape;293;p96"/>
          <p:cNvSpPr/>
          <p:nvPr/>
        </p:nvSpPr>
        <p:spPr>
          <a:xfrm>
            <a:off x="6092952" y="0"/>
            <a:ext cx="6099048"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 name="Google Shape;294;p96"/>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dk1"/>
                </a:solidFill>
                <a:latin typeface="Arial"/>
                <a:ea typeface="Arial"/>
                <a:cs typeface="Arial"/>
                <a:sym typeface="Arial"/>
              </a:defRPr>
            </a:lvl1pPr>
            <a:lvl2pPr indent="0" lvl="1" marL="0" algn="l">
              <a:spcBef>
                <a:spcPts val="0"/>
              </a:spcBef>
              <a:buNone/>
              <a:defRPr sz="800">
                <a:solidFill>
                  <a:schemeClr val="dk1"/>
                </a:solidFill>
                <a:latin typeface="Arial"/>
                <a:ea typeface="Arial"/>
                <a:cs typeface="Arial"/>
                <a:sym typeface="Arial"/>
              </a:defRPr>
            </a:lvl2pPr>
            <a:lvl3pPr indent="0" lvl="2" marL="0" algn="l">
              <a:spcBef>
                <a:spcPts val="0"/>
              </a:spcBef>
              <a:buNone/>
              <a:defRPr sz="800">
                <a:solidFill>
                  <a:schemeClr val="dk1"/>
                </a:solidFill>
                <a:latin typeface="Arial"/>
                <a:ea typeface="Arial"/>
                <a:cs typeface="Arial"/>
                <a:sym typeface="Arial"/>
              </a:defRPr>
            </a:lvl3pPr>
            <a:lvl4pPr indent="0" lvl="3" marL="0" algn="l">
              <a:spcBef>
                <a:spcPts val="0"/>
              </a:spcBef>
              <a:buNone/>
              <a:defRPr sz="800">
                <a:solidFill>
                  <a:schemeClr val="dk1"/>
                </a:solidFill>
                <a:latin typeface="Arial"/>
                <a:ea typeface="Arial"/>
                <a:cs typeface="Arial"/>
                <a:sym typeface="Arial"/>
              </a:defRPr>
            </a:lvl4pPr>
            <a:lvl5pPr indent="0" lvl="4" marL="0" algn="l">
              <a:spcBef>
                <a:spcPts val="0"/>
              </a:spcBef>
              <a:buNone/>
              <a:defRPr sz="800">
                <a:solidFill>
                  <a:schemeClr val="dk1"/>
                </a:solidFill>
                <a:latin typeface="Arial"/>
                <a:ea typeface="Arial"/>
                <a:cs typeface="Arial"/>
                <a:sym typeface="Arial"/>
              </a:defRPr>
            </a:lvl5pPr>
            <a:lvl6pPr indent="0" lvl="5" marL="0" algn="l">
              <a:spcBef>
                <a:spcPts val="0"/>
              </a:spcBef>
              <a:buNone/>
              <a:defRPr sz="800">
                <a:solidFill>
                  <a:schemeClr val="dk1"/>
                </a:solidFill>
                <a:latin typeface="Arial"/>
                <a:ea typeface="Arial"/>
                <a:cs typeface="Arial"/>
                <a:sym typeface="Arial"/>
              </a:defRPr>
            </a:lvl6pPr>
            <a:lvl7pPr indent="0" lvl="6" marL="0" algn="l">
              <a:spcBef>
                <a:spcPts val="0"/>
              </a:spcBef>
              <a:buNone/>
              <a:defRPr sz="800">
                <a:solidFill>
                  <a:schemeClr val="dk1"/>
                </a:solidFill>
                <a:latin typeface="Arial"/>
                <a:ea typeface="Arial"/>
                <a:cs typeface="Arial"/>
                <a:sym typeface="Arial"/>
              </a:defRPr>
            </a:lvl7pPr>
            <a:lvl8pPr indent="0" lvl="7" marL="0" algn="l">
              <a:spcBef>
                <a:spcPts val="0"/>
              </a:spcBef>
              <a:buNone/>
              <a:defRPr sz="800">
                <a:solidFill>
                  <a:schemeClr val="dk1"/>
                </a:solidFill>
                <a:latin typeface="Arial"/>
                <a:ea typeface="Arial"/>
                <a:cs typeface="Arial"/>
                <a:sym typeface="Arial"/>
              </a:defRPr>
            </a:lvl8pPr>
            <a:lvl9pPr indent="0" lvl="8" marL="0" algn="l">
              <a:spcBef>
                <a:spcPts val="0"/>
              </a:spcBef>
              <a:buNone/>
              <a:defRPr sz="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295" name="Google Shape;295;p96"/>
          <p:cNvSpPr/>
          <p:nvPr>
            <p:ph idx="2" type="pic"/>
          </p:nvPr>
        </p:nvSpPr>
        <p:spPr>
          <a:xfrm>
            <a:off x="0" y="0"/>
            <a:ext cx="6092951" cy="6858000"/>
          </a:xfrm>
          <a:prstGeom prst="rect">
            <a:avLst/>
          </a:prstGeom>
          <a:noFill/>
          <a:ln>
            <a:noFill/>
          </a:ln>
        </p:spPr>
      </p:sp>
      <p:sp>
        <p:nvSpPr>
          <p:cNvPr id="296" name="Google Shape;296;p96"/>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7" name="Google Shape;297;p96"/>
          <p:cNvSpPr txBox="1"/>
          <p:nvPr>
            <p:ph type="title"/>
          </p:nvPr>
        </p:nvSpPr>
        <p:spPr>
          <a:xfrm>
            <a:off x="6749096" y="457200"/>
            <a:ext cx="4892041" cy="82296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8" name="Google Shape;298;p96"/>
          <p:cNvSpPr txBox="1"/>
          <p:nvPr>
            <p:ph idx="1" type="body"/>
          </p:nvPr>
        </p:nvSpPr>
        <p:spPr>
          <a:xfrm>
            <a:off x="6749097" y="1554480"/>
            <a:ext cx="4892042" cy="4617720"/>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200"/>
              </a:spcBef>
              <a:spcAft>
                <a:spcPts val="0"/>
              </a:spcAft>
              <a:buClr>
                <a:schemeClr val="dk1"/>
              </a:buClr>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96"/>
          <p:cNvSpPr txBox="1"/>
          <p:nvPr>
            <p:ph idx="10" type="dt"/>
          </p:nvPr>
        </p:nvSpPr>
        <p:spPr>
          <a:xfrm>
            <a:off x="6749097" y="6249782"/>
            <a:ext cx="429768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0" name="Google Shape;300;p96"/>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helf Image (half)">
  <p:cSld name="Shelf Image (half)">
    <p:spTree>
      <p:nvGrpSpPr>
        <p:cNvPr id="301" name="Shape 301"/>
        <p:cNvGrpSpPr/>
        <p:nvPr/>
      </p:nvGrpSpPr>
      <p:grpSpPr>
        <a:xfrm>
          <a:off x="0" y="0"/>
          <a:ext cx="0" cy="0"/>
          <a:chOff x="0" y="0"/>
          <a:chExt cx="0" cy="0"/>
        </a:xfrm>
      </p:grpSpPr>
      <p:sp>
        <p:nvSpPr>
          <p:cNvPr id="302" name="Google Shape;302;p97"/>
          <p:cNvSpPr/>
          <p:nvPr>
            <p:ph idx="2" type="pic"/>
          </p:nvPr>
        </p:nvSpPr>
        <p:spPr>
          <a:xfrm>
            <a:off x="-1" y="0"/>
            <a:ext cx="12192000" cy="3520440"/>
          </a:xfrm>
          <a:prstGeom prst="rect">
            <a:avLst/>
          </a:prstGeom>
          <a:noFill/>
          <a:ln>
            <a:noFill/>
          </a:ln>
        </p:spPr>
      </p:sp>
      <p:sp>
        <p:nvSpPr>
          <p:cNvPr id="303" name="Google Shape;303;p97"/>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dk1"/>
                </a:solidFill>
                <a:latin typeface="Arial"/>
                <a:ea typeface="Arial"/>
                <a:cs typeface="Arial"/>
                <a:sym typeface="Arial"/>
              </a:defRPr>
            </a:lvl1pPr>
            <a:lvl2pPr indent="0" lvl="1" marL="0" algn="l">
              <a:spcBef>
                <a:spcPts val="0"/>
              </a:spcBef>
              <a:buNone/>
              <a:defRPr sz="800">
                <a:solidFill>
                  <a:schemeClr val="dk1"/>
                </a:solidFill>
                <a:latin typeface="Arial"/>
                <a:ea typeface="Arial"/>
                <a:cs typeface="Arial"/>
                <a:sym typeface="Arial"/>
              </a:defRPr>
            </a:lvl2pPr>
            <a:lvl3pPr indent="0" lvl="2" marL="0" algn="l">
              <a:spcBef>
                <a:spcPts val="0"/>
              </a:spcBef>
              <a:buNone/>
              <a:defRPr sz="800">
                <a:solidFill>
                  <a:schemeClr val="dk1"/>
                </a:solidFill>
                <a:latin typeface="Arial"/>
                <a:ea typeface="Arial"/>
                <a:cs typeface="Arial"/>
                <a:sym typeface="Arial"/>
              </a:defRPr>
            </a:lvl3pPr>
            <a:lvl4pPr indent="0" lvl="3" marL="0" algn="l">
              <a:spcBef>
                <a:spcPts val="0"/>
              </a:spcBef>
              <a:buNone/>
              <a:defRPr sz="800">
                <a:solidFill>
                  <a:schemeClr val="dk1"/>
                </a:solidFill>
                <a:latin typeface="Arial"/>
                <a:ea typeface="Arial"/>
                <a:cs typeface="Arial"/>
                <a:sym typeface="Arial"/>
              </a:defRPr>
            </a:lvl4pPr>
            <a:lvl5pPr indent="0" lvl="4" marL="0" algn="l">
              <a:spcBef>
                <a:spcPts val="0"/>
              </a:spcBef>
              <a:buNone/>
              <a:defRPr sz="800">
                <a:solidFill>
                  <a:schemeClr val="dk1"/>
                </a:solidFill>
                <a:latin typeface="Arial"/>
                <a:ea typeface="Arial"/>
                <a:cs typeface="Arial"/>
                <a:sym typeface="Arial"/>
              </a:defRPr>
            </a:lvl5pPr>
            <a:lvl6pPr indent="0" lvl="5" marL="0" algn="l">
              <a:spcBef>
                <a:spcPts val="0"/>
              </a:spcBef>
              <a:buNone/>
              <a:defRPr sz="800">
                <a:solidFill>
                  <a:schemeClr val="dk1"/>
                </a:solidFill>
                <a:latin typeface="Arial"/>
                <a:ea typeface="Arial"/>
                <a:cs typeface="Arial"/>
                <a:sym typeface="Arial"/>
              </a:defRPr>
            </a:lvl6pPr>
            <a:lvl7pPr indent="0" lvl="6" marL="0" algn="l">
              <a:spcBef>
                <a:spcPts val="0"/>
              </a:spcBef>
              <a:buNone/>
              <a:defRPr sz="800">
                <a:solidFill>
                  <a:schemeClr val="dk1"/>
                </a:solidFill>
                <a:latin typeface="Arial"/>
                <a:ea typeface="Arial"/>
                <a:cs typeface="Arial"/>
                <a:sym typeface="Arial"/>
              </a:defRPr>
            </a:lvl7pPr>
            <a:lvl8pPr indent="0" lvl="7" marL="0" algn="l">
              <a:spcBef>
                <a:spcPts val="0"/>
              </a:spcBef>
              <a:buNone/>
              <a:defRPr sz="800">
                <a:solidFill>
                  <a:schemeClr val="dk1"/>
                </a:solidFill>
                <a:latin typeface="Arial"/>
                <a:ea typeface="Arial"/>
                <a:cs typeface="Arial"/>
                <a:sym typeface="Arial"/>
              </a:defRPr>
            </a:lvl8pPr>
            <a:lvl9pPr indent="0" lvl="8" marL="0" algn="l">
              <a:spcBef>
                <a:spcPts val="0"/>
              </a:spcBef>
              <a:buNone/>
              <a:defRPr sz="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304" name="Google Shape;304;p97"/>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bleed image 1" showMasterSp="0">
  <p:cSld name="Full bleed image 1">
    <p:bg>
      <p:bgPr>
        <a:solidFill>
          <a:schemeClr val="dk2"/>
        </a:solidFill>
      </p:bgPr>
    </p:bg>
    <p:spTree>
      <p:nvGrpSpPr>
        <p:cNvPr id="305" name="Shape 305"/>
        <p:cNvGrpSpPr/>
        <p:nvPr/>
      </p:nvGrpSpPr>
      <p:grpSpPr>
        <a:xfrm>
          <a:off x="0" y="0"/>
          <a:ext cx="0" cy="0"/>
          <a:chOff x="0" y="0"/>
          <a:chExt cx="0" cy="0"/>
        </a:xfrm>
      </p:grpSpPr>
      <p:sp>
        <p:nvSpPr>
          <p:cNvPr id="306" name="Google Shape;306;p98"/>
          <p:cNvSpPr/>
          <p:nvPr>
            <p:ph idx="2" type="pic"/>
          </p:nvPr>
        </p:nvSpPr>
        <p:spPr>
          <a:xfrm>
            <a:off x="0" y="0"/>
            <a:ext cx="12192000" cy="6858000"/>
          </a:xfrm>
          <a:prstGeom prst="rect">
            <a:avLst/>
          </a:prstGeom>
          <a:noFill/>
          <a:ln>
            <a:noFill/>
          </a:ln>
        </p:spPr>
      </p:sp>
      <p:sp>
        <p:nvSpPr>
          <p:cNvPr id="307" name="Google Shape;307;p98"/>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lt1"/>
                </a:solidFill>
                <a:latin typeface="Arial"/>
                <a:ea typeface="Arial"/>
                <a:cs typeface="Arial"/>
                <a:sym typeface="Arial"/>
              </a:defRPr>
            </a:lvl1pPr>
            <a:lvl2pPr indent="0" lvl="1" marL="0" algn="l">
              <a:spcBef>
                <a:spcPts val="0"/>
              </a:spcBef>
              <a:buNone/>
              <a:defRPr sz="800">
                <a:solidFill>
                  <a:schemeClr val="lt1"/>
                </a:solidFill>
                <a:latin typeface="Arial"/>
                <a:ea typeface="Arial"/>
                <a:cs typeface="Arial"/>
                <a:sym typeface="Arial"/>
              </a:defRPr>
            </a:lvl2pPr>
            <a:lvl3pPr indent="0" lvl="2" marL="0" algn="l">
              <a:spcBef>
                <a:spcPts val="0"/>
              </a:spcBef>
              <a:buNone/>
              <a:defRPr sz="800">
                <a:solidFill>
                  <a:schemeClr val="lt1"/>
                </a:solidFill>
                <a:latin typeface="Arial"/>
                <a:ea typeface="Arial"/>
                <a:cs typeface="Arial"/>
                <a:sym typeface="Arial"/>
              </a:defRPr>
            </a:lvl3pPr>
            <a:lvl4pPr indent="0" lvl="3" marL="0" algn="l">
              <a:spcBef>
                <a:spcPts val="0"/>
              </a:spcBef>
              <a:buNone/>
              <a:defRPr sz="800">
                <a:solidFill>
                  <a:schemeClr val="lt1"/>
                </a:solidFill>
                <a:latin typeface="Arial"/>
                <a:ea typeface="Arial"/>
                <a:cs typeface="Arial"/>
                <a:sym typeface="Arial"/>
              </a:defRPr>
            </a:lvl4pPr>
            <a:lvl5pPr indent="0" lvl="4" marL="0" algn="l">
              <a:spcBef>
                <a:spcPts val="0"/>
              </a:spcBef>
              <a:buNone/>
              <a:defRPr sz="800">
                <a:solidFill>
                  <a:schemeClr val="lt1"/>
                </a:solidFill>
                <a:latin typeface="Arial"/>
                <a:ea typeface="Arial"/>
                <a:cs typeface="Arial"/>
                <a:sym typeface="Arial"/>
              </a:defRPr>
            </a:lvl5pPr>
            <a:lvl6pPr indent="0" lvl="5" marL="0" algn="l">
              <a:spcBef>
                <a:spcPts val="0"/>
              </a:spcBef>
              <a:buNone/>
              <a:defRPr sz="800">
                <a:solidFill>
                  <a:schemeClr val="lt1"/>
                </a:solidFill>
                <a:latin typeface="Arial"/>
                <a:ea typeface="Arial"/>
                <a:cs typeface="Arial"/>
                <a:sym typeface="Arial"/>
              </a:defRPr>
            </a:lvl6pPr>
            <a:lvl7pPr indent="0" lvl="6" marL="0" algn="l">
              <a:spcBef>
                <a:spcPts val="0"/>
              </a:spcBef>
              <a:buNone/>
              <a:defRPr sz="800">
                <a:solidFill>
                  <a:schemeClr val="lt1"/>
                </a:solidFill>
                <a:latin typeface="Arial"/>
                <a:ea typeface="Arial"/>
                <a:cs typeface="Arial"/>
                <a:sym typeface="Arial"/>
              </a:defRPr>
            </a:lvl7pPr>
            <a:lvl8pPr indent="0" lvl="7" marL="0" algn="l">
              <a:spcBef>
                <a:spcPts val="0"/>
              </a:spcBef>
              <a:buNone/>
              <a:defRPr sz="800">
                <a:solidFill>
                  <a:schemeClr val="lt1"/>
                </a:solidFill>
                <a:latin typeface="Arial"/>
                <a:ea typeface="Arial"/>
                <a:cs typeface="Arial"/>
                <a:sym typeface="Arial"/>
              </a:defRPr>
            </a:lvl8pPr>
            <a:lvl9pPr indent="0" lvl="8" marL="0" algn="l">
              <a:spcBef>
                <a:spcPts val="0"/>
              </a:spcBef>
              <a:buNone/>
              <a:defRPr sz="800">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308" name="Google Shape;308;p98"/>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9" name="Google Shape;309;p98"/>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0" name="Google Shape;310;p98"/>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59"/>
          <p:cNvSpPr/>
          <p:nvPr/>
        </p:nvSpPr>
        <p:spPr>
          <a:xfrm>
            <a:off x="440683" y="606554"/>
            <a:ext cx="11300036" cy="125882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40" name="Google Shape;40;p59"/>
          <p:cNvSpPr txBox="1"/>
          <p:nvPr>
            <p:ph type="title"/>
          </p:nvPr>
        </p:nvSpPr>
        <p:spPr>
          <a:xfrm>
            <a:off x="575894" y="729658"/>
            <a:ext cx="11029616" cy="98833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41" name="Google Shape;41;p59"/>
          <p:cNvPicPr preferRelativeResize="0"/>
          <p:nvPr/>
        </p:nvPicPr>
        <p:blipFill rotWithShape="1">
          <a:blip r:embed="rId2">
            <a:alphaModFix/>
          </a:blip>
          <a:srcRect b="0" l="0" r="0" t="0"/>
          <a:stretch/>
        </p:blipFill>
        <p:spPr>
          <a:xfrm>
            <a:off x="11404389" y="6251446"/>
            <a:ext cx="627942" cy="591363"/>
          </a:xfrm>
          <a:prstGeom prst="rect">
            <a:avLst/>
          </a:prstGeom>
          <a:noFill/>
          <a:ln>
            <a:noFill/>
          </a:ln>
        </p:spPr>
      </p:pic>
      <p:pic>
        <p:nvPicPr>
          <p:cNvPr id="42" name="Google Shape;42;p59"/>
          <p:cNvPicPr preferRelativeResize="0"/>
          <p:nvPr/>
        </p:nvPicPr>
        <p:blipFill rotWithShape="1">
          <a:blip r:embed="rId3">
            <a:alphaModFix/>
          </a:blip>
          <a:srcRect b="0" l="0" r="0" t="0"/>
          <a:stretch/>
        </p:blipFill>
        <p:spPr>
          <a:xfrm>
            <a:off x="6265015" y="6519693"/>
            <a:ext cx="5767316" cy="323116"/>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bleed image 2" showMasterSp="0">
  <p:cSld name="Full bleed image 2">
    <p:bg>
      <p:bgPr>
        <a:solidFill>
          <a:schemeClr val="dk2"/>
        </a:solidFill>
      </p:bgPr>
    </p:bg>
    <p:spTree>
      <p:nvGrpSpPr>
        <p:cNvPr id="311" name="Shape 311"/>
        <p:cNvGrpSpPr/>
        <p:nvPr/>
      </p:nvGrpSpPr>
      <p:grpSpPr>
        <a:xfrm>
          <a:off x="0" y="0"/>
          <a:ext cx="0" cy="0"/>
          <a:chOff x="0" y="0"/>
          <a:chExt cx="0" cy="0"/>
        </a:xfrm>
      </p:grpSpPr>
      <p:sp>
        <p:nvSpPr>
          <p:cNvPr id="312" name="Google Shape;312;p99"/>
          <p:cNvSpPr/>
          <p:nvPr>
            <p:ph idx="2" type="pic"/>
          </p:nvPr>
        </p:nvSpPr>
        <p:spPr>
          <a:xfrm>
            <a:off x="0" y="0"/>
            <a:ext cx="12192000" cy="6858000"/>
          </a:xfrm>
          <a:prstGeom prst="rect">
            <a:avLst/>
          </a:prstGeom>
          <a:noFill/>
          <a:ln>
            <a:noFill/>
          </a:ln>
        </p:spPr>
      </p:sp>
      <p:sp>
        <p:nvSpPr>
          <p:cNvPr id="313" name="Google Shape;313;p99"/>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sz="800">
                <a:solidFill>
                  <a:schemeClr val="dk1"/>
                </a:solidFill>
                <a:latin typeface="Arial"/>
                <a:ea typeface="Arial"/>
                <a:cs typeface="Arial"/>
                <a:sym typeface="Arial"/>
              </a:defRPr>
            </a:lvl1pPr>
            <a:lvl2pPr indent="0" lvl="1" marL="0" algn="l">
              <a:spcBef>
                <a:spcPts val="0"/>
              </a:spcBef>
              <a:buNone/>
              <a:defRPr sz="800">
                <a:solidFill>
                  <a:schemeClr val="dk1"/>
                </a:solidFill>
                <a:latin typeface="Arial"/>
                <a:ea typeface="Arial"/>
                <a:cs typeface="Arial"/>
                <a:sym typeface="Arial"/>
              </a:defRPr>
            </a:lvl2pPr>
            <a:lvl3pPr indent="0" lvl="2" marL="0" algn="l">
              <a:spcBef>
                <a:spcPts val="0"/>
              </a:spcBef>
              <a:buNone/>
              <a:defRPr sz="800">
                <a:solidFill>
                  <a:schemeClr val="dk1"/>
                </a:solidFill>
                <a:latin typeface="Arial"/>
                <a:ea typeface="Arial"/>
                <a:cs typeface="Arial"/>
                <a:sym typeface="Arial"/>
              </a:defRPr>
            </a:lvl3pPr>
            <a:lvl4pPr indent="0" lvl="3" marL="0" algn="l">
              <a:spcBef>
                <a:spcPts val="0"/>
              </a:spcBef>
              <a:buNone/>
              <a:defRPr sz="800">
                <a:solidFill>
                  <a:schemeClr val="dk1"/>
                </a:solidFill>
                <a:latin typeface="Arial"/>
                <a:ea typeface="Arial"/>
                <a:cs typeface="Arial"/>
                <a:sym typeface="Arial"/>
              </a:defRPr>
            </a:lvl4pPr>
            <a:lvl5pPr indent="0" lvl="4" marL="0" algn="l">
              <a:spcBef>
                <a:spcPts val="0"/>
              </a:spcBef>
              <a:buNone/>
              <a:defRPr sz="800">
                <a:solidFill>
                  <a:schemeClr val="dk1"/>
                </a:solidFill>
                <a:latin typeface="Arial"/>
                <a:ea typeface="Arial"/>
                <a:cs typeface="Arial"/>
                <a:sym typeface="Arial"/>
              </a:defRPr>
            </a:lvl5pPr>
            <a:lvl6pPr indent="0" lvl="5" marL="0" algn="l">
              <a:spcBef>
                <a:spcPts val="0"/>
              </a:spcBef>
              <a:buNone/>
              <a:defRPr sz="800">
                <a:solidFill>
                  <a:schemeClr val="dk1"/>
                </a:solidFill>
                <a:latin typeface="Arial"/>
                <a:ea typeface="Arial"/>
                <a:cs typeface="Arial"/>
                <a:sym typeface="Arial"/>
              </a:defRPr>
            </a:lvl6pPr>
            <a:lvl7pPr indent="0" lvl="6" marL="0" algn="l">
              <a:spcBef>
                <a:spcPts val="0"/>
              </a:spcBef>
              <a:buNone/>
              <a:defRPr sz="800">
                <a:solidFill>
                  <a:schemeClr val="dk1"/>
                </a:solidFill>
                <a:latin typeface="Arial"/>
                <a:ea typeface="Arial"/>
                <a:cs typeface="Arial"/>
                <a:sym typeface="Arial"/>
              </a:defRPr>
            </a:lvl7pPr>
            <a:lvl8pPr indent="0" lvl="7" marL="0" algn="l">
              <a:spcBef>
                <a:spcPts val="0"/>
              </a:spcBef>
              <a:buNone/>
              <a:defRPr sz="800">
                <a:solidFill>
                  <a:schemeClr val="dk1"/>
                </a:solidFill>
                <a:latin typeface="Arial"/>
                <a:ea typeface="Arial"/>
                <a:cs typeface="Arial"/>
                <a:sym typeface="Arial"/>
              </a:defRPr>
            </a:lvl8pPr>
            <a:lvl9pPr indent="0" lvl="8" marL="0" algn="l">
              <a:spcBef>
                <a:spcPts val="0"/>
              </a:spcBef>
              <a:buNone/>
              <a:defRPr sz="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314" name="Google Shape;314;p99"/>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5" name="Google Shape;315;p99"/>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6" name="Google Shape;316;p99"/>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Headline">
  <p:cSld name="Content Headline">
    <p:spTree>
      <p:nvGrpSpPr>
        <p:cNvPr id="317" name="Shape 317"/>
        <p:cNvGrpSpPr/>
        <p:nvPr/>
      </p:nvGrpSpPr>
      <p:grpSpPr>
        <a:xfrm>
          <a:off x="0" y="0"/>
          <a:ext cx="0" cy="0"/>
          <a:chOff x="0" y="0"/>
          <a:chExt cx="0" cy="0"/>
        </a:xfrm>
      </p:grpSpPr>
      <p:sp>
        <p:nvSpPr>
          <p:cNvPr id="318" name="Google Shape;318;p100"/>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9" name="Google Shape;319;p100"/>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GB"/>
              <a:t>‹#›</a:t>
            </a:fld>
            <a:endParaRPr/>
          </a:p>
        </p:txBody>
      </p:sp>
      <p:sp>
        <p:nvSpPr>
          <p:cNvPr id="320" name="Google Shape;320;p100"/>
          <p:cNvSpPr txBox="1"/>
          <p:nvPr>
            <p:ph type="title"/>
          </p:nvPr>
        </p:nvSpPr>
        <p:spPr>
          <a:xfrm>
            <a:off x="548640" y="457200"/>
            <a:ext cx="11091672" cy="54864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1" name="Google Shape;321;p100"/>
          <p:cNvSpPr txBox="1"/>
          <p:nvPr>
            <p:ph idx="1" type="body"/>
          </p:nvPr>
        </p:nvSpPr>
        <p:spPr>
          <a:xfrm>
            <a:off x="548639" y="1051560"/>
            <a:ext cx="11088687" cy="365761"/>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0"/>
              </a:spcBef>
              <a:spcAft>
                <a:spcPts val="0"/>
              </a:spcAft>
              <a:buClr>
                <a:schemeClr val="dk1"/>
              </a:buClr>
              <a:buSzPts val="1600"/>
              <a:buNone/>
              <a:defRPr b="1" sz="1600"/>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100"/>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29" name="Shape 329"/>
        <p:cNvGrpSpPr/>
        <p:nvPr/>
      </p:nvGrpSpPr>
      <p:grpSpPr>
        <a:xfrm>
          <a:off x="0" y="0"/>
          <a:ext cx="0" cy="0"/>
          <a:chOff x="0" y="0"/>
          <a:chExt cx="0" cy="0"/>
        </a:xfrm>
      </p:grpSpPr>
      <p:sp>
        <p:nvSpPr>
          <p:cNvPr id="330" name="Google Shape;330;p6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1" name="Google Shape;331;p6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2" name="Google Shape;332;p6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33" name="Shape 333"/>
        <p:cNvGrpSpPr/>
        <p:nvPr/>
      </p:nvGrpSpPr>
      <p:grpSpPr>
        <a:xfrm>
          <a:off x="0" y="0"/>
          <a:ext cx="0" cy="0"/>
          <a:chOff x="0" y="0"/>
          <a:chExt cx="0" cy="0"/>
        </a:xfrm>
      </p:grpSpPr>
      <p:sp>
        <p:nvSpPr>
          <p:cNvPr id="334" name="Google Shape;334;p10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5" name="Google Shape;335;p10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36" name="Google Shape;336;p10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7" name="Google Shape;337;p10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8" name="Google Shape;338;p10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9" name="Shape 339"/>
        <p:cNvGrpSpPr/>
        <p:nvPr/>
      </p:nvGrpSpPr>
      <p:grpSpPr>
        <a:xfrm>
          <a:off x="0" y="0"/>
          <a:ext cx="0" cy="0"/>
          <a:chOff x="0" y="0"/>
          <a:chExt cx="0" cy="0"/>
        </a:xfrm>
      </p:grpSpPr>
      <p:sp>
        <p:nvSpPr>
          <p:cNvPr id="340" name="Google Shape;340;p10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1" name="Google Shape;341;p10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42" name="Google Shape;342;p10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3" name="Google Shape;343;p10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4" name="Google Shape;344;p10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5" name="Shape 345"/>
        <p:cNvGrpSpPr/>
        <p:nvPr/>
      </p:nvGrpSpPr>
      <p:grpSpPr>
        <a:xfrm>
          <a:off x="0" y="0"/>
          <a:ext cx="0" cy="0"/>
          <a:chOff x="0" y="0"/>
          <a:chExt cx="0" cy="0"/>
        </a:xfrm>
      </p:grpSpPr>
      <p:sp>
        <p:nvSpPr>
          <p:cNvPr id="346" name="Google Shape;346;p10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10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8" name="Google Shape;348;p10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10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0" name="Google Shape;350;p10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51" name="Shape 351"/>
        <p:cNvGrpSpPr/>
        <p:nvPr/>
      </p:nvGrpSpPr>
      <p:grpSpPr>
        <a:xfrm>
          <a:off x="0" y="0"/>
          <a:ext cx="0" cy="0"/>
          <a:chOff x="0" y="0"/>
          <a:chExt cx="0" cy="0"/>
        </a:xfrm>
      </p:grpSpPr>
      <p:sp>
        <p:nvSpPr>
          <p:cNvPr id="352" name="Google Shape;352;p10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3" name="Google Shape;353;p10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54" name="Google Shape;354;p10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55" name="Google Shape;355;p10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6" name="Google Shape;356;p10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7" name="Google Shape;357;p10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58" name="Shape 358"/>
        <p:cNvGrpSpPr/>
        <p:nvPr/>
      </p:nvGrpSpPr>
      <p:grpSpPr>
        <a:xfrm>
          <a:off x="0" y="0"/>
          <a:ext cx="0" cy="0"/>
          <a:chOff x="0" y="0"/>
          <a:chExt cx="0" cy="0"/>
        </a:xfrm>
      </p:grpSpPr>
      <p:sp>
        <p:nvSpPr>
          <p:cNvPr id="359" name="Google Shape;359;p10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0" name="Google Shape;360;p105"/>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61" name="Google Shape;361;p105"/>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62" name="Google Shape;362;p105"/>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63" name="Google Shape;363;p105"/>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64" name="Google Shape;364;p10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10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6" name="Google Shape;366;p10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7" name="Shape 367"/>
        <p:cNvGrpSpPr/>
        <p:nvPr/>
      </p:nvGrpSpPr>
      <p:grpSpPr>
        <a:xfrm>
          <a:off x="0" y="0"/>
          <a:ext cx="0" cy="0"/>
          <a:chOff x="0" y="0"/>
          <a:chExt cx="0" cy="0"/>
        </a:xfrm>
      </p:grpSpPr>
      <p:sp>
        <p:nvSpPr>
          <p:cNvPr id="368" name="Google Shape;368;p10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9" name="Google Shape;369;p10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10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10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72" name="Shape 372"/>
        <p:cNvGrpSpPr/>
        <p:nvPr/>
      </p:nvGrpSpPr>
      <p:grpSpPr>
        <a:xfrm>
          <a:off x="0" y="0"/>
          <a:ext cx="0" cy="0"/>
          <a:chOff x="0" y="0"/>
          <a:chExt cx="0" cy="0"/>
        </a:xfrm>
      </p:grpSpPr>
      <p:sp>
        <p:nvSpPr>
          <p:cNvPr id="373" name="Google Shape;373;p107"/>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107"/>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375" name="Google Shape;375;p107"/>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376" name="Google Shape;376;p10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10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8" name="Google Shape;378;p10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3" name="Shape 43"/>
        <p:cNvGrpSpPr/>
        <p:nvPr/>
      </p:nvGrpSpPr>
      <p:grpSpPr>
        <a:xfrm>
          <a:off x="0" y="0"/>
          <a:ext cx="0" cy="0"/>
          <a:chOff x="0" y="0"/>
          <a:chExt cx="0" cy="0"/>
        </a:xfrm>
      </p:grpSpPr>
      <p:sp>
        <p:nvSpPr>
          <p:cNvPr id="44" name="Google Shape;44;p69"/>
          <p:cNvSpPr/>
          <p:nvPr/>
        </p:nvSpPr>
        <p:spPr>
          <a:xfrm>
            <a:off x="447817" y="5141974"/>
            <a:ext cx="11290860" cy="125882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45" name="Google Shape;45;p69"/>
          <p:cNvSpPr txBox="1"/>
          <p:nvPr>
            <p:ph type="title"/>
          </p:nvPr>
        </p:nvSpPr>
        <p:spPr>
          <a:xfrm>
            <a:off x="581193" y="3043910"/>
            <a:ext cx="11029615" cy="1497507"/>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3600"/>
              <a:buFont typeface="Gill Sans"/>
              <a:buNone/>
              <a:defRPr b="0" sz="3600" cap="none">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9"/>
          <p:cNvSpPr txBox="1"/>
          <p:nvPr>
            <p:ph idx="1" type="body"/>
          </p:nvPr>
        </p:nvSpPr>
        <p:spPr>
          <a:xfrm>
            <a:off x="581192" y="4541417"/>
            <a:ext cx="11029615" cy="600556"/>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1656"/>
              <a:buNone/>
              <a:defRPr sz="1800" cap="none">
                <a:solidFill>
                  <a:schemeClr val="accent2"/>
                </a:solidFill>
              </a:defRPr>
            </a:lvl1pPr>
            <a:lvl2pPr indent="-228600" lvl="1" marL="914400" algn="l">
              <a:spcBef>
                <a:spcPts val="600"/>
              </a:spcBef>
              <a:spcAft>
                <a:spcPts val="0"/>
              </a:spcAft>
              <a:buSzPts val="1656"/>
              <a:buNone/>
              <a:defRPr sz="1800">
                <a:solidFill>
                  <a:srgbClr val="888888"/>
                </a:solidFill>
              </a:defRPr>
            </a:lvl2pPr>
            <a:lvl3pPr indent="-228600" lvl="2" marL="1371600" algn="l">
              <a:spcBef>
                <a:spcPts val="600"/>
              </a:spcBef>
              <a:spcAft>
                <a:spcPts val="0"/>
              </a:spcAft>
              <a:buSzPts val="1472"/>
              <a:buNone/>
              <a:defRPr sz="1600">
                <a:solidFill>
                  <a:srgbClr val="888888"/>
                </a:solidFill>
              </a:defRPr>
            </a:lvl3pPr>
            <a:lvl4pPr indent="-228600" lvl="3" marL="1828800" algn="l">
              <a:spcBef>
                <a:spcPts val="600"/>
              </a:spcBef>
              <a:spcAft>
                <a:spcPts val="0"/>
              </a:spcAft>
              <a:buSzPts val="1288"/>
              <a:buNone/>
              <a:defRPr sz="1400">
                <a:solidFill>
                  <a:srgbClr val="888888"/>
                </a:solidFill>
              </a:defRPr>
            </a:lvl4pPr>
            <a:lvl5pPr indent="-228600" lvl="4" marL="2286000" algn="l">
              <a:spcBef>
                <a:spcPts val="600"/>
              </a:spcBef>
              <a:spcAft>
                <a:spcPts val="0"/>
              </a:spcAft>
              <a:buSzPts val="1288"/>
              <a:buNone/>
              <a:defRPr sz="1400">
                <a:solidFill>
                  <a:srgbClr val="888888"/>
                </a:solidFill>
              </a:defRPr>
            </a:lvl5pPr>
            <a:lvl6pPr indent="-228600" lvl="5" marL="2743200" algn="l">
              <a:spcBef>
                <a:spcPts val="600"/>
              </a:spcBef>
              <a:spcAft>
                <a:spcPts val="0"/>
              </a:spcAft>
              <a:buSzPts val="1288"/>
              <a:buNone/>
              <a:defRPr sz="1400">
                <a:solidFill>
                  <a:srgbClr val="888888"/>
                </a:solidFill>
              </a:defRPr>
            </a:lvl6pPr>
            <a:lvl7pPr indent="-228600" lvl="6" marL="3200400" algn="l">
              <a:spcBef>
                <a:spcPts val="600"/>
              </a:spcBef>
              <a:spcAft>
                <a:spcPts val="0"/>
              </a:spcAft>
              <a:buSzPts val="1288"/>
              <a:buNone/>
              <a:defRPr sz="1400">
                <a:solidFill>
                  <a:srgbClr val="888888"/>
                </a:solidFill>
              </a:defRPr>
            </a:lvl7pPr>
            <a:lvl8pPr indent="-228600" lvl="7" marL="3657600" algn="l">
              <a:spcBef>
                <a:spcPts val="600"/>
              </a:spcBef>
              <a:spcAft>
                <a:spcPts val="0"/>
              </a:spcAft>
              <a:buSzPts val="1288"/>
              <a:buNone/>
              <a:defRPr sz="1400">
                <a:solidFill>
                  <a:srgbClr val="888888"/>
                </a:solidFill>
              </a:defRPr>
            </a:lvl8pPr>
            <a:lvl9pPr indent="-228600" lvl="8" marL="4114800" algn="l">
              <a:spcBef>
                <a:spcPts val="600"/>
              </a:spcBef>
              <a:spcAft>
                <a:spcPts val="600"/>
              </a:spcAft>
              <a:buSzPts val="1288"/>
              <a:buNone/>
              <a:defRPr sz="1400">
                <a:solidFill>
                  <a:srgbClr val="888888"/>
                </a:solidFill>
              </a:defRPr>
            </a:lvl9pPr>
          </a:lstStyle>
          <a:p/>
        </p:txBody>
      </p:sp>
      <p:sp>
        <p:nvSpPr>
          <p:cNvPr id="47" name="Google Shape;47;p69"/>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solidFill>
                  <a:srgbClr val="53C1EA"/>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9"/>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53C1EA"/>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69"/>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rgbClr val="53C1EA"/>
                </a:solidFill>
                <a:latin typeface="Gill Sans"/>
                <a:ea typeface="Gill Sans"/>
                <a:cs typeface="Gill Sans"/>
                <a:sym typeface="Gill Sans"/>
              </a:defRPr>
            </a:lvl1pPr>
            <a:lvl2pPr indent="0" lvl="1" marL="0" algn="r">
              <a:spcBef>
                <a:spcPts val="0"/>
              </a:spcBef>
              <a:buNone/>
              <a:defRPr sz="900">
                <a:solidFill>
                  <a:srgbClr val="53C1EA"/>
                </a:solidFill>
                <a:latin typeface="Gill Sans"/>
                <a:ea typeface="Gill Sans"/>
                <a:cs typeface="Gill Sans"/>
                <a:sym typeface="Gill Sans"/>
              </a:defRPr>
            </a:lvl2pPr>
            <a:lvl3pPr indent="0" lvl="2" marL="0" algn="r">
              <a:spcBef>
                <a:spcPts val="0"/>
              </a:spcBef>
              <a:buNone/>
              <a:defRPr sz="900">
                <a:solidFill>
                  <a:srgbClr val="53C1EA"/>
                </a:solidFill>
                <a:latin typeface="Gill Sans"/>
                <a:ea typeface="Gill Sans"/>
                <a:cs typeface="Gill Sans"/>
                <a:sym typeface="Gill Sans"/>
              </a:defRPr>
            </a:lvl3pPr>
            <a:lvl4pPr indent="0" lvl="3" marL="0" algn="r">
              <a:spcBef>
                <a:spcPts val="0"/>
              </a:spcBef>
              <a:buNone/>
              <a:defRPr sz="900">
                <a:solidFill>
                  <a:srgbClr val="53C1EA"/>
                </a:solidFill>
                <a:latin typeface="Gill Sans"/>
                <a:ea typeface="Gill Sans"/>
                <a:cs typeface="Gill Sans"/>
                <a:sym typeface="Gill Sans"/>
              </a:defRPr>
            </a:lvl4pPr>
            <a:lvl5pPr indent="0" lvl="4" marL="0" algn="r">
              <a:spcBef>
                <a:spcPts val="0"/>
              </a:spcBef>
              <a:buNone/>
              <a:defRPr sz="900">
                <a:solidFill>
                  <a:srgbClr val="53C1EA"/>
                </a:solidFill>
                <a:latin typeface="Gill Sans"/>
                <a:ea typeface="Gill Sans"/>
                <a:cs typeface="Gill Sans"/>
                <a:sym typeface="Gill Sans"/>
              </a:defRPr>
            </a:lvl5pPr>
            <a:lvl6pPr indent="0" lvl="5" marL="0" algn="r">
              <a:spcBef>
                <a:spcPts val="0"/>
              </a:spcBef>
              <a:buNone/>
              <a:defRPr sz="900">
                <a:solidFill>
                  <a:srgbClr val="53C1EA"/>
                </a:solidFill>
                <a:latin typeface="Gill Sans"/>
                <a:ea typeface="Gill Sans"/>
                <a:cs typeface="Gill Sans"/>
                <a:sym typeface="Gill Sans"/>
              </a:defRPr>
            </a:lvl6pPr>
            <a:lvl7pPr indent="0" lvl="6" marL="0" algn="r">
              <a:spcBef>
                <a:spcPts val="0"/>
              </a:spcBef>
              <a:buNone/>
              <a:defRPr sz="900">
                <a:solidFill>
                  <a:srgbClr val="53C1EA"/>
                </a:solidFill>
                <a:latin typeface="Gill Sans"/>
                <a:ea typeface="Gill Sans"/>
                <a:cs typeface="Gill Sans"/>
                <a:sym typeface="Gill Sans"/>
              </a:defRPr>
            </a:lvl7pPr>
            <a:lvl8pPr indent="0" lvl="7" marL="0" algn="r">
              <a:spcBef>
                <a:spcPts val="0"/>
              </a:spcBef>
              <a:buNone/>
              <a:defRPr sz="900">
                <a:solidFill>
                  <a:srgbClr val="53C1EA"/>
                </a:solidFill>
                <a:latin typeface="Gill Sans"/>
                <a:ea typeface="Gill Sans"/>
                <a:cs typeface="Gill Sans"/>
                <a:sym typeface="Gill Sans"/>
              </a:defRPr>
            </a:lvl8pPr>
            <a:lvl9pPr indent="0" lvl="8" marL="0" algn="r">
              <a:spcBef>
                <a:spcPts val="0"/>
              </a:spcBef>
              <a:buNone/>
              <a:defRPr sz="900">
                <a:solidFill>
                  <a:srgbClr val="53C1EA"/>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GB"/>
              <a:t>‹#›</a:t>
            </a:fld>
            <a:endParaRPr/>
          </a:p>
        </p:txBody>
      </p:sp>
      <p:pic>
        <p:nvPicPr>
          <p:cNvPr id="50" name="Google Shape;50;p69"/>
          <p:cNvPicPr preferRelativeResize="0"/>
          <p:nvPr/>
        </p:nvPicPr>
        <p:blipFill rotWithShape="1">
          <a:blip r:embed="rId2">
            <a:alphaModFix/>
          </a:blip>
          <a:srcRect b="0" l="0" r="0" t="0"/>
          <a:stretch/>
        </p:blipFill>
        <p:spPr>
          <a:xfrm>
            <a:off x="11046802" y="5771387"/>
            <a:ext cx="627942" cy="591363"/>
          </a:xfrm>
          <a:prstGeom prst="rect">
            <a:avLst/>
          </a:prstGeom>
          <a:noFill/>
          <a:ln>
            <a:noFill/>
          </a:ln>
        </p:spPr>
      </p:pic>
      <p:pic>
        <p:nvPicPr>
          <p:cNvPr id="51" name="Google Shape;51;p69"/>
          <p:cNvPicPr preferRelativeResize="0"/>
          <p:nvPr/>
        </p:nvPicPr>
        <p:blipFill rotWithShape="1">
          <a:blip r:embed="rId3">
            <a:alphaModFix/>
          </a:blip>
          <a:srcRect b="0" l="0" r="0" t="0"/>
          <a:stretch/>
        </p:blipFill>
        <p:spPr>
          <a:xfrm>
            <a:off x="5636887" y="5970251"/>
            <a:ext cx="5767316" cy="323116"/>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79" name="Shape 379"/>
        <p:cNvGrpSpPr/>
        <p:nvPr/>
      </p:nvGrpSpPr>
      <p:grpSpPr>
        <a:xfrm>
          <a:off x="0" y="0"/>
          <a:ext cx="0" cy="0"/>
          <a:chOff x="0" y="0"/>
          <a:chExt cx="0" cy="0"/>
        </a:xfrm>
      </p:grpSpPr>
      <p:sp>
        <p:nvSpPr>
          <p:cNvPr id="380" name="Google Shape;380;p10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1" name="Google Shape;381;p108"/>
          <p:cNvSpPr/>
          <p:nvPr>
            <p:ph idx="2" type="pic"/>
          </p:nvPr>
        </p:nvSpPr>
        <p:spPr>
          <a:xfrm>
            <a:off x="1792288" y="612775"/>
            <a:ext cx="5486400" cy="4114800"/>
          </a:xfrm>
          <a:prstGeom prst="rect">
            <a:avLst/>
          </a:prstGeom>
          <a:noFill/>
          <a:ln>
            <a:noFill/>
          </a:ln>
        </p:spPr>
      </p:sp>
      <p:sp>
        <p:nvSpPr>
          <p:cNvPr id="382" name="Google Shape;382;p10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383" name="Google Shape;383;p10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10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5" name="Google Shape;385;p10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86" name="Shape 386"/>
        <p:cNvGrpSpPr/>
        <p:nvPr/>
      </p:nvGrpSpPr>
      <p:grpSpPr>
        <a:xfrm>
          <a:off x="0" y="0"/>
          <a:ext cx="0" cy="0"/>
          <a:chOff x="0" y="0"/>
          <a:chExt cx="0" cy="0"/>
        </a:xfrm>
      </p:grpSpPr>
      <p:sp>
        <p:nvSpPr>
          <p:cNvPr id="387" name="Google Shape;387;p10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8" name="Google Shape;388;p109"/>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89" name="Google Shape;389;p10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10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1" name="Google Shape;391;p10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92" name="Shape 392"/>
        <p:cNvGrpSpPr/>
        <p:nvPr/>
      </p:nvGrpSpPr>
      <p:grpSpPr>
        <a:xfrm>
          <a:off x="0" y="0"/>
          <a:ext cx="0" cy="0"/>
          <a:chOff x="0" y="0"/>
          <a:chExt cx="0" cy="0"/>
        </a:xfrm>
      </p:grpSpPr>
      <p:sp>
        <p:nvSpPr>
          <p:cNvPr id="393" name="Google Shape;393;p110"/>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110"/>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95" name="Google Shape;395;p1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6" name="Google Shape;396;p1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7" name="Google Shape;397;p1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70"/>
          <p:cNvSpPr/>
          <p:nvPr/>
        </p:nvSpPr>
        <p:spPr>
          <a:xfrm>
            <a:off x="445982" y="606554"/>
            <a:ext cx="11300036" cy="1258827"/>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70"/>
          <p:cNvSpPr txBox="1"/>
          <p:nvPr>
            <p:ph type="title"/>
          </p:nvPr>
        </p:nvSpPr>
        <p:spPr>
          <a:xfrm>
            <a:off x="581193" y="729658"/>
            <a:ext cx="11029616" cy="98833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70"/>
          <p:cNvSpPr txBox="1"/>
          <p:nvPr>
            <p:ph idx="1" type="body"/>
          </p:nvPr>
        </p:nvSpPr>
        <p:spPr>
          <a:xfrm>
            <a:off x="887219" y="2250892"/>
            <a:ext cx="5087075" cy="536005"/>
          </a:xfrm>
          <a:prstGeom prst="rect">
            <a:avLst/>
          </a:prstGeom>
          <a:noFill/>
          <a:ln>
            <a:noFill/>
          </a:ln>
        </p:spPr>
        <p:txBody>
          <a:bodyPr anchorCtr="0" anchor="b" bIns="45700" lIns="91425" spcFirstLastPara="1" rIns="91425" wrap="square" tIns="45700">
            <a:noAutofit/>
          </a:bodyPr>
          <a:lstStyle>
            <a:lvl1pPr indent="-228600" lvl="0" marL="457200" algn="l">
              <a:spcBef>
                <a:spcPts val="440"/>
              </a:spcBef>
              <a:spcAft>
                <a:spcPts val="0"/>
              </a:spcAft>
              <a:buSzPts val="2024"/>
              <a:buNone/>
              <a:defRPr b="0" sz="2200">
                <a:solidFill>
                  <a:schemeClr val="accent2"/>
                </a:solidFill>
              </a:defRPr>
            </a:lvl1pPr>
            <a:lvl2pPr indent="-228600" lvl="1" marL="914400" algn="l">
              <a:spcBef>
                <a:spcPts val="600"/>
              </a:spcBef>
              <a:spcAft>
                <a:spcPts val="0"/>
              </a:spcAft>
              <a:buSzPts val="1840"/>
              <a:buNone/>
              <a:defRPr b="1" sz="2000"/>
            </a:lvl2pPr>
            <a:lvl3pPr indent="-228600" lvl="2" marL="1371600" algn="l">
              <a:spcBef>
                <a:spcPts val="600"/>
              </a:spcBef>
              <a:spcAft>
                <a:spcPts val="0"/>
              </a:spcAft>
              <a:buSzPts val="1656"/>
              <a:buNone/>
              <a:defRPr b="1" sz="1800"/>
            </a:lvl3pPr>
            <a:lvl4pPr indent="-228600" lvl="3" marL="1828800" algn="l">
              <a:spcBef>
                <a:spcPts val="600"/>
              </a:spcBef>
              <a:spcAft>
                <a:spcPts val="0"/>
              </a:spcAft>
              <a:buSzPts val="1472"/>
              <a:buNone/>
              <a:defRPr b="1" sz="1600"/>
            </a:lvl4pPr>
            <a:lvl5pPr indent="-228600" lvl="4" marL="2286000" algn="l">
              <a:spcBef>
                <a:spcPts val="600"/>
              </a:spcBef>
              <a:spcAft>
                <a:spcPts val="0"/>
              </a:spcAft>
              <a:buSzPts val="1472"/>
              <a:buNone/>
              <a:defRPr b="1" sz="1600"/>
            </a:lvl5pPr>
            <a:lvl6pPr indent="-228600" lvl="5" marL="2743200" algn="l">
              <a:spcBef>
                <a:spcPts val="600"/>
              </a:spcBef>
              <a:spcAft>
                <a:spcPts val="0"/>
              </a:spcAft>
              <a:buSzPts val="1472"/>
              <a:buNone/>
              <a:defRPr b="1" sz="1600"/>
            </a:lvl6pPr>
            <a:lvl7pPr indent="-228600" lvl="6" marL="3200400" algn="l">
              <a:spcBef>
                <a:spcPts val="600"/>
              </a:spcBef>
              <a:spcAft>
                <a:spcPts val="0"/>
              </a:spcAft>
              <a:buSzPts val="1472"/>
              <a:buNone/>
              <a:defRPr b="1" sz="1600"/>
            </a:lvl7pPr>
            <a:lvl8pPr indent="-228600" lvl="7" marL="3657600" algn="l">
              <a:spcBef>
                <a:spcPts val="600"/>
              </a:spcBef>
              <a:spcAft>
                <a:spcPts val="0"/>
              </a:spcAft>
              <a:buSzPts val="1472"/>
              <a:buNone/>
              <a:defRPr b="1" sz="1600"/>
            </a:lvl8pPr>
            <a:lvl9pPr indent="-228600" lvl="8" marL="4114800" algn="l">
              <a:spcBef>
                <a:spcPts val="600"/>
              </a:spcBef>
              <a:spcAft>
                <a:spcPts val="600"/>
              </a:spcAft>
              <a:buSzPts val="1472"/>
              <a:buNone/>
              <a:defRPr b="1" sz="1600"/>
            </a:lvl9pPr>
          </a:lstStyle>
          <a:p/>
        </p:txBody>
      </p:sp>
      <p:sp>
        <p:nvSpPr>
          <p:cNvPr id="56" name="Google Shape;56;p70"/>
          <p:cNvSpPr txBox="1"/>
          <p:nvPr>
            <p:ph idx="2" type="body"/>
          </p:nvPr>
        </p:nvSpPr>
        <p:spPr>
          <a:xfrm>
            <a:off x="581194" y="2926052"/>
            <a:ext cx="5393100" cy="2934999"/>
          </a:xfrm>
          <a:prstGeom prst="rect">
            <a:avLst/>
          </a:prstGeom>
          <a:noFill/>
          <a:ln>
            <a:noFill/>
          </a:ln>
        </p:spPr>
        <p:txBody>
          <a:bodyPr anchorCtr="0" anchor="t"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57" name="Google Shape;57;p70"/>
          <p:cNvSpPr txBox="1"/>
          <p:nvPr>
            <p:ph idx="3" type="body"/>
          </p:nvPr>
        </p:nvSpPr>
        <p:spPr>
          <a:xfrm>
            <a:off x="6523735" y="2250892"/>
            <a:ext cx="5087073" cy="553373"/>
          </a:xfrm>
          <a:prstGeom prst="rect">
            <a:avLst/>
          </a:prstGeom>
          <a:noFill/>
          <a:ln>
            <a:noFill/>
          </a:ln>
        </p:spPr>
        <p:txBody>
          <a:bodyPr anchorCtr="0" anchor="b" bIns="45700" lIns="91425" spcFirstLastPara="1" rIns="91425" wrap="square" tIns="45700">
            <a:noAutofit/>
          </a:bodyPr>
          <a:lstStyle>
            <a:lvl1pPr indent="-228600" lvl="0" marL="457200" algn="l">
              <a:spcBef>
                <a:spcPts val="440"/>
              </a:spcBef>
              <a:spcAft>
                <a:spcPts val="0"/>
              </a:spcAft>
              <a:buSzPts val="2024"/>
              <a:buNone/>
              <a:defRPr b="0" sz="2200">
                <a:solidFill>
                  <a:schemeClr val="accent2"/>
                </a:solidFill>
              </a:defRPr>
            </a:lvl1pPr>
            <a:lvl2pPr indent="-228600" lvl="1" marL="914400" algn="l">
              <a:spcBef>
                <a:spcPts val="600"/>
              </a:spcBef>
              <a:spcAft>
                <a:spcPts val="0"/>
              </a:spcAft>
              <a:buSzPts val="1840"/>
              <a:buNone/>
              <a:defRPr b="1" sz="2000"/>
            </a:lvl2pPr>
            <a:lvl3pPr indent="-228600" lvl="2" marL="1371600" algn="l">
              <a:spcBef>
                <a:spcPts val="600"/>
              </a:spcBef>
              <a:spcAft>
                <a:spcPts val="0"/>
              </a:spcAft>
              <a:buSzPts val="1656"/>
              <a:buNone/>
              <a:defRPr b="1" sz="1800"/>
            </a:lvl3pPr>
            <a:lvl4pPr indent="-228600" lvl="3" marL="1828800" algn="l">
              <a:spcBef>
                <a:spcPts val="600"/>
              </a:spcBef>
              <a:spcAft>
                <a:spcPts val="0"/>
              </a:spcAft>
              <a:buSzPts val="1472"/>
              <a:buNone/>
              <a:defRPr b="1" sz="1600"/>
            </a:lvl4pPr>
            <a:lvl5pPr indent="-228600" lvl="4" marL="2286000" algn="l">
              <a:spcBef>
                <a:spcPts val="600"/>
              </a:spcBef>
              <a:spcAft>
                <a:spcPts val="0"/>
              </a:spcAft>
              <a:buSzPts val="1472"/>
              <a:buNone/>
              <a:defRPr b="1" sz="1600"/>
            </a:lvl5pPr>
            <a:lvl6pPr indent="-228600" lvl="5" marL="2743200" algn="l">
              <a:spcBef>
                <a:spcPts val="600"/>
              </a:spcBef>
              <a:spcAft>
                <a:spcPts val="0"/>
              </a:spcAft>
              <a:buSzPts val="1472"/>
              <a:buNone/>
              <a:defRPr b="1" sz="1600"/>
            </a:lvl6pPr>
            <a:lvl7pPr indent="-228600" lvl="6" marL="3200400" algn="l">
              <a:spcBef>
                <a:spcPts val="600"/>
              </a:spcBef>
              <a:spcAft>
                <a:spcPts val="0"/>
              </a:spcAft>
              <a:buSzPts val="1472"/>
              <a:buNone/>
              <a:defRPr b="1" sz="1600"/>
            </a:lvl7pPr>
            <a:lvl8pPr indent="-228600" lvl="7" marL="3657600" algn="l">
              <a:spcBef>
                <a:spcPts val="600"/>
              </a:spcBef>
              <a:spcAft>
                <a:spcPts val="0"/>
              </a:spcAft>
              <a:buSzPts val="1472"/>
              <a:buNone/>
              <a:defRPr b="1" sz="1600"/>
            </a:lvl8pPr>
            <a:lvl9pPr indent="-228600" lvl="8" marL="4114800" algn="l">
              <a:spcBef>
                <a:spcPts val="600"/>
              </a:spcBef>
              <a:spcAft>
                <a:spcPts val="600"/>
              </a:spcAft>
              <a:buSzPts val="1472"/>
              <a:buNone/>
              <a:defRPr b="1" sz="1600"/>
            </a:lvl9pPr>
          </a:lstStyle>
          <a:p/>
        </p:txBody>
      </p:sp>
      <p:sp>
        <p:nvSpPr>
          <p:cNvPr id="58" name="Google Shape;58;p70"/>
          <p:cNvSpPr txBox="1"/>
          <p:nvPr>
            <p:ph idx="4" type="body"/>
          </p:nvPr>
        </p:nvSpPr>
        <p:spPr>
          <a:xfrm>
            <a:off x="6217709" y="2926052"/>
            <a:ext cx="5393100" cy="2934999"/>
          </a:xfrm>
          <a:prstGeom prst="rect">
            <a:avLst/>
          </a:prstGeom>
          <a:noFill/>
          <a:ln>
            <a:noFill/>
          </a:ln>
        </p:spPr>
        <p:txBody>
          <a:bodyPr anchorCtr="0" anchor="t" bIns="45700" lIns="91425" spcFirstLastPara="1" rIns="91425" wrap="square" tIns="45700">
            <a:normAutofit/>
          </a:bodyPr>
          <a:lstStyle>
            <a:lvl1pPr indent="-333756" lvl="0" marL="457200" algn="l">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59" name="Google Shape;59;p70"/>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70"/>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70"/>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71"/>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71"/>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71"/>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72"/>
          <p:cNvSpPr/>
          <p:nvPr/>
        </p:nvSpPr>
        <p:spPr>
          <a:xfrm>
            <a:off x="447817" y="5141973"/>
            <a:ext cx="11298200" cy="1274702"/>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72"/>
          <p:cNvSpPr txBox="1"/>
          <p:nvPr>
            <p:ph type="title"/>
          </p:nvPr>
        </p:nvSpPr>
        <p:spPr>
          <a:xfrm>
            <a:off x="581192" y="5262296"/>
            <a:ext cx="4909445" cy="689514"/>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53C1EA"/>
              </a:buClr>
              <a:buSzPts val="2000"/>
              <a:buFont typeface="Gill Sans"/>
              <a:buNone/>
              <a:defRPr b="0" sz="2000">
                <a:solidFill>
                  <a:srgbClr val="53C1EA"/>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72"/>
          <p:cNvSpPr txBox="1"/>
          <p:nvPr>
            <p:ph idx="1" type="body"/>
          </p:nvPr>
        </p:nvSpPr>
        <p:spPr>
          <a:xfrm>
            <a:off x="447816" y="601200"/>
            <a:ext cx="11292840" cy="4204800"/>
          </a:xfrm>
          <a:prstGeom prst="rect">
            <a:avLst/>
          </a:prstGeom>
          <a:noFill/>
          <a:ln>
            <a:noFill/>
          </a:ln>
        </p:spPr>
        <p:txBody>
          <a:bodyPr anchorCtr="0" anchor="ctr" bIns="45700" lIns="91425" spcFirstLastPara="1" rIns="91425" wrap="square" tIns="45700">
            <a:normAutofit/>
          </a:bodyPr>
          <a:lstStyle>
            <a:lvl1pPr indent="-345440" lvl="0" marL="457200" algn="l">
              <a:spcBef>
                <a:spcPts val="400"/>
              </a:spcBef>
              <a:spcAft>
                <a:spcPts val="0"/>
              </a:spcAft>
              <a:buSzPts val="1840"/>
              <a:buChar char="◼"/>
              <a:defRPr sz="2000">
                <a:solidFill>
                  <a:schemeClr val="dk2"/>
                </a:solidFill>
              </a:defRPr>
            </a:lvl1pPr>
            <a:lvl2pPr indent="-333756" lvl="1" marL="914400" algn="l">
              <a:spcBef>
                <a:spcPts val="600"/>
              </a:spcBef>
              <a:spcAft>
                <a:spcPts val="0"/>
              </a:spcAft>
              <a:buSzPts val="1656"/>
              <a:buChar char="◼"/>
              <a:defRPr sz="1800">
                <a:solidFill>
                  <a:schemeClr val="dk2"/>
                </a:solidFill>
              </a:defRPr>
            </a:lvl2pPr>
            <a:lvl3pPr indent="-322072" lvl="2" marL="1371600" algn="l">
              <a:spcBef>
                <a:spcPts val="600"/>
              </a:spcBef>
              <a:spcAft>
                <a:spcPts val="0"/>
              </a:spcAft>
              <a:buSzPts val="1472"/>
              <a:buChar char="◼"/>
              <a:defRPr sz="1600">
                <a:solidFill>
                  <a:schemeClr val="dk2"/>
                </a:solidFill>
              </a:defRPr>
            </a:lvl3pPr>
            <a:lvl4pPr indent="-310388" lvl="3" marL="1828800" algn="l">
              <a:spcBef>
                <a:spcPts val="600"/>
              </a:spcBef>
              <a:spcAft>
                <a:spcPts val="0"/>
              </a:spcAft>
              <a:buSzPts val="1288"/>
              <a:buChar char="◼"/>
              <a:defRPr sz="1400">
                <a:solidFill>
                  <a:schemeClr val="dk2"/>
                </a:solidFill>
              </a:defRPr>
            </a:lvl4pPr>
            <a:lvl5pPr indent="-310388" lvl="4" marL="2286000" algn="l">
              <a:spcBef>
                <a:spcPts val="600"/>
              </a:spcBef>
              <a:spcAft>
                <a:spcPts val="0"/>
              </a:spcAft>
              <a:buSzPts val="1288"/>
              <a:buChar char="◼"/>
              <a:defRPr sz="1400">
                <a:solidFill>
                  <a:schemeClr val="dk2"/>
                </a:solidFill>
              </a:defRPr>
            </a:lvl5pPr>
            <a:lvl6pPr indent="-310388" lvl="5" marL="2743200" algn="l">
              <a:spcBef>
                <a:spcPts val="600"/>
              </a:spcBef>
              <a:spcAft>
                <a:spcPts val="0"/>
              </a:spcAft>
              <a:buSzPts val="1288"/>
              <a:buChar char="◼"/>
              <a:defRPr sz="1400">
                <a:solidFill>
                  <a:schemeClr val="dk2"/>
                </a:solidFill>
              </a:defRPr>
            </a:lvl6pPr>
            <a:lvl7pPr indent="-310388" lvl="6" marL="3200400" algn="l">
              <a:spcBef>
                <a:spcPts val="600"/>
              </a:spcBef>
              <a:spcAft>
                <a:spcPts val="0"/>
              </a:spcAft>
              <a:buSzPts val="1288"/>
              <a:buChar char="◼"/>
              <a:defRPr sz="1400">
                <a:solidFill>
                  <a:schemeClr val="dk2"/>
                </a:solidFill>
              </a:defRPr>
            </a:lvl7pPr>
            <a:lvl8pPr indent="-310388" lvl="7" marL="3657600" algn="l">
              <a:spcBef>
                <a:spcPts val="600"/>
              </a:spcBef>
              <a:spcAft>
                <a:spcPts val="0"/>
              </a:spcAft>
              <a:buSzPts val="1288"/>
              <a:buChar char="◼"/>
              <a:defRPr sz="1400">
                <a:solidFill>
                  <a:schemeClr val="dk2"/>
                </a:solidFill>
              </a:defRPr>
            </a:lvl8pPr>
            <a:lvl9pPr indent="-310388" lvl="8" marL="4114800" algn="l">
              <a:spcBef>
                <a:spcPts val="600"/>
              </a:spcBef>
              <a:spcAft>
                <a:spcPts val="600"/>
              </a:spcAft>
              <a:buSzPts val="1288"/>
              <a:buChar char="◼"/>
              <a:defRPr sz="1400">
                <a:solidFill>
                  <a:schemeClr val="dk2"/>
                </a:solidFill>
              </a:defRPr>
            </a:lvl9pPr>
          </a:lstStyle>
          <a:p/>
        </p:txBody>
      </p:sp>
      <p:sp>
        <p:nvSpPr>
          <p:cNvPr id="70" name="Google Shape;70;p72"/>
          <p:cNvSpPr txBox="1"/>
          <p:nvPr>
            <p:ph idx="2" type="body"/>
          </p:nvPr>
        </p:nvSpPr>
        <p:spPr>
          <a:xfrm>
            <a:off x="5740823" y="5262296"/>
            <a:ext cx="5869987" cy="689515"/>
          </a:xfrm>
          <a:prstGeom prst="rect">
            <a:avLst/>
          </a:prstGeom>
          <a:noFill/>
          <a:ln>
            <a:noFill/>
          </a:ln>
        </p:spPr>
        <p:txBody>
          <a:bodyPr anchorCtr="0" anchor="ctr" bIns="45700" lIns="91425" spcFirstLastPara="1" rIns="91425" wrap="square" tIns="45700">
            <a:normAutofit/>
          </a:bodyPr>
          <a:lstStyle>
            <a:lvl1pPr indent="-228600" lvl="0" marL="457200" algn="r">
              <a:spcBef>
                <a:spcPts val="220"/>
              </a:spcBef>
              <a:spcAft>
                <a:spcPts val="0"/>
              </a:spcAft>
              <a:buSzPts val="1012"/>
              <a:buNone/>
              <a:defRPr sz="1100">
                <a:solidFill>
                  <a:schemeClr val="lt1"/>
                </a:solidFill>
              </a:defRPr>
            </a:lvl1pPr>
            <a:lvl2pPr indent="-228600" lvl="1" marL="914400" algn="l">
              <a:spcBef>
                <a:spcPts val="600"/>
              </a:spcBef>
              <a:spcAft>
                <a:spcPts val="0"/>
              </a:spcAft>
              <a:buSzPts val="1012"/>
              <a:buNone/>
              <a:defRPr sz="1100"/>
            </a:lvl2pPr>
            <a:lvl3pPr indent="-228600" lvl="2" marL="1371600" algn="l">
              <a:spcBef>
                <a:spcPts val="600"/>
              </a:spcBef>
              <a:spcAft>
                <a:spcPts val="0"/>
              </a:spcAft>
              <a:buSzPts val="920"/>
              <a:buNone/>
              <a:defRPr sz="1000"/>
            </a:lvl3pPr>
            <a:lvl4pPr indent="-228600" lvl="3" marL="1828800" algn="l">
              <a:spcBef>
                <a:spcPts val="600"/>
              </a:spcBef>
              <a:spcAft>
                <a:spcPts val="0"/>
              </a:spcAft>
              <a:buSzPts val="828"/>
              <a:buNone/>
              <a:defRPr sz="900"/>
            </a:lvl4pPr>
            <a:lvl5pPr indent="-228600" lvl="4" marL="2286000" algn="l">
              <a:spcBef>
                <a:spcPts val="600"/>
              </a:spcBef>
              <a:spcAft>
                <a:spcPts val="0"/>
              </a:spcAft>
              <a:buSzPts val="828"/>
              <a:buNone/>
              <a:defRPr sz="900"/>
            </a:lvl5pPr>
            <a:lvl6pPr indent="-228600" lvl="5" marL="2743200" algn="l">
              <a:spcBef>
                <a:spcPts val="600"/>
              </a:spcBef>
              <a:spcAft>
                <a:spcPts val="0"/>
              </a:spcAft>
              <a:buSzPts val="828"/>
              <a:buNone/>
              <a:defRPr sz="900"/>
            </a:lvl6pPr>
            <a:lvl7pPr indent="-228600" lvl="6" marL="3200400" algn="l">
              <a:spcBef>
                <a:spcPts val="600"/>
              </a:spcBef>
              <a:spcAft>
                <a:spcPts val="0"/>
              </a:spcAft>
              <a:buSzPts val="828"/>
              <a:buNone/>
              <a:defRPr sz="900"/>
            </a:lvl7pPr>
            <a:lvl8pPr indent="-228600" lvl="7" marL="3657600" algn="l">
              <a:spcBef>
                <a:spcPts val="600"/>
              </a:spcBef>
              <a:spcAft>
                <a:spcPts val="0"/>
              </a:spcAft>
              <a:buSzPts val="828"/>
              <a:buNone/>
              <a:defRPr sz="900"/>
            </a:lvl8pPr>
            <a:lvl9pPr indent="-228600" lvl="8" marL="4114800" algn="l">
              <a:spcBef>
                <a:spcPts val="600"/>
              </a:spcBef>
              <a:spcAft>
                <a:spcPts val="600"/>
              </a:spcAft>
              <a:buSzPts val="828"/>
              <a:buNone/>
              <a:defRPr sz="900"/>
            </a:lvl9pPr>
          </a:lstStyle>
          <a:p/>
        </p:txBody>
      </p:sp>
      <p:sp>
        <p:nvSpPr>
          <p:cNvPr id="71" name="Google Shape;71;p72"/>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solidFill>
                  <a:srgbClr val="53C1EA"/>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72"/>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53C1EA"/>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72"/>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rgbClr val="53C1EA"/>
                </a:solidFill>
                <a:latin typeface="Gill Sans"/>
                <a:ea typeface="Gill Sans"/>
                <a:cs typeface="Gill Sans"/>
                <a:sym typeface="Gill Sans"/>
              </a:defRPr>
            </a:lvl1pPr>
            <a:lvl2pPr indent="0" lvl="1" marL="0" algn="r">
              <a:spcBef>
                <a:spcPts val="0"/>
              </a:spcBef>
              <a:buNone/>
              <a:defRPr sz="900">
                <a:solidFill>
                  <a:srgbClr val="53C1EA"/>
                </a:solidFill>
                <a:latin typeface="Gill Sans"/>
                <a:ea typeface="Gill Sans"/>
                <a:cs typeface="Gill Sans"/>
                <a:sym typeface="Gill Sans"/>
              </a:defRPr>
            </a:lvl2pPr>
            <a:lvl3pPr indent="0" lvl="2" marL="0" algn="r">
              <a:spcBef>
                <a:spcPts val="0"/>
              </a:spcBef>
              <a:buNone/>
              <a:defRPr sz="900">
                <a:solidFill>
                  <a:srgbClr val="53C1EA"/>
                </a:solidFill>
                <a:latin typeface="Gill Sans"/>
                <a:ea typeface="Gill Sans"/>
                <a:cs typeface="Gill Sans"/>
                <a:sym typeface="Gill Sans"/>
              </a:defRPr>
            </a:lvl3pPr>
            <a:lvl4pPr indent="0" lvl="3" marL="0" algn="r">
              <a:spcBef>
                <a:spcPts val="0"/>
              </a:spcBef>
              <a:buNone/>
              <a:defRPr sz="900">
                <a:solidFill>
                  <a:srgbClr val="53C1EA"/>
                </a:solidFill>
                <a:latin typeface="Gill Sans"/>
                <a:ea typeface="Gill Sans"/>
                <a:cs typeface="Gill Sans"/>
                <a:sym typeface="Gill Sans"/>
              </a:defRPr>
            </a:lvl4pPr>
            <a:lvl5pPr indent="0" lvl="4" marL="0" algn="r">
              <a:spcBef>
                <a:spcPts val="0"/>
              </a:spcBef>
              <a:buNone/>
              <a:defRPr sz="900">
                <a:solidFill>
                  <a:srgbClr val="53C1EA"/>
                </a:solidFill>
                <a:latin typeface="Gill Sans"/>
                <a:ea typeface="Gill Sans"/>
                <a:cs typeface="Gill Sans"/>
                <a:sym typeface="Gill Sans"/>
              </a:defRPr>
            </a:lvl5pPr>
            <a:lvl6pPr indent="0" lvl="5" marL="0" algn="r">
              <a:spcBef>
                <a:spcPts val="0"/>
              </a:spcBef>
              <a:buNone/>
              <a:defRPr sz="900">
                <a:solidFill>
                  <a:srgbClr val="53C1EA"/>
                </a:solidFill>
                <a:latin typeface="Gill Sans"/>
                <a:ea typeface="Gill Sans"/>
                <a:cs typeface="Gill Sans"/>
                <a:sym typeface="Gill Sans"/>
              </a:defRPr>
            </a:lvl6pPr>
            <a:lvl7pPr indent="0" lvl="6" marL="0" algn="r">
              <a:spcBef>
                <a:spcPts val="0"/>
              </a:spcBef>
              <a:buNone/>
              <a:defRPr sz="900">
                <a:solidFill>
                  <a:srgbClr val="53C1EA"/>
                </a:solidFill>
                <a:latin typeface="Gill Sans"/>
                <a:ea typeface="Gill Sans"/>
                <a:cs typeface="Gill Sans"/>
                <a:sym typeface="Gill Sans"/>
              </a:defRPr>
            </a:lvl7pPr>
            <a:lvl8pPr indent="0" lvl="7" marL="0" algn="r">
              <a:spcBef>
                <a:spcPts val="0"/>
              </a:spcBef>
              <a:buNone/>
              <a:defRPr sz="900">
                <a:solidFill>
                  <a:srgbClr val="53C1EA"/>
                </a:solidFill>
                <a:latin typeface="Gill Sans"/>
                <a:ea typeface="Gill Sans"/>
                <a:cs typeface="Gill Sans"/>
                <a:sym typeface="Gill Sans"/>
              </a:defRPr>
            </a:lvl8pPr>
            <a:lvl9pPr indent="0" lvl="8" marL="0" algn="r">
              <a:spcBef>
                <a:spcPts val="0"/>
              </a:spcBef>
              <a:buNone/>
              <a:defRPr sz="900">
                <a:solidFill>
                  <a:srgbClr val="53C1EA"/>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4" name="Shape 74"/>
        <p:cNvGrpSpPr/>
        <p:nvPr/>
      </p:nvGrpSpPr>
      <p:grpSpPr>
        <a:xfrm>
          <a:off x="0" y="0"/>
          <a:ext cx="0" cy="0"/>
          <a:chOff x="0" y="0"/>
          <a:chExt cx="0" cy="0"/>
        </a:xfrm>
      </p:grpSpPr>
      <p:sp>
        <p:nvSpPr>
          <p:cNvPr id="75" name="Google Shape;75;p73"/>
          <p:cNvSpPr txBox="1"/>
          <p:nvPr>
            <p:ph type="title"/>
          </p:nvPr>
        </p:nvSpPr>
        <p:spPr>
          <a:xfrm>
            <a:off x="581193" y="4693389"/>
            <a:ext cx="11029616"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2400"/>
              <a:buFont typeface="Gill Sans"/>
              <a:buNone/>
              <a:defRPr b="0" sz="2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73"/>
          <p:cNvSpPr/>
          <p:nvPr>
            <p:ph idx="2" type="pic"/>
          </p:nvPr>
        </p:nvSpPr>
        <p:spPr>
          <a:xfrm>
            <a:off x="447817" y="599725"/>
            <a:ext cx="11290859" cy="3557252"/>
          </a:xfrm>
          <a:prstGeom prst="rect">
            <a:avLst/>
          </a:prstGeom>
          <a:noFill/>
          <a:ln>
            <a:noFill/>
          </a:ln>
        </p:spPr>
      </p:sp>
      <p:sp>
        <p:nvSpPr>
          <p:cNvPr id="77" name="Google Shape;77;p73"/>
          <p:cNvSpPr txBox="1"/>
          <p:nvPr>
            <p:ph idx="1" type="body"/>
          </p:nvPr>
        </p:nvSpPr>
        <p:spPr>
          <a:xfrm>
            <a:off x="581192" y="5260127"/>
            <a:ext cx="11029617" cy="598671"/>
          </a:xfrm>
          <a:prstGeom prst="rect">
            <a:avLst/>
          </a:prstGeom>
          <a:noFill/>
          <a:ln>
            <a:noFill/>
          </a:ln>
        </p:spPr>
        <p:txBody>
          <a:bodyPr anchorCtr="0" anchor="ctr" bIns="45700" lIns="91425" spcFirstLastPara="1" rIns="91425" wrap="square" tIns="45700">
            <a:normAutofit/>
          </a:bodyPr>
          <a:lstStyle>
            <a:lvl1pPr indent="-228600" lvl="0" marL="457200" algn="l">
              <a:spcBef>
                <a:spcPts val="240"/>
              </a:spcBef>
              <a:spcAft>
                <a:spcPts val="0"/>
              </a:spcAft>
              <a:buSzPts val="1104"/>
              <a:buNone/>
              <a:defRPr sz="1200"/>
            </a:lvl1pPr>
            <a:lvl2pPr indent="-228600" lvl="1" marL="914400" algn="l">
              <a:spcBef>
                <a:spcPts val="600"/>
              </a:spcBef>
              <a:spcAft>
                <a:spcPts val="0"/>
              </a:spcAft>
              <a:buSzPts val="1104"/>
              <a:buNone/>
              <a:defRPr sz="1200"/>
            </a:lvl2pPr>
            <a:lvl3pPr indent="-228600" lvl="2" marL="1371600" algn="l">
              <a:spcBef>
                <a:spcPts val="600"/>
              </a:spcBef>
              <a:spcAft>
                <a:spcPts val="0"/>
              </a:spcAft>
              <a:buSzPts val="920"/>
              <a:buNone/>
              <a:defRPr sz="1000"/>
            </a:lvl3pPr>
            <a:lvl4pPr indent="-228600" lvl="3" marL="1828800" algn="l">
              <a:spcBef>
                <a:spcPts val="600"/>
              </a:spcBef>
              <a:spcAft>
                <a:spcPts val="0"/>
              </a:spcAft>
              <a:buSzPts val="828"/>
              <a:buNone/>
              <a:defRPr sz="900"/>
            </a:lvl4pPr>
            <a:lvl5pPr indent="-228600" lvl="4" marL="2286000" algn="l">
              <a:spcBef>
                <a:spcPts val="600"/>
              </a:spcBef>
              <a:spcAft>
                <a:spcPts val="0"/>
              </a:spcAft>
              <a:buSzPts val="828"/>
              <a:buNone/>
              <a:defRPr sz="900"/>
            </a:lvl5pPr>
            <a:lvl6pPr indent="-228600" lvl="5" marL="2743200" algn="l">
              <a:spcBef>
                <a:spcPts val="600"/>
              </a:spcBef>
              <a:spcAft>
                <a:spcPts val="0"/>
              </a:spcAft>
              <a:buSzPts val="828"/>
              <a:buNone/>
              <a:defRPr sz="900"/>
            </a:lvl6pPr>
            <a:lvl7pPr indent="-228600" lvl="6" marL="3200400" algn="l">
              <a:spcBef>
                <a:spcPts val="600"/>
              </a:spcBef>
              <a:spcAft>
                <a:spcPts val="0"/>
              </a:spcAft>
              <a:buSzPts val="828"/>
              <a:buNone/>
              <a:defRPr sz="900"/>
            </a:lvl7pPr>
            <a:lvl8pPr indent="-228600" lvl="7" marL="3657600" algn="l">
              <a:spcBef>
                <a:spcPts val="600"/>
              </a:spcBef>
              <a:spcAft>
                <a:spcPts val="0"/>
              </a:spcAft>
              <a:buSzPts val="828"/>
              <a:buNone/>
              <a:defRPr sz="900"/>
            </a:lvl8pPr>
            <a:lvl9pPr indent="-228600" lvl="8" marL="4114800" algn="l">
              <a:spcBef>
                <a:spcPts val="600"/>
              </a:spcBef>
              <a:spcAft>
                <a:spcPts val="600"/>
              </a:spcAft>
              <a:buSzPts val="828"/>
              <a:buNone/>
              <a:defRPr sz="900"/>
            </a:lvl9pPr>
          </a:lstStyle>
          <a:p/>
        </p:txBody>
      </p:sp>
      <p:sp>
        <p:nvSpPr>
          <p:cNvPr id="78" name="Google Shape;78;p73"/>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73"/>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73"/>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0" Type="http://schemas.openxmlformats.org/officeDocument/2006/relationships/theme" Target="../theme/theme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slideLayout" Target="../slideLayouts/slideLayout43.xml"/><Relationship Id="rId3" Type="http://schemas.openxmlformats.org/officeDocument/2006/relationships/slideLayout" Target="../slideLayouts/slideLayout44.xml"/><Relationship Id="rId4" Type="http://schemas.openxmlformats.org/officeDocument/2006/relationships/slideLayout" Target="../slideLayouts/slideLayout45.xml"/><Relationship Id="rId9" Type="http://schemas.openxmlformats.org/officeDocument/2006/relationships/slideLayout" Target="../slideLayouts/slideLayout50.xml"/><Relationship Id="rId5" Type="http://schemas.openxmlformats.org/officeDocument/2006/relationships/slideLayout" Target="../slideLayouts/slideLayout46.xml"/><Relationship Id="rId6" Type="http://schemas.openxmlformats.org/officeDocument/2006/relationships/slideLayout" Target="../slideLayouts/slideLayout47.xml"/><Relationship Id="rId7" Type="http://schemas.openxmlformats.org/officeDocument/2006/relationships/slideLayout" Target="../slideLayouts/slideLayout48.xml"/><Relationship Id="rId8" Type="http://schemas.openxmlformats.org/officeDocument/2006/relationships/slideLayout" Target="../slideLayouts/slideLayout49.xml"/><Relationship Id="rId11" Type="http://schemas.openxmlformats.org/officeDocument/2006/relationships/slideLayout" Target="../slideLayouts/slideLayout52.xml"/><Relationship Id="rId10" Type="http://schemas.openxmlformats.org/officeDocument/2006/relationships/slideLayout" Target="../slideLayouts/slideLayout51.xml"/><Relationship Id="rId1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5"/>
          <p:cNvSpPr txBox="1"/>
          <p:nvPr>
            <p:ph type="title"/>
          </p:nvPr>
        </p:nvSpPr>
        <p:spPr>
          <a:xfrm>
            <a:off x="581192" y="705124"/>
            <a:ext cx="11029616" cy="1189554"/>
          </a:xfrm>
          <a:prstGeom prst="rect">
            <a:avLst/>
          </a:prstGeom>
          <a:noFill/>
          <a:ln>
            <a:noFill/>
          </a:ln>
        </p:spPr>
        <p:txBody>
          <a:bodyPr anchorCtr="0" anchor="b" bIns="45700" lIns="91425" spcFirstLastPara="1" rIns="91425" wrap="square" tIns="45700">
            <a:normAutofit/>
          </a:bodyPr>
          <a:lstStyle>
            <a:lvl1pPr lvl="0" marR="0" rtl="0" algn="l">
              <a:spcBef>
                <a:spcPts val="0"/>
              </a:spcBef>
              <a:spcAft>
                <a:spcPts val="0"/>
              </a:spcAft>
              <a:buClr>
                <a:schemeClr val="lt1"/>
              </a:buClr>
              <a:buSzPts val="2800"/>
              <a:buFont typeface="Gill Sans"/>
              <a:buNone/>
              <a:defRPr b="0" i="0" sz="2800" u="none" cap="none" strike="noStrike">
                <a:solidFill>
                  <a:schemeClr val="lt1"/>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1" name="Google Shape;11;p55"/>
          <p:cNvSpPr txBox="1"/>
          <p:nvPr>
            <p:ph idx="1" type="body"/>
          </p:nvPr>
        </p:nvSpPr>
        <p:spPr>
          <a:xfrm>
            <a:off x="581192" y="2336003"/>
            <a:ext cx="11029616" cy="3522794"/>
          </a:xfrm>
          <a:prstGeom prst="rect">
            <a:avLst/>
          </a:prstGeom>
          <a:noFill/>
          <a:ln>
            <a:noFill/>
          </a:ln>
        </p:spPr>
        <p:txBody>
          <a:bodyPr anchorCtr="0" anchor="ctr" bIns="45700" lIns="91425" spcFirstLastPara="1" rIns="91425" wrap="square" tIns="45700">
            <a:normAutofit/>
          </a:bodyPr>
          <a:lstStyle>
            <a:lvl1pPr indent="-333756" lvl="0" marL="457200" marR="0" rtl="0" algn="l">
              <a:spcBef>
                <a:spcPts val="360"/>
              </a:spcBef>
              <a:spcAft>
                <a:spcPts val="0"/>
              </a:spcAft>
              <a:buClr>
                <a:schemeClr val="accent2"/>
              </a:buClr>
              <a:buSzPts val="1656"/>
              <a:buFont typeface="Noto Sans Symbols"/>
              <a:buChar char="◼"/>
              <a:defRPr b="0" i="0" sz="1800" u="none" cap="none" strike="noStrike">
                <a:solidFill>
                  <a:schemeClr val="dk2"/>
                </a:solidFill>
                <a:latin typeface="Gill Sans"/>
                <a:ea typeface="Gill Sans"/>
                <a:cs typeface="Gill Sans"/>
                <a:sym typeface="Gill Sans"/>
              </a:defRPr>
            </a:lvl1pPr>
            <a:lvl2pPr indent="-322072" lvl="1" marL="914400" marR="0" rtl="0" algn="l">
              <a:spcBef>
                <a:spcPts val="600"/>
              </a:spcBef>
              <a:spcAft>
                <a:spcPts val="0"/>
              </a:spcAft>
              <a:buClr>
                <a:schemeClr val="accent2"/>
              </a:buClr>
              <a:buSzPts val="1472"/>
              <a:buFont typeface="Noto Sans Symbols"/>
              <a:buChar char="◼"/>
              <a:defRPr b="0" i="0" sz="1600" u="none" cap="none" strike="noStrike">
                <a:solidFill>
                  <a:schemeClr val="dk2"/>
                </a:solidFill>
                <a:latin typeface="Gill Sans"/>
                <a:ea typeface="Gill Sans"/>
                <a:cs typeface="Gill Sans"/>
                <a:sym typeface="Gill Sans"/>
              </a:defRPr>
            </a:lvl2pPr>
            <a:lvl3pPr indent="-310388" lvl="2" marL="1371600" marR="0" rtl="0" algn="l">
              <a:spcBef>
                <a:spcPts val="600"/>
              </a:spcBef>
              <a:spcAft>
                <a:spcPts val="0"/>
              </a:spcAft>
              <a:buClr>
                <a:schemeClr val="accent2"/>
              </a:buClr>
              <a:buSzPts val="1288"/>
              <a:buFont typeface="Noto Sans Symbols"/>
              <a:buChar char="◼"/>
              <a:defRPr b="0" i="0" sz="1400" u="none" cap="none" strike="noStrike">
                <a:solidFill>
                  <a:schemeClr val="dk2"/>
                </a:solidFill>
                <a:latin typeface="Gill Sans"/>
                <a:ea typeface="Gill Sans"/>
                <a:cs typeface="Gill Sans"/>
                <a:sym typeface="Gill Sans"/>
              </a:defRPr>
            </a:lvl3pPr>
            <a:lvl4pPr indent="-298704" lvl="3" marL="18288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4pPr>
            <a:lvl5pPr indent="-298704" lvl="4" marL="22860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5pPr>
            <a:lvl6pPr indent="-298704" lvl="5" marL="27432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6pPr>
            <a:lvl7pPr indent="-298704" lvl="6" marL="32004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7pPr>
            <a:lvl8pPr indent="-298704" lvl="7" marL="36576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8pPr>
            <a:lvl9pPr indent="-298704" lvl="8" marL="4114800" marR="0" rtl="0" algn="l">
              <a:spcBef>
                <a:spcPts val="600"/>
              </a:spcBef>
              <a:spcAft>
                <a:spcPts val="600"/>
              </a:spcAft>
              <a:buClr>
                <a:schemeClr val="accent2"/>
              </a:buClr>
              <a:buSzPts val="1104"/>
              <a:buFont typeface="Noto Sans Symbols"/>
              <a:buChar char="◼"/>
              <a:defRPr b="0" i="0" sz="1200" u="none" cap="none" strike="noStrike">
                <a:solidFill>
                  <a:schemeClr val="dk2"/>
                </a:solidFill>
                <a:latin typeface="Gill Sans"/>
                <a:ea typeface="Gill Sans"/>
                <a:cs typeface="Gill Sans"/>
                <a:sym typeface="Gill Sans"/>
              </a:defRPr>
            </a:lvl9pPr>
          </a:lstStyle>
          <a:p/>
        </p:txBody>
      </p:sp>
      <p:sp>
        <p:nvSpPr>
          <p:cNvPr id="12" name="Google Shape;12;p55"/>
          <p:cNvSpPr txBox="1"/>
          <p:nvPr>
            <p:ph idx="10" type="dt"/>
          </p:nvPr>
        </p:nvSpPr>
        <p:spPr>
          <a:xfrm>
            <a:off x="7605951" y="5956137"/>
            <a:ext cx="2844799"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chemeClr val="accent2"/>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13" name="Google Shape;13;p55"/>
          <p:cNvSpPr txBox="1"/>
          <p:nvPr>
            <p:ph idx="11" type="ftr"/>
          </p:nvPr>
        </p:nvSpPr>
        <p:spPr>
          <a:xfrm>
            <a:off x="581192" y="5951811"/>
            <a:ext cx="691721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chemeClr val="accent2"/>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14" name="Google Shape;14;p55"/>
          <p:cNvSpPr txBox="1"/>
          <p:nvPr>
            <p:ph idx="12" type="sldNum"/>
          </p:nvPr>
        </p:nvSpPr>
        <p:spPr>
          <a:xfrm>
            <a:off x="10558300" y="5956137"/>
            <a:ext cx="105251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accent2"/>
                </a:solidFill>
                <a:latin typeface="Gill Sans"/>
                <a:ea typeface="Gill Sans"/>
                <a:cs typeface="Gill Sans"/>
                <a:sym typeface="Gill Sans"/>
              </a:defRPr>
            </a:lvl1pPr>
            <a:lvl2pPr indent="0" lvl="1" marL="0" marR="0" rtl="0" algn="r">
              <a:spcBef>
                <a:spcPts val="0"/>
              </a:spcBef>
              <a:buNone/>
              <a:defRPr b="0" i="0" sz="900" u="none" cap="none" strike="noStrike">
                <a:solidFill>
                  <a:schemeClr val="accent2"/>
                </a:solidFill>
                <a:latin typeface="Gill Sans"/>
                <a:ea typeface="Gill Sans"/>
                <a:cs typeface="Gill Sans"/>
                <a:sym typeface="Gill Sans"/>
              </a:defRPr>
            </a:lvl2pPr>
            <a:lvl3pPr indent="0" lvl="2" marL="0" marR="0" rtl="0" algn="r">
              <a:spcBef>
                <a:spcPts val="0"/>
              </a:spcBef>
              <a:buNone/>
              <a:defRPr b="0" i="0" sz="900" u="none" cap="none" strike="noStrike">
                <a:solidFill>
                  <a:schemeClr val="accent2"/>
                </a:solidFill>
                <a:latin typeface="Gill Sans"/>
                <a:ea typeface="Gill Sans"/>
                <a:cs typeface="Gill Sans"/>
                <a:sym typeface="Gill Sans"/>
              </a:defRPr>
            </a:lvl3pPr>
            <a:lvl4pPr indent="0" lvl="3" marL="0" marR="0" rtl="0" algn="r">
              <a:spcBef>
                <a:spcPts val="0"/>
              </a:spcBef>
              <a:buNone/>
              <a:defRPr b="0" i="0" sz="900" u="none" cap="none" strike="noStrike">
                <a:solidFill>
                  <a:schemeClr val="accent2"/>
                </a:solidFill>
                <a:latin typeface="Gill Sans"/>
                <a:ea typeface="Gill Sans"/>
                <a:cs typeface="Gill Sans"/>
                <a:sym typeface="Gill Sans"/>
              </a:defRPr>
            </a:lvl4pPr>
            <a:lvl5pPr indent="0" lvl="4" marL="0" marR="0" rtl="0" algn="r">
              <a:spcBef>
                <a:spcPts val="0"/>
              </a:spcBef>
              <a:buNone/>
              <a:defRPr b="0" i="0" sz="900" u="none" cap="none" strike="noStrike">
                <a:solidFill>
                  <a:schemeClr val="accent2"/>
                </a:solidFill>
                <a:latin typeface="Gill Sans"/>
                <a:ea typeface="Gill Sans"/>
                <a:cs typeface="Gill Sans"/>
                <a:sym typeface="Gill Sans"/>
              </a:defRPr>
            </a:lvl5pPr>
            <a:lvl6pPr indent="0" lvl="5" marL="0" marR="0" rtl="0" algn="r">
              <a:spcBef>
                <a:spcPts val="0"/>
              </a:spcBef>
              <a:buNone/>
              <a:defRPr b="0" i="0" sz="900" u="none" cap="none" strike="noStrike">
                <a:solidFill>
                  <a:schemeClr val="accent2"/>
                </a:solidFill>
                <a:latin typeface="Gill Sans"/>
                <a:ea typeface="Gill Sans"/>
                <a:cs typeface="Gill Sans"/>
                <a:sym typeface="Gill Sans"/>
              </a:defRPr>
            </a:lvl6pPr>
            <a:lvl7pPr indent="0" lvl="6" marL="0" marR="0" rtl="0" algn="r">
              <a:spcBef>
                <a:spcPts val="0"/>
              </a:spcBef>
              <a:buNone/>
              <a:defRPr b="0" i="0" sz="900" u="none" cap="none" strike="noStrike">
                <a:solidFill>
                  <a:schemeClr val="accent2"/>
                </a:solidFill>
                <a:latin typeface="Gill Sans"/>
                <a:ea typeface="Gill Sans"/>
                <a:cs typeface="Gill Sans"/>
                <a:sym typeface="Gill Sans"/>
              </a:defRPr>
            </a:lvl7pPr>
            <a:lvl8pPr indent="0" lvl="7" marL="0" marR="0" rtl="0" algn="r">
              <a:spcBef>
                <a:spcPts val="0"/>
              </a:spcBef>
              <a:buNone/>
              <a:defRPr b="0" i="0" sz="900" u="none" cap="none" strike="noStrike">
                <a:solidFill>
                  <a:schemeClr val="accent2"/>
                </a:solidFill>
                <a:latin typeface="Gill Sans"/>
                <a:ea typeface="Gill Sans"/>
                <a:cs typeface="Gill Sans"/>
                <a:sym typeface="Gill Sans"/>
              </a:defRPr>
            </a:lvl8pPr>
            <a:lvl9pPr indent="0" lvl="8" marL="0" marR="0" rtl="0" algn="r">
              <a:spcBef>
                <a:spcPts val="0"/>
              </a:spcBef>
              <a:buNone/>
              <a:defRPr b="0" i="0" sz="900" u="none" cap="none" strike="noStrike">
                <a:solidFill>
                  <a:schemeClr val="accent2"/>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GB"/>
              <a:t>‹#›</a:t>
            </a:fld>
            <a:endParaRPr/>
          </a:p>
        </p:txBody>
      </p:sp>
      <p:sp>
        <p:nvSpPr>
          <p:cNvPr id="15" name="Google Shape;15;p55"/>
          <p:cNvSpPr/>
          <p:nvPr/>
        </p:nvSpPr>
        <p:spPr>
          <a:xfrm>
            <a:off x="446534" y="457200"/>
            <a:ext cx="3703320" cy="9499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16" name="Google Shape;16;p55"/>
          <p:cNvSpPr/>
          <p:nvPr/>
        </p:nvSpPr>
        <p:spPr>
          <a:xfrm>
            <a:off x="8042147" y="453643"/>
            <a:ext cx="3703320" cy="98554"/>
          </a:xfrm>
          <a:prstGeom prst="rect">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17" name="Google Shape;17;p55"/>
          <p:cNvSpPr/>
          <p:nvPr/>
        </p:nvSpPr>
        <p:spPr>
          <a:xfrm>
            <a:off x="4241830" y="457200"/>
            <a:ext cx="3703320" cy="91440"/>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7" name="Shape 97"/>
        <p:cNvGrpSpPr/>
        <p:nvPr/>
      </p:nvGrpSpPr>
      <p:grpSpPr>
        <a:xfrm>
          <a:off x="0" y="0"/>
          <a:ext cx="0" cy="0"/>
          <a:chOff x="0" y="0"/>
          <a:chExt cx="0" cy="0"/>
        </a:xfrm>
      </p:grpSpPr>
      <p:sp>
        <p:nvSpPr>
          <p:cNvPr id="98" name="Google Shape;98;p62"/>
          <p:cNvSpPr/>
          <p:nvPr/>
        </p:nvSpPr>
        <p:spPr>
          <a:xfrm>
            <a:off x="11279660" y="6432345"/>
            <a:ext cx="429768" cy="236423"/>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9" name="Google Shape;99;p62"/>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sz="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0" name="Google Shape;100;p62"/>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lvl1pPr indent="0" lvl="0" marL="0" marR="0" rtl="0" algn="l">
              <a:spcBef>
                <a:spcPts val="0"/>
              </a:spcBef>
              <a:buNone/>
              <a:defRPr sz="800">
                <a:solidFill>
                  <a:schemeClr val="dk1"/>
                </a:solidFill>
                <a:latin typeface="Arial"/>
                <a:ea typeface="Arial"/>
                <a:cs typeface="Arial"/>
                <a:sym typeface="Arial"/>
              </a:defRPr>
            </a:lvl1pPr>
            <a:lvl2pPr indent="0" lvl="1" marL="0" marR="0" rtl="0" algn="l">
              <a:spcBef>
                <a:spcPts val="0"/>
              </a:spcBef>
              <a:buNone/>
              <a:defRPr sz="800">
                <a:solidFill>
                  <a:schemeClr val="dk1"/>
                </a:solidFill>
                <a:latin typeface="Arial"/>
                <a:ea typeface="Arial"/>
                <a:cs typeface="Arial"/>
                <a:sym typeface="Arial"/>
              </a:defRPr>
            </a:lvl2pPr>
            <a:lvl3pPr indent="0" lvl="2" marL="0" marR="0" rtl="0" algn="l">
              <a:spcBef>
                <a:spcPts val="0"/>
              </a:spcBef>
              <a:buNone/>
              <a:defRPr sz="800">
                <a:solidFill>
                  <a:schemeClr val="dk1"/>
                </a:solidFill>
                <a:latin typeface="Arial"/>
                <a:ea typeface="Arial"/>
                <a:cs typeface="Arial"/>
                <a:sym typeface="Arial"/>
              </a:defRPr>
            </a:lvl3pPr>
            <a:lvl4pPr indent="0" lvl="3" marL="0" marR="0" rtl="0" algn="l">
              <a:spcBef>
                <a:spcPts val="0"/>
              </a:spcBef>
              <a:buNone/>
              <a:defRPr sz="800">
                <a:solidFill>
                  <a:schemeClr val="dk1"/>
                </a:solidFill>
                <a:latin typeface="Arial"/>
                <a:ea typeface="Arial"/>
                <a:cs typeface="Arial"/>
                <a:sym typeface="Arial"/>
              </a:defRPr>
            </a:lvl4pPr>
            <a:lvl5pPr indent="0" lvl="4" marL="0" marR="0" rtl="0" algn="l">
              <a:spcBef>
                <a:spcPts val="0"/>
              </a:spcBef>
              <a:buNone/>
              <a:defRPr sz="800">
                <a:solidFill>
                  <a:schemeClr val="dk1"/>
                </a:solidFill>
                <a:latin typeface="Arial"/>
                <a:ea typeface="Arial"/>
                <a:cs typeface="Arial"/>
                <a:sym typeface="Arial"/>
              </a:defRPr>
            </a:lvl5pPr>
            <a:lvl6pPr indent="0" lvl="5" marL="0" marR="0" rtl="0" algn="l">
              <a:spcBef>
                <a:spcPts val="0"/>
              </a:spcBef>
              <a:buNone/>
              <a:defRPr sz="800">
                <a:solidFill>
                  <a:schemeClr val="dk1"/>
                </a:solidFill>
                <a:latin typeface="Arial"/>
                <a:ea typeface="Arial"/>
                <a:cs typeface="Arial"/>
                <a:sym typeface="Arial"/>
              </a:defRPr>
            </a:lvl6pPr>
            <a:lvl7pPr indent="0" lvl="6" marL="0" marR="0" rtl="0" algn="l">
              <a:spcBef>
                <a:spcPts val="0"/>
              </a:spcBef>
              <a:buNone/>
              <a:defRPr sz="800">
                <a:solidFill>
                  <a:schemeClr val="dk1"/>
                </a:solidFill>
                <a:latin typeface="Arial"/>
                <a:ea typeface="Arial"/>
                <a:cs typeface="Arial"/>
                <a:sym typeface="Arial"/>
              </a:defRPr>
            </a:lvl7pPr>
            <a:lvl8pPr indent="0" lvl="7" marL="0" marR="0" rtl="0" algn="l">
              <a:spcBef>
                <a:spcPts val="0"/>
              </a:spcBef>
              <a:buNone/>
              <a:defRPr sz="800">
                <a:solidFill>
                  <a:schemeClr val="dk1"/>
                </a:solidFill>
                <a:latin typeface="Arial"/>
                <a:ea typeface="Arial"/>
                <a:cs typeface="Arial"/>
                <a:sym typeface="Arial"/>
              </a:defRPr>
            </a:lvl8pPr>
            <a:lvl9pPr indent="0" lvl="8" marL="0" marR="0" rtl="0" algn="l">
              <a:spcBef>
                <a:spcPts val="0"/>
              </a:spcBef>
              <a:buNone/>
              <a:defRPr sz="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101" name="Google Shape;101;p62"/>
          <p:cNvSpPr txBox="1"/>
          <p:nvPr>
            <p:ph type="title"/>
          </p:nvPr>
        </p:nvSpPr>
        <p:spPr>
          <a:xfrm>
            <a:off x="548640" y="457200"/>
            <a:ext cx="11091672" cy="54864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3000"/>
              <a:buFont typeface="Arial"/>
              <a:buNone/>
              <a:defRPr b="1" i="0" sz="3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2" name="Google Shape;102;p62"/>
          <p:cNvSpPr txBox="1"/>
          <p:nvPr>
            <p:ph idx="1" type="body"/>
          </p:nvPr>
        </p:nvSpPr>
        <p:spPr>
          <a:xfrm>
            <a:off x="548640" y="1554480"/>
            <a:ext cx="11094720" cy="461772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2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330200" lvl="1" marL="914400" marR="0" rtl="0" algn="l">
              <a:lnSpc>
                <a:spcPct val="100000"/>
              </a:lnSpc>
              <a:spcBef>
                <a:spcPts val="6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marR="0" rtl="0" algn="l">
              <a:lnSpc>
                <a:spcPct val="10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100000"/>
              </a:lnSpc>
              <a:spcBef>
                <a:spcPts val="6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100000"/>
              </a:lnSpc>
              <a:spcBef>
                <a:spcPts val="6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3" name="Google Shape;103;p62"/>
          <p:cNvSpPr txBox="1"/>
          <p:nvPr>
            <p:ph idx="10" type="dt"/>
          </p:nvPr>
        </p:nvSpPr>
        <p:spPr>
          <a:xfrm>
            <a:off x="6281737" y="6249782"/>
            <a:ext cx="4638675" cy="365125"/>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sz="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extLst>
    <p:ext uri="{27BBF7A9-308A-43DC-89C8-2F10F3537804}">
      <p15:sldGuideLst>
        <p15:guide id="1" pos="348">
          <p15:clr>
            <a:srgbClr val="A4A3A4"/>
          </p15:clr>
        </p15:guide>
        <p15:guide id="2" pos="7333">
          <p15:clr>
            <a:srgbClr val="A4A3A4"/>
          </p15:clr>
        </p15:guide>
        <p15:guide id="3" orient="horz" pos="4150">
          <p15:clr>
            <a:srgbClr val="A4A3A4"/>
          </p15:clr>
        </p15:guide>
        <p15:guide id="4" pos="1919">
          <p15:clr>
            <a:srgbClr val="5ACBF0"/>
          </p15:clr>
        </p15:guide>
        <p15:guide id="5" pos="2148">
          <p15:clr>
            <a:srgbClr val="5ACBF0"/>
          </p15:clr>
        </p15:guide>
        <p15:guide id="6" pos="3722">
          <p15:clr>
            <a:srgbClr val="5ACBF0"/>
          </p15:clr>
        </p15:guide>
        <p15:guide id="7" pos="3957">
          <p15:clr>
            <a:srgbClr val="5ACBF0"/>
          </p15:clr>
        </p15:guide>
        <p15:guide id="8" pos="5764">
          <p15:clr>
            <a:srgbClr val="5ACBF0"/>
          </p15:clr>
        </p15:guide>
        <p15:guide id="9" pos="5531">
          <p15:clr>
            <a:srgbClr val="5ACBF0"/>
          </p15:clr>
        </p15:guide>
        <p15:guide id="10" pos="2518">
          <p15:clr>
            <a:srgbClr val="9FCC3B"/>
          </p15:clr>
        </p15:guide>
        <p15:guide id="11" pos="2746">
          <p15:clr>
            <a:srgbClr val="9FCC3B"/>
          </p15:clr>
        </p15:guide>
        <p15:guide id="12" pos="5164">
          <p15:clr>
            <a:srgbClr val="9FCC3B"/>
          </p15:clr>
        </p15:guide>
        <p15:guide id="13" pos="4933">
          <p15:clr>
            <a:srgbClr val="9FCC3B"/>
          </p15:clr>
        </p15:guide>
        <p15:guide id="14" orient="horz" pos="287">
          <p15:clr>
            <a:srgbClr val="A4A3A4"/>
          </p15:clr>
        </p15:guide>
        <p15:guide id="15" orient="horz" pos="789">
          <p15:clr>
            <a:srgbClr val="A4A3A4"/>
          </p15:clr>
        </p15:guide>
        <p15:guide id="16" orient="horz" pos="2406">
          <p15:clr>
            <a:srgbClr val="A4A3A4"/>
          </p15:clr>
        </p15:guide>
        <p15:guide id="17" orient="horz" pos="3888">
          <p15:clr>
            <a:srgbClr val="A4A3A4"/>
          </p15:clr>
        </p15:guide>
        <p15:guide id="18" orient="horz" pos="1102">
          <p15:clr>
            <a:srgbClr val="A4A3A4"/>
          </p15:clr>
        </p15:guide>
        <p15:guide id="19" pos="3840">
          <p15:clr>
            <a:srgbClr val="A4A3A4"/>
          </p15:clr>
        </p15:guide>
        <p15:guide id="20" orient="horz" pos="52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3" name="Shape 323"/>
        <p:cNvGrpSpPr/>
        <p:nvPr/>
      </p:nvGrpSpPr>
      <p:grpSpPr>
        <a:xfrm>
          <a:off x="0" y="0"/>
          <a:ext cx="0" cy="0"/>
          <a:chOff x="0" y="0"/>
          <a:chExt cx="0" cy="0"/>
        </a:xfrm>
      </p:grpSpPr>
      <p:sp>
        <p:nvSpPr>
          <p:cNvPr id="324" name="Google Shape;324;p6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5" name="Google Shape;325;p6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26" name="Google Shape;326;p6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7" name="Google Shape;327;p6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8" name="Google Shape;328;p6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image" Target="../media/image18.jpg"/><Relationship Id="rId7" Type="http://schemas.openxmlformats.org/officeDocument/2006/relationships/image" Target="../media/image15.jpg"/><Relationship Id="rId8"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2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2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 Id="rId3" Type="http://schemas.openxmlformats.org/officeDocument/2006/relationships/image" Target="../media/image29.jpg"/><Relationship Id="rId4" Type="http://schemas.openxmlformats.org/officeDocument/2006/relationships/image" Target="../media/image31.png"/><Relationship Id="rId5"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0.xml"/><Relationship Id="rId3" Type="http://schemas.openxmlformats.org/officeDocument/2006/relationships/image" Target="../media/image45.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 Id="rId3" Type="http://schemas.openxmlformats.org/officeDocument/2006/relationships/image" Target="../media/image38.png"/><Relationship Id="rId4" Type="http://schemas.openxmlformats.org/officeDocument/2006/relationships/image" Target="../media/image34.png"/><Relationship Id="rId5" Type="http://schemas.openxmlformats.org/officeDocument/2006/relationships/image" Target="../media/image41.png"/><Relationship Id="rId6" Type="http://schemas.openxmlformats.org/officeDocument/2006/relationships/image" Target="../media/image3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4.xml"/><Relationship Id="rId3" Type="http://schemas.openxmlformats.org/officeDocument/2006/relationships/image" Target="../media/image3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6.xml"/><Relationship Id="rId3" Type="http://schemas.openxmlformats.org/officeDocument/2006/relationships/chart" Target="../charts/char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hydrogenireland.org/h2-summit/"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4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5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4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4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1"/>
          <p:cNvSpPr txBox="1"/>
          <p:nvPr>
            <p:ph type="ctrTitle"/>
          </p:nvPr>
        </p:nvSpPr>
        <p:spPr>
          <a:xfrm>
            <a:off x="414741" y="5670605"/>
            <a:ext cx="3499758" cy="494044"/>
          </a:xfrm>
          <a:prstGeom prst="rect">
            <a:avLst/>
          </a:prstGeom>
          <a:noFill/>
          <a:ln>
            <a:noFill/>
          </a:ln>
        </p:spPr>
        <p:txBody>
          <a:bodyPr anchorCtr="0" anchor="b" bIns="45700" lIns="91425" spcFirstLastPara="1" rIns="91425" wrap="square" tIns="45700">
            <a:normAutofit fontScale="90000"/>
          </a:bodyPr>
          <a:lstStyle/>
          <a:p>
            <a:pPr indent="0" lvl="0" marL="0" rtl="0" algn="ctr">
              <a:spcBef>
                <a:spcPts val="0"/>
              </a:spcBef>
              <a:spcAft>
                <a:spcPts val="0"/>
              </a:spcAft>
              <a:buClr>
                <a:schemeClr val="accent1"/>
              </a:buClr>
              <a:buSzPct val="100000"/>
              <a:buFont typeface="Gill Sans"/>
              <a:buNone/>
            </a:pPr>
            <a:r>
              <a:rPr b="1" lang="en-GB"/>
              <a:t>BEYOND THE GRID: </a:t>
            </a:r>
            <a:br>
              <a:rPr b="1" lang="en-GB"/>
            </a:br>
            <a:r>
              <a:rPr b="1" lang="en-GB"/>
              <a:t>CLEAN HYDROGEN PATHWAYS FOR DATA CENTRES</a:t>
            </a:r>
            <a:br>
              <a:rPr lang="en-GB"/>
            </a:br>
            <a:br>
              <a:rPr lang="en-GB"/>
            </a:br>
            <a:endParaRPr/>
          </a:p>
        </p:txBody>
      </p:sp>
      <p:sp>
        <p:nvSpPr>
          <p:cNvPr id="404" name="Google Shape;404;p1"/>
          <p:cNvSpPr txBox="1"/>
          <p:nvPr/>
        </p:nvSpPr>
        <p:spPr>
          <a:xfrm>
            <a:off x="8764108" y="1768814"/>
            <a:ext cx="2466109" cy="255454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3200">
                <a:solidFill>
                  <a:schemeClr val="lt1"/>
                </a:solidFill>
                <a:latin typeface="Gill Sans"/>
                <a:ea typeface="Gill Sans"/>
                <a:cs typeface="Gill Sans"/>
                <a:sym typeface="Gill Sans"/>
              </a:rPr>
              <a:t>Bord Gáis</a:t>
            </a:r>
            <a:endParaRPr/>
          </a:p>
          <a:p>
            <a:pPr indent="0" lvl="0" marL="0" marR="0" rtl="0" algn="ctr">
              <a:spcBef>
                <a:spcPts val="0"/>
              </a:spcBef>
              <a:spcAft>
                <a:spcPts val="0"/>
              </a:spcAft>
              <a:buNone/>
            </a:pPr>
            <a:r>
              <a:rPr lang="en-GB" sz="3200">
                <a:solidFill>
                  <a:schemeClr val="lt1"/>
                </a:solidFill>
                <a:latin typeface="Gill Sans"/>
                <a:ea typeface="Gill Sans"/>
                <a:cs typeface="Gill Sans"/>
                <a:sym typeface="Gill Sans"/>
              </a:rPr>
              <a:t>Dublin </a:t>
            </a:r>
            <a:endParaRPr/>
          </a:p>
          <a:p>
            <a:pPr indent="0" lvl="0" marL="0" marR="0" rtl="0" algn="ctr">
              <a:spcBef>
                <a:spcPts val="0"/>
              </a:spcBef>
              <a:spcAft>
                <a:spcPts val="0"/>
              </a:spcAft>
              <a:buNone/>
            </a:pPr>
            <a:r>
              <a:rPr lang="en-GB" sz="3200">
                <a:solidFill>
                  <a:schemeClr val="lt1"/>
                </a:solidFill>
                <a:latin typeface="Gill Sans"/>
                <a:ea typeface="Gill Sans"/>
                <a:cs typeface="Gill Sans"/>
                <a:sym typeface="Gill Sans"/>
              </a:rPr>
              <a:t>10th September 2026</a:t>
            </a:r>
            <a:endParaRPr sz="3200">
              <a:solidFill>
                <a:schemeClr val="lt1"/>
              </a:solidFill>
              <a:latin typeface="Gill Sans"/>
              <a:ea typeface="Gill Sans"/>
              <a:cs typeface="Gill Sans"/>
              <a:sym typeface="Gill Sans"/>
            </a:endParaRPr>
          </a:p>
        </p:txBody>
      </p:sp>
      <p:pic>
        <p:nvPicPr>
          <p:cNvPr id="405" name="Google Shape;405;p1"/>
          <p:cNvPicPr preferRelativeResize="0"/>
          <p:nvPr/>
        </p:nvPicPr>
        <p:blipFill rotWithShape="1">
          <a:blip r:embed="rId3">
            <a:alphaModFix/>
          </a:blip>
          <a:srcRect b="0" l="0" r="0" t="0"/>
          <a:stretch/>
        </p:blipFill>
        <p:spPr>
          <a:xfrm>
            <a:off x="208996" y="5526044"/>
            <a:ext cx="2802768" cy="1277211"/>
          </a:xfrm>
          <a:prstGeom prst="rect">
            <a:avLst/>
          </a:prstGeom>
          <a:noFill/>
          <a:ln>
            <a:noFill/>
          </a:ln>
        </p:spPr>
      </p:pic>
      <p:pic>
        <p:nvPicPr>
          <p:cNvPr id="406" name="Google Shape;406;p1"/>
          <p:cNvPicPr preferRelativeResize="0"/>
          <p:nvPr/>
        </p:nvPicPr>
        <p:blipFill rotWithShape="1">
          <a:blip r:embed="rId4">
            <a:alphaModFix/>
          </a:blip>
          <a:srcRect b="0" l="0" r="0" t="0"/>
          <a:stretch/>
        </p:blipFill>
        <p:spPr>
          <a:xfrm>
            <a:off x="3994374" y="692727"/>
            <a:ext cx="4082825" cy="570807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10"/>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ENERGY CROSSROADS</a:t>
            </a:r>
            <a:endParaRPr/>
          </a:p>
        </p:txBody>
      </p:sp>
      <p:sp>
        <p:nvSpPr>
          <p:cNvPr id="528" name="Google Shape;528;p10"/>
          <p:cNvSpPr txBox="1"/>
          <p:nvPr>
            <p:ph idx="1" type="body"/>
          </p:nvPr>
        </p:nvSpPr>
        <p:spPr>
          <a:xfrm>
            <a:off x="6497083" y="2180496"/>
            <a:ext cx="5279281" cy="3678303"/>
          </a:xfrm>
          <a:prstGeom prst="rect">
            <a:avLst/>
          </a:prstGeom>
          <a:noFill/>
          <a:ln>
            <a:noFill/>
          </a:ln>
        </p:spPr>
        <p:txBody>
          <a:bodyPr anchorCtr="0" anchor="ctr" bIns="45700" lIns="91425" spcFirstLastPara="1" rIns="91425" wrap="square" tIns="45700">
            <a:normAutofit fontScale="92500"/>
          </a:bodyPr>
          <a:lstStyle/>
          <a:p>
            <a:pPr indent="-306000" lvl="0" marL="306000" rtl="0" algn="l">
              <a:spcBef>
                <a:spcPts val="0"/>
              </a:spcBef>
              <a:spcAft>
                <a:spcPts val="0"/>
              </a:spcAft>
              <a:buSzPct val="92000"/>
              <a:buChar char="◼"/>
            </a:pPr>
            <a:r>
              <a:rPr lang="en-GB"/>
              <a:t>Ireland’s data centre sector is at a crossroads. As these facilities now account for roughly 21% of the nation’s electricity usage (with operational capacity at 1.4 GW and set to rise to 2.6GW by 2030) their dependence on the centralised grid is becoming a strategic risk. </a:t>
            </a:r>
            <a:endParaRPr/>
          </a:p>
          <a:p>
            <a:pPr indent="-306000" lvl="0" marL="306000" rtl="0" algn="l">
              <a:spcBef>
                <a:spcPts val="933"/>
              </a:spcBef>
              <a:spcAft>
                <a:spcPts val="0"/>
              </a:spcAft>
              <a:buSzPct val="92000"/>
              <a:buChar char="◼"/>
            </a:pPr>
            <a:r>
              <a:rPr lang="en-GB"/>
              <a:t>Grid reliance exposes operators to escalating energy costs, connection backlogs, and growing concerns over supply reliability, especially as Ireland’s electricity demand is forecast to increase by 45% by 2034. The current grid mix (43% fossil fuels, 42% low-carbon sources, and 15% imports) means that data centres are vulnerable to price volatility, emissions targets, and potential supply disruptions.  </a:t>
            </a:r>
            <a:endParaRPr/>
          </a:p>
          <a:p>
            <a:pPr indent="-219538" lvl="1" marL="630000" rtl="0" algn="l">
              <a:spcBef>
                <a:spcPts val="896"/>
              </a:spcBef>
              <a:spcAft>
                <a:spcPts val="0"/>
              </a:spcAft>
              <a:buSzPct val="92000"/>
              <a:buNone/>
            </a:pPr>
            <a:r>
              <a:t/>
            </a:r>
            <a:endParaRPr/>
          </a:p>
        </p:txBody>
      </p:sp>
      <p:pic>
        <p:nvPicPr>
          <p:cNvPr id="529" name="Google Shape;529;p10"/>
          <p:cNvPicPr preferRelativeResize="0"/>
          <p:nvPr/>
        </p:nvPicPr>
        <p:blipFill rotWithShape="1">
          <a:blip r:embed="rId3">
            <a:alphaModFix/>
          </a:blip>
          <a:srcRect b="0" l="0" r="0" t="0"/>
          <a:stretch/>
        </p:blipFill>
        <p:spPr>
          <a:xfrm>
            <a:off x="686691" y="2180496"/>
            <a:ext cx="5409309" cy="327516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11"/>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OUR INTERDEPENDENT ENERGY‑DIGITAL ECOSYSTEM</a:t>
            </a:r>
            <a:endParaRPr/>
          </a:p>
        </p:txBody>
      </p:sp>
      <p:sp>
        <p:nvSpPr>
          <p:cNvPr id="536" name="Google Shape;536;p11"/>
          <p:cNvSpPr txBox="1"/>
          <p:nvPr>
            <p:ph idx="1" type="body"/>
          </p:nvPr>
        </p:nvSpPr>
        <p:spPr>
          <a:xfrm>
            <a:off x="581193" y="2180496"/>
            <a:ext cx="4946772"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The future of digital infrastructure and the future of the grid are now inseparable. Their shared success depends on coordinated action, diversified energy strategies, and a commitment to building a secure, sustainable, and interdependent energy‑digital ecosystem</a:t>
            </a:r>
            <a:endParaRPr/>
          </a:p>
        </p:txBody>
      </p:sp>
      <p:pic>
        <p:nvPicPr>
          <p:cNvPr id="537" name="Google Shape;537;p11"/>
          <p:cNvPicPr preferRelativeResize="0"/>
          <p:nvPr/>
        </p:nvPicPr>
        <p:blipFill rotWithShape="1">
          <a:blip r:embed="rId3">
            <a:alphaModFix/>
          </a:blip>
          <a:srcRect b="0" l="0" r="0" t="0"/>
          <a:stretch/>
        </p:blipFill>
        <p:spPr>
          <a:xfrm>
            <a:off x="6096000" y="2493818"/>
            <a:ext cx="4951650" cy="297872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12"/>
          <p:cNvSpPr txBox="1"/>
          <p:nvPr>
            <p:ph type="title"/>
          </p:nvPr>
        </p:nvSpPr>
        <p:spPr>
          <a:xfrm>
            <a:off x="575894" y="729658"/>
            <a:ext cx="11029616" cy="98833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WHERE DIGITAL AND ENERGY CONVERGE TO SHAPE EUROPE’S TOMORROW</a:t>
            </a:r>
            <a:endParaRPr/>
          </a:p>
        </p:txBody>
      </p:sp>
      <p:sp>
        <p:nvSpPr>
          <p:cNvPr id="544" name="Google Shape;544;p12"/>
          <p:cNvSpPr txBox="1"/>
          <p:nvPr/>
        </p:nvSpPr>
        <p:spPr>
          <a:xfrm>
            <a:off x="706582" y="2081243"/>
            <a:ext cx="6096000" cy="452431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335C75"/>
              </a:buClr>
              <a:buSzPts val="1800"/>
              <a:buFont typeface="Arial"/>
              <a:buChar char="•"/>
            </a:pPr>
            <a:r>
              <a:rPr b="1" lang="en-GB" sz="1800">
                <a:solidFill>
                  <a:srgbClr val="335C75"/>
                </a:solidFill>
                <a:latin typeface="Gill Sans"/>
                <a:ea typeface="Gill Sans"/>
                <a:cs typeface="Gill Sans"/>
                <a:sym typeface="Gill Sans"/>
              </a:rPr>
              <a:t>Ireland can set the European benchmark</a:t>
            </a:r>
            <a:r>
              <a:rPr lang="en-GB" sz="1800">
                <a:solidFill>
                  <a:srgbClr val="335C75"/>
                </a:solidFill>
                <a:latin typeface="Gill Sans"/>
                <a:ea typeface="Gill Sans"/>
                <a:cs typeface="Gill Sans"/>
                <a:sym typeface="Gill Sans"/>
              </a:rPr>
              <a:t> for how to power data‑centre growth without overwhelming the electricity system.</a:t>
            </a:r>
            <a:endParaRPr sz="1800">
              <a:solidFill>
                <a:srgbClr val="335C75"/>
              </a:solidFill>
              <a:latin typeface="Gill Sans"/>
              <a:ea typeface="Gill Sans"/>
              <a:cs typeface="Gill Sans"/>
              <a:sym typeface="Gill Sans"/>
            </a:endParaRPr>
          </a:p>
          <a:p>
            <a:pPr indent="-342900" lvl="0" marL="342900" marR="0" rtl="0" algn="l">
              <a:spcBef>
                <a:spcPts val="0"/>
              </a:spcBef>
              <a:spcAft>
                <a:spcPts val="0"/>
              </a:spcAft>
              <a:buClr>
                <a:srgbClr val="335C75"/>
              </a:buClr>
              <a:buSzPts val="1800"/>
              <a:buFont typeface="Arial"/>
              <a:buChar char="•"/>
            </a:pPr>
            <a:r>
              <a:rPr b="1" lang="en-GB" sz="1800">
                <a:solidFill>
                  <a:srgbClr val="335C75"/>
                </a:solidFill>
                <a:latin typeface="Gill Sans"/>
                <a:ea typeface="Gill Sans"/>
                <a:cs typeface="Gill Sans"/>
                <a:sym typeface="Gill Sans"/>
              </a:rPr>
              <a:t>Smart grid management and diversified energy strategies</a:t>
            </a:r>
            <a:r>
              <a:rPr lang="en-GB" sz="1800">
                <a:solidFill>
                  <a:srgbClr val="335C75"/>
                </a:solidFill>
                <a:latin typeface="Gill Sans"/>
                <a:ea typeface="Gill Sans"/>
                <a:cs typeface="Gill Sans"/>
                <a:sym typeface="Gill Sans"/>
              </a:rPr>
              <a:t> allow Ireland to meet rising digital demand while strengthening national resilience.</a:t>
            </a:r>
            <a:endParaRPr sz="1800">
              <a:solidFill>
                <a:srgbClr val="335C75"/>
              </a:solidFill>
              <a:latin typeface="Gill Sans"/>
              <a:ea typeface="Gill Sans"/>
              <a:cs typeface="Gill Sans"/>
              <a:sym typeface="Gill Sans"/>
            </a:endParaRPr>
          </a:p>
          <a:p>
            <a:pPr indent="-342900" lvl="0" marL="342900" marR="0" rtl="0" algn="l">
              <a:spcBef>
                <a:spcPts val="0"/>
              </a:spcBef>
              <a:spcAft>
                <a:spcPts val="0"/>
              </a:spcAft>
              <a:buClr>
                <a:srgbClr val="335C75"/>
              </a:buClr>
              <a:buSzPts val="1800"/>
              <a:buFont typeface="Arial"/>
              <a:buChar char="•"/>
            </a:pPr>
            <a:r>
              <a:rPr b="1" lang="en-GB" sz="1800">
                <a:solidFill>
                  <a:srgbClr val="335C75"/>
                </a:solidFill>
                <a:latin typeface="Gill Sans"/>
                <a:ea typeface="Gill Sans"/>
                <a:cs typeface="Gill Sans"/>
                <a:sym typeface="Gill Sans"/>
              </a:rPr>
              <a:t>Hydrogen, storage, and flexible generation</a:t>
            </a:r>
            <a:r>
              <a:rPr lang="en-GB" sz="1800">
                <a:solidFill>
                  <a:srgbClr val="335C75"/>
                </a:solidFill>
                <a:latin typeface="Gill Sans"/>
                <a:ea typeface="Gill Sans"/>
                <a:cs typeface="Gill Sans"/>
                <a:sym typeface="Gill Sans"/>
              </a:rPr>
              <a:t> create the technological and energy headroom needed for long‑term digital expansion.</a:t>
            </a:r>
            <a:endParaRPr sz="1800">
              <a:solidFill>
                <a:srgbClr val="335C75"/>
              </a:solidFill>
              <a:latin typeface="Gill Sans"/>
              <a:ea typeface="Gill Sans"/>
              <a:cs typeface="Gill Sans"/>
              <a:sym typeface="Gill Sans"/>
            </a:endParaRPr>
          </a:p>
          <a:p>
            <a:pPr indent="-342900" lvl="0" marL="342900" marR="0" rtl="0" algn="l">
              <a:spcBef>
                <a:spcPts val="0"/>
              </a:spcBef>
              <a:spcAft>
                <a:spcPts val="0"/>
              </a:spcAft>
              <a:buClr>
                <a:srgbClr val="335C75"/>
              </a:buClr>
              <a:buSzPts val="1800"/>
              <a:buFont typeface="Arial"/>
              <a:buChar char="•"/>
            </a:pPr>
            <a:r>
              <a:rPr b="1" lang="en-GB" sz="1800">
                <a:solidFill>
                  <a:srgbClr val="335C75"/>
                </a:solidFill>
                <a:latin typeface="Gill Sans"/>
                <a:ea typeface="Gill Sans"/>
                <a:cs typeface="Gill Sans"/>
                <a:sym typeface="Gill Sans"/>
              </a:rPr>
              <a:t>Coordinated action between regulators, grid operators, and industry</a:t>
            </a:r>
            <a:r>
              <a:rPr lang="en-GB" sz="1800">
                <a:solidFill>
                  <a:srgbClr val="335C75"/>
                </a:solidFill>
                <a:latin typeface="Gill Sans"/>
                <a:ea typeface="Gill Sans"/>
                <a:cs typeface="Gill Sans"/>
                <a:sym typeface="Gill Sans"/>
              </a:rPr>
              <a:t> can turn today’s constraints into tomorrow’s competitive advantage.</a:t>
            </a:r>
            <a:endParaRPr sz="1800">
              <a:solidFill>
                <a:srgbClr val="335C75"/>
              </a:solidFill>
              <a:latin typeface="Gill Sans"/>
              <a:ea typeface="Gill Sans"/>
              <a:cs typeface="Gill Sans"/>
              <a:sym typeface="Gill Sans"/>
            </a:endParaRPr>
          </a:p>
          <a:p>
            <a:pPr indent="-342900" lvl="0" marL="342900" marR="0" rtl="0" algn="l">
              <a:spcBef>
                <a:spcPts val="0"/>
              </a:spcBef>
              <a:spcAft>
                <a:spcPts val="0"/>
              </a:spcAft>
              <a:buClr>
                <a:srgbClr val="335C75"/>
              </a:buClr>
              <a:buSzPts val="1800"/>
              <a:buFont typeface="Arial"/>
              <a:buChar char="•"/>
            </a:pPr>
            <a:r>
              <a:rPr b="1" lang="en-GB" sz="1800">
                <a:solidFill>
                  <a:srgbClr val="335C75"/>
                </a:solidFill>
                <a:latin typeface="Gill Sans"/>
                <a:ea typeface="Gill Sans"/>
                <a:cs typeface="Gill Sans"/>
                <a:sym typeface="Gill Sans"/>
              </a:rPr>
              <a:t>By proving that digital growth and decarbonisation can reinforce each other</a:t>
            </a:r>
            <a:r>
              <a:rPr lang="en-GB" sz="1800">
                <a:solidFill>
                  <a:srgbClr val="335C75"/>
                </a:solidFill>
                <a:latin typeface="Gill Sans"/>
                <a:ea typeface="Gill Sans"/>
                <a:cs typeface="Gill Sans"/>
                <a:sym typeface="Gill Sans"/>
              </a:rPr>
              <a:t>, Ireland positions itself to lead Europe toward a secure, sustainable, and interdependent energy‑digital future.</a:t>
            </a:r>
            <a:endParaRPr sz="1800">
              <a:solidFill>
                <a:srgbClr val="335C75"/>
              </a:solidFill>
              <a:latin typeface="Gill Sans"/>
              <a:ea typeface="Gill Sans"/>
              <a:cs typeface="Gill Sans"/>
              <a:sym typeface="Gill Sans"/>
            </a:endParaRPr>
          </a:p>
        </p:txBody>
      </p:sp>
      <p:pic>
        <p:nvPicPr>
          <p:cNvPr id="545" name="Google Shape;545;p12"/>
          <p:cNvPicPr preferRelativeResize="0"/>
          <p:nvPr/>
        </p:nvPicPr>
        <p:blipFill rotWithShape="1">
          <a:blip r:embed="rId3">
            <a:alphaModFix/>
          </a:blip>
          <a:srcRect b="0" l="0" r="0" t="0"/>
          <a:stretch/>
        </p:blipFill>
        <p:spPr>
          <a:xfrm>
            <a:off x="7062793" y="2330246"/>
            <a:ext cx="4422625" cy="347376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13"/>
          <p:cNvSpPr txBox="1"/>
          <p:nvPr>
            <p:ph type="title"/>
          </p:nvPr>
        </p:nvSpPr>
        <p:spPr>
          <a:xfrm>
            <a:off x="581193" y="729658"/>
            <a:ext cx="11029616" cy="98833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i="1" lang="en-GB"/>
              <a:t>JEAN‑YVES CHERRUAULT</a:t>
            </a:r>
            <a:endParaRPr/>
          </a:p>
        </p:txBody>
      </p:sp>
      <p:pic>
        <p:nvPicPr>
          <p:cNvPr id="551" name="Google Shape;551;p13"/>
          <p:cNvPicPr preferRelativeResize="0"/>
          <p:nvPr>
            <p:ph idx="1" type="body"/>
          </p:nvPr>
        </p:nvPicPr>
        <p:blipFill rotWithShape="1">
          <a:blip r:embed="rId3">
            <a:alphaModFix/>
          </a:blip>
          <a:srcRect b="0" l="0" r="0" t="0"/>
          <a:stretch/>
        </p:blipFill>
        <p:spPr>
          <a:xfrm>
            <a:off x="1839146" y="2227263"/>
            <a:ext cx="2906657" cy="3633787"/>
          </a:xfrm>
          <a:prstGeom prst="rect">
            <a:avLst/>
          </a:prstGeom>
          <a:noFill/>
          <a:ln>
            <a:noFill/>
          </a:ln>
        </p:spPr>
      </p:pic>
      <p:sp>
        <p:nvSpPr>
          <p:cNvPr id="552" name="Google Shape;552;p13"/>
          <p:cNvSpPr txBox="1"/>
          <p:nvPr>
            <p:ph idx="2" type="body"/>
          </p:nvPr>
        </p:nvSpPr>
        <p:spPr>
          <a:xfrm>
            <a:off x="6188417" y="2228003"/>
            <a:ext cx="5422392" cy="363304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656"/>
              <a:buNone/>
            </a:pPr>
            <a:r>
              <a:rPr lang="en-GB"/>
              <a:t>Dr Jean-Yves Cherruault </a:t>
            </a:r>
            <a:endParaRPr/>
          </a:p>
          <a:p>
            <a:pPr indent="0" lvl="0" marL="0" rtl="0" algn="l">
              <a:spcBef>
                <a:spcPts val="960"/>
              </a:spcBef>
              <a:spcAft>
                <a:spcPts val="0"/>
              </a:spcAft>
              <a:buSzPts val="1656"/>
              <a:buNone/>
            </a:pPr>
            <a:r>
              <a:rPr lang="en-GB"/>
              <a:t>Head of Group Strategic Partnerships at Centrica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2067"/>
        </a:solidFill>
      </p:bgPr>
    </p:bg>
    <p:spTree>
      <p:nvGrpSpPr>
        <p:cNvPr id="557" name="Shape 557"/>
        <p:cNvGrpSpPr/>
        <p:nvPr/>
      </p:nvGrpSpPr>
      <p:grpSpPr>
        <a:xfrm>
          <a:off x="0" y="0"/>
          <a:ext cx="0" cy="0"/>
          <a:chOff x="0" y="0"/>
          <a:chExt cx="0" cy="0"/>
        </a:xfrm>
      </p:grpSpPr>
      <p:pic>
        <p:nvPicPr>
          <p:cNvPr descr="title.png" id="558" name="Google Shape;558;p14"/>
          <p:cNvPicPr preferRelativeResize="0"/>
          <p:nvPr/>
        </p:nvPicPr>
        <p:blipFill rotWithShape="1">
          <a:blip r:embed="rId3">
            <a:alphaModFix/>
          </a:blip>
          <a:srcRect b="0" l="0" r="0" t="0"/>
          <a:stretch/>
        </p:blipFill>
        <p:spPr>
          <a:xfrm>
            <a:off x="6492240" y="0"/>
            <a:ext cx="5699455" cy="6858000"/>
          </a:xfrm>
          <a:prstGeom prst="rect">
            <a:avLst/>
          </a:prstGeom>
          <a:noFill/>
          <a:ln>
            <a:noFill/>
          </a:ln>
        </p:spPr>
      </p:pic>
      <p:sp>
        <p:nvSpPr>
          <p:cNvPr id="559" name="Google Shape;559;p14"/>
          <p:cNvSpPr/>
          <p:nvPr/>
        </p:nvSpPr>
        <p:spPr>
          <a:xfrm>
            <a:off x="0" y="6355080"/>
            <a:ext cx="6492240" cy="502920"/>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0" name="Google Shape;560;p14"/>
          <p:cNvSpPr/>
          <p:nvPr/>
        </p:nvSpPr>
        <p:spPr>
          <a:xfrm>
            <a:off x="6492240" y="6355080"/>
            <a:ext cx="5699455" cy="502920"/>
          </a:xfrm>
          <a:prstGeom prst="rect">
            <a:avLst/>
          </a:prstGeom>
          <a:solidFill>
            <a:srgbClr val="B999F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1" name="Google Shape;561;p14"/>
          <p:cNvSpPr/>
          <p:nvPr/>
        </p:nvSpPr>
        <p:spPr>
          <a:xfrm>
            <a:off x="548640" y="457200"/>
            <a:ext cx="3657600" cy="7315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3000"/>
              <a:buFont typeface="Arial"/>
              <a:buNone/>
            </a:pPr>
            <a:r>
              <a:rPr b="1" i="1" lang="en-GB" sz="3000" u="none" cap="none" strike="noStrike">
                <a:solidFill>
                  <a:srgbClr val="FFFFFF"/>
                </a:solidFill>
                <a:latin typeface="Arial"/>
                <a:ea typeface="Arial"/>
                <a:cs typeface="Arial"/>
                <a:sym typeface="Arial"/>
              </a:rPr>
              <a:t>centrica</a:t>
            </a:r>
            <a:endParaRPr b="0" i="0" sz="3000" u="none" cap="none" strike="noStrike">
              <a:solidFill>
                <a:srgbClr val="000000"/>
              </a:solidFill>
              <a:latin typeface="Calibri"/>
              <a:ea typeface="Calibri"/>
              <a:cs typeface="Calibri"/>
              <a:sym typeface="Calibri"/>
            </a:endParaRPr>
          </a:p>
        </p:txBody>
      </p:sp>
      <p:sp>
        <p:nvSpPr>
          <p:cNvPr id="562" name="Google Shape;562;p14"/>
          <p:cNvSpPr/>
          <p:nvPr/>
        </p:nvSpPr>
        <p:spPr>
          <a:xfrm>
            <a:off x="566928" y="1737360"/>
            <a:ext cx="5669280" cy="155448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5200"/>
              <a:buFont typeface="Georgia"/>
              <a:buNone/>
            </a:pPr>
            <a:r>
              <a:rPr b="1" i="0" lang="en-GB" sz="5200" u="none" cap="none" strike="noStrike">
                <a:solidFill>
                  <a:srgbClr val="FFFFFF"/>
                </a:solidFill>
                <a:latin typeface="Georgia"/>
                <a:ea typeface="Georgia"/>
                <a:cs typeface="Georgia"/>
                <a:sym typeface="Georgia"/>
              </a:rPr>
              <a:t>Beyond the Grid</a:t>
            </a:r>
            <a:endParaRPr b="0" i="0" sz="5200" u="none" cap="none" strike="noStrike">
              <a:solidFill>
                <a:srgbClr val="000000"/>
              </a:solidFill>
              <a:latin typeface="Calibri"/>
              <a:ea typeface="Calibri"/>
              <a:cs typeface="Calibri"/>
              <a:sym typeface="Calibri"/>
            </a:endParaRPr>
          </a:p>
        </p:txBody>
      </p:sp>
      <p:sp>
        <p:nvSpPr>
          <p:cNvPr id="563" name="Google Shape;563;p14"/>
          <p:cNvSpPr/>
          <p:nvPr/>
        </p:nvSpPr>
        <p:spPr>
          <a:xfrm>
            <a:off x="585216" y="3977640"/>
            <a:ext cx="5669280" cy="73152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85DB9C"/>
              </a:buClr>
              <a:buSzPts val="2000"/>
              <a:buFont typeface="Georgia"/>
              <a:buNone/>
            </a:pPr>
            <a:r>
              <a:rPr b="1" i="0" lang="en-GB" sz="2000" u="none" cap="none" strike="noStrike">
                <a:solidFill>
                  <a:srgbClr val="85DB9C"/>
                </a:solidFill>
                <a:latin typeface="Georgia"/>
                <a:ea typeface="Georgia"/>
                <a:cs typeface="Georgia"/>
                <a:sym typeface="Georgia"/>
              </a:rPr>
              <a:t>Clean Technologies Pathways for Data Centres</a:t>
            </a:r>
            <a:endParaRPr b="0" i="0" sz="2000" u="none" cap="none" strike="noStrike">
              <a:solidFill>
                <a:srgbClr val="000000"/>
              </a:solidFill>
              <a:latin typeface="Calibri"/>
              <a:ea typeface="Calibri"/>
              <a:cs typeface="Calibri"/>
              <a:sym typeface="Calibri"/>
            </a:endParaRPr>
          </a:p>
        </p:txBody>
      </p:sp>
      <p:sp>
        <p:nvSpPr>
          <p:cNvPr id="564" name="Google Shape;564;p14"/>
          <p:cNvSpPr/>
          <p:nvPr/>
        </p:nvSpPr>
        <p:spPr>
          <a:xfrm>
            <a:off x="585216" y="4754880"/>
            <a:ext cx="5577840" cy="73152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FFFFFF"/>
              </a:buClr>
              <a:buSzPts val="1300"/>
              <a:buFont typeface="Arial"/>
              <a:buNone/>
            </a:pPr>
            <a:r>
              <a:rPr b="0" i="0" lang="en-GB" sz="1300" u="none" cap="none" strike="noStrike">
                <a:solidFill>
                  <a:srgbClr val="FFFFFF"/>
                </a:solidFill>
                <a:latin typeface="Arial"/>
                <a:ea typeface="Arial"/>
                <a:cs typeface="Arial"/>
                <a:sym typeface="Arial"/>
              </a:rPr>
              <a:t>Hydrogen Ireland Webinar  |  10 September 2026  |  Dr Jean-Yves Cherruault, Centrica</a:t>
            </a:r>
            <a:endParaRPr b="0" i="0" sz="1300" u="none" cap="none" strike="noStrike">
              <a:solidFill>
                <a:srgbClr val="000000"/>
              </a:solidFill>
              <a:latin typeface="Calibri"/>
              <a:ea typeface="Calibri"/>
              <a:cs typeface="Calibri"/>
              <a:sym typeface="Calibri"/>
            </a:endParaRPr>
          </a:p>
        </p:txBody>
      </p:sp>
      <p:sp>
        <p:nvSpPr>
          <p:cNvPr id="565" name="Google Shape;565;p14"/>
          <p:cNvSpPr/>
          <p:nvPr/>
        </p:nvSpPr>
        <p:spPr>
          <a:xfrm>
            <a:off x="0" y="6473952"/>
            <a:ext cx="12191695" cy="384048"/>
          </a:xfrm>
          <a:prstGeom prst="rect">
            <a:avLst/>
          </a:prstGeom>
          <a:solidFill>
            <a:srgbClr val="0F206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6" name="Google Shape;566;p14"/>
          <p:cNvSpPr/>
          <p:nvPr/>
        </p:nvSpPr>
        <p:spPr>
          <a:xfrm>
            <a:off x="0" y="6473952"/>
            <a:ext cx="822960" cy="384048"/>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7" name="Google Shape;567;p14"/>
          <p:cNvSpPr/>
          <p:nvPr/>
        </p:nvSpPr>
        <p:spPr>
          <a:xfrm>
            <a:off x="164592" y="6473952"/>
            <a:ext cx="45720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2067"/>
              </a:buClr>
              <a:buSzPts val="900"/>
              <a:buFont typeface="Calibri"/>
              <a:buNone/>
            </a:pPr>
            <a:r>
              <a:rPr b="1" i="0" lang="en-GB" sz="900" u="none" cap="none" strike="noStrike">
                <a:solidFill>
                  <a:srgbClr val="0F2067"/>
                </a:solidFill>
                <a:latin typeface="Calibri"/>
                <a:ea typeface="Calibri"/>
                <a:cs typeface="Calibri"/>
                <a:sym typeface="Calibri"/>
              </a:rPr>
              <a:t>1</a:t>
            </a:r>
            <a:endParaRPr b="0" i="0" sz="900" u="none" cap="none" strike="noStrike">
              <a:solidFill>
                <a:srgbClr val="000000"/>
              </a:solidFill>
              <a:latin typeface="Calibri"/>
              <a:ea typeface="Calibri"/>
              <a:cs typeface="Calibri"/>
              <a:sym typeface="Calibri"/>
            </a:endParaRPr>
          </a:p>
        </p:txBody>
      </p:sp>
      <p:sp>
        <p:nvSpPr>
          <p:cNvPr id="568" name="Google Shape;568;p14"/>
          <p:cNvSpPr/>
          <p:nvPr/>
        </p:nvSpPr>
        <p:spPr>
          <a:xfrm>
            <a:off x="10180015" y="6473952"/>
            <a:ext cx="1828800" cy="38404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FFFFFF"/>
              </a:buClr>
              <a:buSzPts val="1500"/>
              <a:buFont typeface="Arial"/>
              <a:buNone/>
            </a:pPr>
            <a:r>
              <a:rPr b="1" i="1" lang="en-GB" sz="1500" u="none" cap="none" strike="noStrike">
                <a:solidFill>
                  <a:srgbClr val="FFFFFF"/>
                </a:solidFill>
                <a:latin typeface="Arial"/>
                <a:ea typeface="Arial"/>
                <a:cs typeface="Arial"/>
                <a:sym typeface="Arial"/>
              </a:rPr>
              <a:t>centrica</a:t>
            </a:r>
            <a:endParaRPr b="0" i="0" sz="15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3" name="Shape 573"/>
        <p:cNvGrpSpPr/>
        <p:nvPr/>
      </p:nvGrpSpPr>
      <p:grpSpPr>
        <a:xfrm>
          <a:off x="0" y="0"/>
          <a:ext cx="0" cy="0"/>
          <a:chOff x="0" y="0"/>
          <a:chExt cx="0" cy="0"/>
        </a:xfrm>
      </p:grpSpPr>
      <p:sp>
        <p:nvSpPr>
          <p:cNvPr id="574" name="Google Shape;574;p15"/>
          <p:cNvSpPr/>
          <p:nvPr/>
        </p:nvSpPr>
        <p:spPr>
          <a:xfrm>
            <a:off x="502920" y="384048"/>
            <a:ext cx="146304" cy="457200"/>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5" name="Google Shape;575;p15"/>
          <p:cNvSpPr/>
          <p:nvPr/>
        </p:nvSpPr>
        <p:spPr>
          <a:xfrm>
            <a:off x="731520" y="274320"/>
            <a:ext cx="11155680" cy="68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2067"/>
              </a:buClr>
              <a:buSzPts val="3000"/>
              <a:buFont typeface="Georgia"/>
              <a:buNone/>
            </a:pPr>
            <a:r>
              <a:rPr b="1" i="0" lang="en-GB" sz="3000" u="none" cap="none" strike="noStrike">
                <a:solidFill>
                  <a:srgbClr val="0F2067"/>
                </a:solidFill>
                <a:latin typeface="Georgia"/>
                <a:ea typeface="Georgia"/>
                <a:cs typeface="Georgia"/>
                <a:sym typeface="Georgia"/>
              </a:rPr>
              <a:t>Ireland’s data centre sector at a crossroads</a:t>
            </a:r>
            <a:endParaRPr b="0" i="0" sz="3000" u="none" cap="none" strike="noStrike">
              <a:solidFill>
                <a:srgbClr val="000000"/>
              </a:solidFill>
              <a:latin typeface="Calibri"/>
              <a:ea typeface="Calibri"/>
              <a:cs typeface="Calibri"/>
              <a:sym typeface="Calibri"/>
            </a:endParaRPr>
          </a:p>
        </p:txBody>
      </p:sp>
      <p:sp>
        <p:nvSpPr>
          <p:cNvPr id="576" name="Google Shape;576;p15"/>
          <p:cNvSpPr/>
          <p:nvPr/>
        </p:nvSpPr>
        <p:spPr>
          <a:xfrm>
            <a:off x="749808" y="987552"/>
            <a:ext cx="109728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675C1"/>
              </a:buClr>
              <a:buSzPts val="1500"/>
              <a:buFont typeface="Arial"/>
              <a:buNone/>
            </a:pPr>
            <a:r>
              <a:rPr b="1" i="0" lang="en-GB" sz="1500" u="none" cap="none" strike="noStrike">
                <a:solidFill>
                  <a:srgbClr val="3675C1"/>
                </a:solidFill>
                <a:latin typeface="Arial"/>
                <a:ea typeface="Arial"/>
                <a:cs typeface="Arial"/>
                <a:sym typeface="Arial"/>
              </a:rPr>
              <a:t>Grid dependency has become a strategic risk and a catalyst for change</a:t>
            </a:r>
            <a:endParaRPr b="0" i="0" sz="1500" u="none" cap="none" strike="noStrike">
              <a:solidFill>
                <a:srgbClr val="000000"/>
              </a:solidFill>
              <a:latin typeface="Calibri"/>
              <a:ea typeface="Calibri"/>
              <a:cs typeface="Calibri"/>
              <a:sym typeface="Calibri"/>
            </a:endParaRPr>
          </a:p>
        </p:txBody>
      </p:sp>
      <p:sp>
        <p:nvSpPr>
          <p:cNvPr id="577" name="Google Shape;577;p15"/>
          <p:cNvSpPr/>
          <p:nvPr/>
        </p:nvSpPr>
        <p:spPr>
          <a:xfrm>
            <a:off x="548640" y="1600200"/>
            <a:ext cx="3063240" cy="2331720"/>
          </a:xfrm>
          <a:prstGeom prst="roundRect">
            <a:avLst>
              <a:gd fmla="val 3922" name="adj"/>
            </a:avLst>
          </a:prstGeom>
          <a:solidFill>
            <a:srgbClr val="E7F6EC"/>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8" name="Google Shape;578;p15"/>
          <p:cNvSpPr/>
          <p:nvPr/>
        </p:nvSpPr>
        <p:spPr>
          <a:xfrm>
            <a:off x="548640" y="1600200"/>
            <a:ext cx="3063240" cy="109728"/>
          </a:xfrm>
          <a:prstGeom prst="rect">
            <a:avLst/>
          </a:prstGeom>
          <a:solidFill>
            <a:srgbClr val="28B23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9" name="Google Shape;579;p15"/>
          <p:cNvSpPr/>
          <p:nvPr/>
        </p:nvSpPr>
        <p:spPr>
          <a:xfrm>
            <a:off x="548640" y="1856232"/>
            <a:ext cx="30632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28B23E"/>
              </a:buClr>
              <a:buSzPts val="4000"/>
              <a:buFont typeface="Georgia"/>
              <a:buNone/>
            </a:pPr>
            <a:r>
              <a:rPr b="1" i="0" lang="en-GB" sz="4000" u="none" cap="none" strike="noStrike">
                <a:solidFill>
                  <a:srgbClr val="28B23E"/>
                </a:solidFill>
                <a:latin typeface="Georgia"/>
                <a:ea typeface="Georgia"/>
                <a:cs typeface="Georgia"/>
                <a:sym typeface="Georgia"/>
              </a:rPr>
              <a:t>22%</a:t>
            </a:r>
            <a:endParaRPr b="0" i="0" sz="4000" u="none" cap="none" strike="noStrike">
              <a:solidFill>
                <a:srgbClr val="000000"/>
              </a:solidFill>
              <a:latin typeface="Calibri"/>
              <a:ea typeface="Calibri"/>
              <a:cs typeface="Calibri"/>
              <a:sym typeface="Calibri"/>
            </a:endParaRPr>
          </a:p>
        </p:txBody>
      </p:sp>
      <p:sp>
        <p:nvSpPr>
          <p:cNvPr id="580" name="Google Shape;580;p15"/>
          <p:cNvSpPr/>
          <p:nvPr/>
        </p:nvSpPr>
        <p:spPr>
          <a:xfrm>
            <a:off x="685800" y="2770632"/>
            <a:ext cx="2788920" cy="105156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5A5A6E"/>
              </a:buClr>
              <a:buSzPts val="1150"/>
              <a:buFont typeface="Arial"/>
              <a:buNone/>
            </a:pPr>
            <a:r>
              <a:rPr b="0" i="0" lang="en-GB" sz="1150" u="none" cap="none" strike="noStrike">
                <a:solidFill>
                  <a:srgbClr val="5A5A6E"/>
                </a:solidFill>
                <a:latin typeface="Arial"/>
                <a:ea typeface="Arial"/>
                <a:cs typeface="Arial"/>
                <a:sym typeface="Arial"/>
              </a:rPr>
              <a:t>of Ireland’s electricity is used by data centres today — up from just 5% in 2015</a:t>
            </a:r>
            <a:endParaRPr b="0" i="0" sz="1150" u="none" cap="none" strike="noStrike">
              <a:solidFill>
                <a:srgbClr val="5A5A6E"/>
              </a:solidFill>
              <a:latin typeface="Arial"/>
              <a:ea typeface="Arial"/>
              <a:cs typeface="Arial"/>
              <a:sym typeface="Arial"/>
            </a:endParaRPr>
          </a:p>
          <a:p>
            <a:pPr indent="0" lvl="0" marL="0" marR="0" rtl="0" algn="ctr">
              <a:lnSpc>
                <a:spcPct val="105000"/>
              </a:lnSpc>
              <a:spcBef>
                <a:spcPts val="0"/>
              </a:spcBef>
              <a:spcAft>
                <a:spcPts val="0"/>
              </a:spcAft>
              <a:buClr>
                <a:srgbClr val="5A5A6E"/>
              </a:buClr>
              <a:buSzPts val="1150"/>
              <a:buFont typeface="Arial"/>
              <a:buNone/>
            </a:pPr>
            <a:r>
              <a:t/>
            </a:r>
            <a:endParaRPr sz="1150">
              <a:solidFill>
                <a:srgbClr val="5A5A6E"/>
              </a:solidFill>
            </a:endParaRPr>
          </a:p>
        </p:txBody>
      </p:sp>
      <p:sp>
        <p:nvSpPr>
          <p:cNvPr id="581" name="Google Shape;581;p15"/>
          <p:cNvSpPr/>
          <p:nvPr/>
        </p:nvSpPr>
        <p:spPr>
          <a:xfrm>
            <a:off x="3886200" y="1600200"/>
            <a:ext cx="3063240" cy="2331720"/>
          </a:xfrm>
          <a:prstGeom prst="roundRect">
            <a:avLst>
              <a:gd fmla="val 3922" name="adj"/>
            </a:avLst>
          </a:prstGeom>
          <a:solidFill>
            <a:srgbClr val="E6EEF8"/>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2" name="Google Shape;582;p15"/>
          <p:cNvSpPr/>
          <p:nvPr/>
        </p:nvSpPr>
        <p:spPr>
          <a:xfrm>
            <a:off x="3886200" y="1600200"/>
            <a:ext cx="3063240" cy="109728"/>
          </a:xfrm>
          <a:prstGeom prst="rect">
            <a:avLst/>
          </a:prstGeom>
          <a:solidFill>
            <a:srgbClr val="3675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3" name="Google Shape;583;p15"/>
          <p:cNvSpPr/>
          <p:nvPr/>
        </p:nvSpPr>
        <p:spPr>
          <a:xfrm>
            <a:off x="3886200" y="1856232"/>
            <a:ext cx="30632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3675C1"/>
              </a:buClr>
              <a:buSzPts val="4000"/>
              <a:buFont typeface="Georgia"/>
              <a:buNone/>
            </a:pPr>
            <a:r>
              <a:rPr b="1" i="0" lang="en-GB" sz="4000" u="none" cap="none" strike="noStrike">
                <a:solidFill>
                  <a:srgbClr val="3675C1"/>
                </a:solidFill>
                <a:latin typeface="Georgia"/>
                <a:ea typeface="Georgia"/>
                <a:cs typeface="Georgia"/>
                <a:sym typeface="Georgia"/>
              </a:rPr>
              <a:t>1.4→2.6 GW</a:t>
            </a:r>
            <a:endParaRPr b="0" i="0" sz="4000" u="none" cap="none" strike="noStrike">
              <a:solidFill>
                <a:srgbClr val="000000"/>
              </a:solidFill>
              <a:latin typeface="Calibri"/>
              <a:ea typeface="Calibri"/>
              <a:cs typeface="Calibri"/>
              <a:sym typeface="Calibri"/>
            </a:endParaRPr>
          </a:p>
        </p:txBody>
      </p:sp>
      <p:sp>
        <p:nvSpPr>
          <p:cNvPr id="584" name="Google Shape;584;p15"/>
          <p:cNvSpPr/>
          <p:nvPr/>
        </p:nvSpPr>
        <p:spPr>
          <a:xfrm>
            <a:off x="4023360" y="2770632"/>
            <a:ext cx="2788920" cy="105156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5A5A6E"/>
              </a:buClr>
              <a:buSzPts val="1150"/>
              <a:buFont typeface="Arial"/>
              <a:buNone/>
            </a:pPr>
            <a:r>
              <a:rPr b="0" i="0" lang="en-GB" sz="1150" u="none" cap="none" strike="noStrike">
                <a:solidFill>
                  <a:srgbClr val="5A5A6E"/>
                </a:solidFill>
                <a:latin typeface="Arial"/>
                <a:ea typeface="Arial"/>
                <a:cs typeface="Arial"/>
                <a:sym typeface="Arial"/>
              </a:rPr>
              <a:t>operational capacity today, set to rise to 2.6 GW by 2030 as demand accelerates</a:t>
            </a:r>
            <a:endParaRPr b="0" i="0" sz="1150" u="none" cap="none" strike="noStrike">
              <a:solidFill>
                <a:srgbClr val="000000"/>
              </a:solidFill>
              <a:latin typeface="Calibri"/>
              <a:ea typeface="Calibri"/>
              <a:cs typeface="Calibri"/>
              <a:sym typeface="Calibri"/>
            </a:endParaRPr>
          </a:p>
        </p:txBody>
      </p:sp>
      <p:sp>
        <p:nvSpPr>
          <p:cNvPr id="585" name="Google Shape;585;p15"/>
          <p:cNvSpPr/>
          <p:nvPr/>
        </p:nvSpPr>
        <p:spPr>
          <a:xfrm>
            <a:off x="7223760" y="1600200"/>
            <a:ext cx="3063240" cy="2331720"/>
          </a:xfrm>
          <a:prstGeom prst="roundRect">
            <a:avLst>
              <a:gd fmla="val 3922" name="adj"/>
            </a:avLst>
          </a:prstGeom>
          <a:solidFill>
            <a:srgbClr val="EFE9FD"/>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6" name="Google Shape;586;p15"/>
          <p:cNvSpPr/>
          <p:nvPr/>
        </p:nvSpPr>
        <p:spPr>
          <a:xfrm>
            <a:off x="7223760" y="1600200"/>
            <a:ext cx="3063240" cy="109728"/>
          </a:xfrm>
          <a:prstGeom prst="rect">
            <a:avLst/>
          </a:prstGeom>
          <a:solidFill>
            <a:srgbClr val="8A63E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7" name="Google Shape;587;p15"/>
          <p:cNvSpPr/>
          <p:nvPr/>
        </p:nvSpPr>
        <p:spPr>
          <a:xfrm>
            <a:off x="7223760" y="1856232"/>
            <a:ext cx="30632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8A63E8"/>
              </a:buClr>
              <a:buSzPts val="4000"/>
              <a:buFont typeface="Georgia"/>
              <a:buNone/>
            </a:pPr>
            <a:r>
              <a:rPr b="1" i="0" lang="en-GB" sz="4000" u="none" cap="none" strike="noStrike">
                <a:solidFill>
                  <a:srgbClr val="8A63E8"/>
                </a:solidFill>
                <a:latin typeface="Georgia"/>
                <a:ea typeface="Georgia"/>
                <a:cs typeface="Georgia"/>
                <a:sym typeface="Georgia"/>
              </a:rPr>
              <a:t>+</a:t>
            </a:r>
            <a:r>
              <a:rPr b="1" lang="en-GB" sz="4000">
                <a:solidFill>
                  <a:srgbClr val="8A63E8"/>
                </a:solidFill>
                <a:latin typeface="Georgia"/>
                <a:ea typeface="Georgia"/>
                <a:cs typeface="Georgia"/>
                <a:sym typeface="Georgia"/>
              </a:rPr>
              <a:t>30</a:t>
            </a:r>
            <a:r>
              <a:rPr b="1" i="0" lang="en-GB" sz="4000" u="none" cap="none" strike="noStrike">
                <a:solidFill>
                  <a:srgbClr val="8A63E8"/>
                </a:solidFill>
                <a:latin typeface="Georgia"/>
                <a:ea typeface="Georgia"/>
                <a:cs typeface="Georgia"/>
                <a:sym typeface="Georgia"/>
              </a:rPr>
              <a:t>%</a:t>
            </a:r>
            <a:endParaRPr b="0" i="0" sz="4000" u="none" cap="none" strike="noStrike">
              <a:solidFill>
                <a:srgbClr val="000000"/>
              </a:solidFill>
              <a:latin typeface="Calibri"/>
              <a:ea typeface="Calibri"/>
              <a:cs typeface="Calibri"/>
              <a:sym typeface="Calibri"/>
            </a:endParaRPr>
          </a:p>
        </p:txBody>
      </p:sp>
      <p:sp>
        <p:nvSpPr>
          <p:cNvPr id="588" name="Google Shape;588;p15"/>
          <p:cNvSpPr/>
          <p:nvPr/>
        </p:nvSpPr>
        <p:spPr>
          <a:xfrm>
            <a:off x="7360920" y="2770632"/>
            <a:ext cx="2788920" cy="105156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5A5A6E"/>
              </a:buClr>
              <a:buSzPts val="1150"/>
              <a:buFont typeface="Arial"/>
              <a:buNone/>
            </a:pPr>
            <a:r>
              <a:rPr b="0" i="0" lang="en-GB" sz="1150" u="none" cap="none" strike="noStrike">
                <a:solidFill>
                  <a:srgbClr val="5A5A6E"/>
                </a:solidFill>
                <a:latin typeface="Arial"/>
                <a:ea typeface="Arial"/>
                <a:cs typeface="Arial"/>
                <a:sym typeface="Arial"/>
              </a:rPr>
              <a:t>forecast rise in Ireland’s national electricity demand by 203</a:t>
            </a:r>
            <a:r>
              <a:rPr lang="en-GB" sz="1150">
                <a:solidFill>
                  <a:srgbClr val="5A5A6E"/>
                </a:solidFill>
              </a:rPr>
              <a:t>2</a:t>
            </a:r>
            <a:endParaRPr b="0" i="0" sz="1150" u="none" cap="none" strike="noStrike">
              <a:solidFill>
                <a:srgbClr val="000000"/>
              </a:solidFill>
              <a:latin typeface="Calibri"/>
              <a:ea typeface="Calibri"/>
              <a:cs typeface="Calibri"/>
              <a:sym typeface="Calibri"/>
            </a:endParaRPr>
          </a:p>
        </p:txBody>
      </p:sp>
      <p:sp>
        <p:nvSpPr>
          <p:cNvPr id="589" name="Google Shape;589;p15"/>
          <p:cNvSpPr/>
          <p:nvPr/>
        </p:nvSpPr>
        <p:spPr>
          <a:xfrm>
            <a:off x="548640" y="4224528"/>
            <a:ext cx="11091672" cy="1874520"/>
          </a:xfrm>
          <a:prstGeom prst="roundRect">
            <a:avLst>
              <a:gd fmla="val 3902" name="adj"/>
            </a:avLst>
          </a:prstGeom>
          <a:solidFill>
            <a:srgbClr val="0F2067"/>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0" name="Google Shape;590;p15"/>
          <p:cNvSpPr/>
          <p:nvPr/>
        </p:nvSpPr>
        <p:spPr>
          <a:xfrm>
            <a:off x="548640" y="4224528"/>
            <a:ext cx="146304" cy="1874520"/>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1" name="Google Shape;591;p15"/>
          <p:cNvSpPr/>
          <p:nvPr/>
        </p:nvSpPr>
        <p:spPr>
          <a:xfrm>
            <a:off x="868680" y="4370832"/>
            <a:ext cx="1051560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5DB9C"/>
              </a:buClr>
              <a:buSzPts val="1500"/>
              <a:buFont typeface="Georgia"/>
              <a:buNone/>
            </a:pPr>
            <a:r>
              <a:rPr b="1" i="0" lang="en-GB" sz="1500" u="none" cap="none" strike="noStrike">
                <a:solidFill>
                  <a:srgbClr val="85DB9C"/>
                </a:solidFill>
                <a:latin typeface="Georgia"/>
                <a:ea typeface="Georgia"/>
                <a:cs typeface="Georgia"/>
                <a:sym typeface="Georgia"/>
              </a:rPr>
              <a:t>December 2025: The regulatory turning point</a:t>
            </a:r>
            <a:endParaRPr b="0" i="0" sz="1500" u="none" cap="none" strike="noStrike">
              <a:solidFill>
                <a:srgbClr val="000000"/>
              </a:solidFill>
              <a:latin typeface="Calibri"/>
              <a:ea typeface="Calibri"/>
              <a:cs typeface="Calibri"/>
              <a:sym typeface="Calibri"/>
            </a:endParaRPr>
          </a:p>
        </p:txBody>
      </p:sp>
      <p:sp>
        <p:nvSpPr>
          <p:cNvPr id="592" name="Google Shape;592;p15"/>
          <p:cNvSpPr/>
          <p:nvPr/>
        </p:nvSpPr>
        <p:spPr>
          <a:xfrm>
            <a:off x="868680" y="4791456"/>
            <a:ext cx="10515600" cy="1216152"/>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FFFFFF"/>
              </a:buClr>
              <a:buSzPts val="1250"/>
              <a:buFont typeface="Arial"/>
              <a:buNone/>
            </a:pPr>
            <a:r>
              <a:rPr b="0" i="0" lang="en-GB" sz="1250" u="none" cap="none" strike="noStrike">
                <a:solidFill>
                  <a:srgbClr val="FFFFFF"/>
                </a:solidFill>
                <a:latin typeface="Arial"/>
                <a:ea typeface="Arial"/>
                <a:cs typeface="Arial"/>
                <a:sym typeface="Arial"/>
              </a:rPr>
              <a:t>The CRU’s new Large Energy User policy ends the connection moratorium in place since 2021. New data centres must now </a:t>
            </a:r>
            <a:r>
              <a:rPr b="1" i="0" lang="en-GB" sz="1250" u="none" cap="none" strike="noStrike">
                <a:solidFill>
                  <a:srgbClr val="85DB9C"/>
                </a:solidFill>
                <a:latin typeface="Arial"/>
                <a:ea typeface="Arial"/>
                <a:cs typeface="Arial"/>
                <a:sym typeface="Arial"/>
              </a:rPr>
              <a:t>self-supply generation and storage matching their demand</a:t>
            </a:r>
            <a:r>
              <a:rPr b="0" i="0" lang="en-GB" sz="1250" u="none" cap="none" strike="noStrike">
                <a:solidFill>
                  <a:srgbClr val="FFFFFF"/>
                </a:solidFill>
                <a:latin typeface="Arial"/>
                <a:ea typeface="Arial"/>
                <a:cs typeface="Arial"/>
                <a:sym typeface="Arial"/>
              </a:rPr>
              <a:t>, and </a:t>
            </a:r>
            <a:r>
              <a:rPr b="1" i="0" lang="en-GB" sz="1250" u="none" cap="none" strike="noStrike">
                <a:solidFill>
                  <a:srgbClr val="85DB9C"/>
                </a:solidFill>
                <a:latin typeface="Arial"/>
                <a:ea typeface="Arial"/>
                <a:cs typeface="Arial"/>
                <a:sym typeface="Arial"/>
              </a:rPr>
              <a:t>meet 80% of annual demand with new Irish renewables</a:t>
            </a:r>
            <a:r>
              <a:rPr b="0" i="0" lang="en-GB" sz="1250" u="none" cap="none" strike="noStrike">
                <a:solidFill>
                  <a:srgbClr val="FFFFFF"/>
                </a:solidFill>
                <a:latin typeface="Arial"/>
                <a:ea typeface="Arial"/>
                <a:cs typeface="Arial"/>
                <a:sym typeface="Arial"/>
              </a:rPr>
              <a:t> within six years. Growth is no longer about the grid, it is about clean, self-generated power.</a:t>
            </a:r>
            <a:endParaRPr b="0" i="0" sz="1250" u="none" cap="none" strike="noStrike">
              <a:solidFill>
                <a:srgbClr val="000000"/>
              </a:solidFill>
              <a:latin typeface="Calibri"/>
              <a:ea typeface="Calibri"/>
              <a:cs typeface="Calibri"/>
              <a:sym typeface="Calibri"/>
            </a:endParaRPr>
          </a:p>
        </p:txBody>
      </p:sp>
      <p:sp>
        <p:nvSpPr>
          <p:cNvPr id="593" name="Google Shape;593;p15"/>
          <p:cNvSpPr/>
          <p:nvPr/>
        </p:nvSpPr>
        <p:spPr>
          <a:xfrm>
            <a:off x="0" y="6473952"/>
            <a:ext cx="12191695" cy="384048"/>
          </a:xfrm>
          <a:prstGeom prst="rect">
            <a:avLst/>
          </a:prstGeom>
          <a:solidFill>
            <a:srgbClr val="0F206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4" name="Google Shape;594;p15"/>
          <p:cNvSpPr/>
          <p:nvPr/>
        </p:nvSpPr>
        <p:spPr>
          <a:xfrm>
            <a:off x="0" y="6473952"/>
            <a:ext cx="822960" cy="384048"/>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5" name="Google Shape;595;p15"/>
          <p:cNvSpPr/>
          <p:nvPr/>
        </p:nvSpPr>
        <p:spPr>
          <a:xfrm>
            <a:off x="164592" y="6473952"/>
            <a:ext cx="45720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2067"/>
              </a:buClr>
              <a:buSzPts val="900"/>
              <a:buFont typeface="Calibri"/>
              <a:buNone/>
            </a:pPr>
            <a:r>
              <a:rPr b="1" i="0" lang="en-GB" sz="900" u="none" cap="none" strike="noStrike">
                <a:solidFill>
                  <a:srgbClr val="0F2067"/>
                </a:solidFill>
                <a:latin typeface="Calibri"/>
                <a:ea typeface="Calibri"/>
                <a:cs typeface="Calibri"/>
                <a:sym typeface="Calibri"/>
              </a:rPr>
              <a:t>2</a:t>
            </a:r>
            <a:endParaRPr b="0" i="0" sz="900" u="none" cap="none" strike="noStrike">
              <a:solidFill>
                <a:srgbClr val="000000"/>
              </a:solidFill>
              <a:latin typeface="Calibri"/>
              <a:ea typeface="Calibri"/>
              <a:cs typeface="Calibri"/>
              <a:sym typeface="Calibri"/>
            </a:endParaRPr>
          </a:p>
        </p:txBody>
      </p:sp>
      <p:sp>
        <p:nvSpPr>
          <p:cNvPr id="596" name="Google Shape;596;p15"/>
          <p:cNvSpPr/>
          <p:nvPr/>
        </p:nvSpPr>
        <p:spPr>
          <a:xfrm>
            <a:off x="10180015" y="6473952"/>
            <a:ext cx="1828800" cy="38404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FFFFFF"/>
              </a:buClr>
              <a:buSzPts val="1500"/>
              <a:buFont typeface="Arial"/>
              <a:buNone/>
            </a:pPr>
            <a:r>
              <a:rPr b="1" i="1" lang="en-GB" sz="1500" u="none" cap="none" strike="noStrike">
                <a:solidFill>
                  <a:srgbClr val="FFFFFF"/>
                </a:solidFill>
                <a:latin typeface="Arial"/>
                <a:ea typeface="Arial"/>
                <a:cs typeface="Arial"/>
                <a:sym typeface="Arial"/>
              </a:rPr>
              <a:t>centrica</a:t>
            </a:r>
            <a:endParaRPr b="0" i="0" sz="150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1" name="Shape 601"/>
        <p:cNvGrpSpPr/>
        <p:nvPr/>
      </p:nvGrpSpPr>
      <p:grpSpPr>
        <a:xfrm>
          <a:off x="0" y="0"/>
          <a:ext cx="0" cy="0"/>
          <a:chOff x="0" y="0"/>
          <a:chExt cx="0" cy="0"/>
        </a:xfrm>
      </p:grpSpPr>
      <p:sp>
        <p:nvSpPr>
          <p:cNvPr id="602" name="Google Shape;602;p16"/>
          <p:cNvSpPr/>
          <p:nvPr/>
        </p:nvSpPr>
        <p:spPr>
          <a:xfrm>
            <a:off x="502920" y="384048"/>
            <a:ext cx="146304" cy="457200"/>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3" name="Google Shape;603;p16"/>
          <p:cNvSpPr/>
          <p:nvPr/>
        </p:nvSpPr>
        <p:spPr>
          <a:xfrm>
            <a:off x="731520" y="274320"/>
            <a:ext cx="11155680" cy="68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2067"/>
              </a:buClr>
              <a:buSzPts val="3000"/>
              <a:buFont typeface="Georgia"/>
              <a:buNone/>
            </a:pPr>
            <a:r>
              <a:rPr b="1" i="0" lang="en-GB" sz="3000" u="none" cap="none" strike="noStrike">
                <a:solidFill>
                  <a:srgbClr val="0F2067"/>
                </a:solidFill>
                <a:latin typeface="Georgia"/>
                <a:ea typeface="Georgia"/>
                <a:cs typeface="Georgia"/>
                <a:sym typeface="Georgia"/>
              </a:rPr>
              <a:t>A powerful engine for Ireland’s economy</a:t>
            </a:r>
            <a:endParaRPr b="0" i="0" sz="3000" u="none" cap="none" strike="noStrike">
              <a:solidFill>
                <a:srgbClr val="000000"/>
              </a:solidFill>
              <a:latin typeface="Calibri"/>
              <a:ea typeface="Calibri"/>
              <a:cs typeface="Calibri"/>
              <a:sym typeface="Calibri"/>
            </a:endParaRPr>
          </a:p>
        </p:txBody>
      </p:sp>
      <p:sp>
        <p:nvSpPr>
          <p:cNvPr id="604" name="Google Shape;604;p16"/>
          <p:cNvSpPr/>
          <p:nvPr/>
        </p:nvSpPr>
        <p:spPr>
          <a:xfrm>
            <a:off x="749808" y="987552"/>
            <a:ext cx="109728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675C1"/>
              </a:buClr>
              <a:buSzPts val="1500"/>
              <a:buFont typeface="Arial"/>
              <a:buNone/>
            </a:pPr>
            <a:r>
              <a:rPr b="1" i="0" lang="en-GB" sz="1500" u="none" cap="none" strike="noStrike">
                <a:solidFill>
                  <a:srgbClr val="3675C1"/>
                </a:solidFill>
                <a:latin typeface="Arial"/>
                <a:ea typeface="Arial"/>
                <a:cs typeface="Arial"/>
                <a:sym typeface="Arial"/>
              </a:rPr>
              <a:t>Data centres already underpin billions in value and constrained capacity means lost opportunity</a:t>
            </a:r>
            <a:endParaRPr b="0" i="0" sz="1500" u="none" cap="none" strike="noStrike">
              <a:solidFill>
                <a:srgbClr val="000000"/>
              </a:solidFill>
              <a:latin typeface="Calibri"/>
              <a:ea typeface="Calibri"/>
              <a:cs typeface="Calibri"/>
              <a:sym typeface="Calibri"/>
            </a:endParaRPr>
          </a:p>
        </p:txBody>
      </p:sp>
      <p:sp>
        <p:nvSpPr>
          <p:cNvPr id="605" name="Google Shape;605;p16"/>
          <p:cNvSpPr/>
          <p:nvPr/>
        </p:nvSpPr>
        <p:spPr>
          <a:xfrm>
            <a:off x="548640" y="1600200"/>
            <a:ext cx="3063240" cy="2331720"/>
          </a:xfrm>
          <a:prstGeom prst="roundRect">
            <a:avLst>
              <a:gd fmla="val 3922" name="adj"/>
            </a:avLst>
          </a:prstGeom>
          <a:solidFill>
            <a:srgbClr val="E7F6EC"/>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6" name="Google Shape;606;p16"/>
          <p:cNvSpPr/>
          <p:nvPr/>
        </p:nvSpPr>
        <p:spPr>
          <a:xfrm>
            <a:off x="548640" y="1600200"/>
            <a:ext cx="3063240" cy="109728"/>
          </a:xfrm>
          <a:prstGeom prst="rect">
            <a:avLst/>
          </a:prstGeom>
          <a:solidFill>
            <a:srgbClr val="28B23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7" name="Google Shape;607;p16"/>
          <p:cNvSpPr/>
          <p:nvPr/>
        </p:nvSpPr>
        <p:spPr>
          <a:xfrm>
            <a:off x="548640" y="1856232"/>
            <a:ext cx="30632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28B23E"/>
              </a:buClr>
              <a:buSzPts val="4000"/>
              <a:buFont typeface="Georgia"/>
              <a:buNone/>
            </a:pPr>
            <a:r>
              <a:rPr b="1" i="0" lang="en-GB" sz="4000" u="none" cap="none" strike="noStrike">
                <a:solidFill>
                  <a:srgbClr val="28B23E"/>
                </a:solidFill>
                <a:latin typeface="Georgia"/>
                <a:ea typeface="Georgia"/>
                <a:cs typeface="Georgia"/>
                <a:sym typeface="Georgia"/>
              </a:rPr>
              <a:t>€21bn</a:t>
            </a:r>
            <a:endParaRPr b="0" i="0" sz="4000" u="none" cap="none" strike="noStrike">
              <a:solidFill>
                <a:srgbClr val="000000"/>
              </a:solidFill>
              <a:latin typeface="Calibri"/>
              <a:ea typeface="Calibri"/>
              <a:cs typeface="Calibri"/>
              <a:sym typeface="Calibri"/>
            </a:endParaRPr>
          </a:p>
        </p:txBody>
      </p:sp>
      <p:sp>
        <p:nvSpPr>
          <p:cNvPr id="608" name="Google Shape;608;p16"/>
          <p:cNvSpPr/>
          <p:nvPr/>
        </p:nvSpPr>
        <p:spPr>
          <a:xfrm>
            <a:off x="685800" y="2770632"/>
            <a:ext cx="2788920" cy="105156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5A5A6E"/>
              </a:buClr>
              <a:buSzPts val="1150"/>
              <a:buFont typeface="Arial"/>
              <a:buNone/>
            </a:pPr>
            <a:r>
              <a:rPr b="0" i="0" lang="en-GB" sz="1150" u="none" cap="none" strike="noStrike">
                <a:solidFill>
                  <a:srgbClr val="5A5A6E"/>
                </a:solidFill>
                <a:latin typeface="Arial"/>
                <a:ea typeface="Arial"/>
                <a:cs typeface="Arial"/>
                <a:sym typeface="Arial"/>
              </a:rPr>
              <a:t>annual contribution to Ireland’s GVA from data-centre customers’ activity around 4% of national GVA</a:t>
            </a:r>
            <a:endParaRPr b="0" i="0" sz="1150" u="none" cap="none" strike="noStrike">
              <a:solidFill>
                <a:srgbClr val="000000"/>
              </a:solidFill>
              <a:latin typeface="Calibri"/>
              <a:ea typeface="Calibri"/>
              <a:cs typeface="Calibri"/>
              <a:sym typeface="Calibri"/>
            </a:endParaRPr>
          </a:p>
        </p:txBody>
      </p:sp>
      <p:sp>
        <p:nvSpPr>
          <p:cNvPr id="609" name="Google Shape;609;p16"/>
          <p:cNvSpPr/>
          <p:nvPr/>
        </p:nvSpPr>
        <p:spPr>
          <a:xfrm>
            <a:off x="3886200" y="1600200"/>
            <a:ext cx="3063240" cy="2331720"/>
          </a:xfrm>
          <a:prstGeom prst="roundRect">
            <a:avLst>
              <a:gd fmla="val 3922" name="adj"/>
            </a:avLst>
          </a:prstGeom>
          <a:solidFill>
            <a:srgbClr val="E6EEF8"/>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0" name="Google Shape;610;p16"/>
          <p:cNvSpPr/>
          <p:nvPr/>
        </p:nvSpPr>
        <p:spPr>
          <a:xfrm>
            <a:off x="3886200" y="1600200"/>
            <a:ext cx="3063240" cy="109728"/>
          </a:xfrm>
          <a:prstGeom prst="rect">
            <a:avLst/>
          </a:prstGeom>
          <a:solidFill>
            <a:srgbClr val="3675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1" name="Google Shape;611;p16"/>
          <p:cNvSpPr/>
          <p:nvPr/>
        </p:nvSpPr>
        <p:spPr>
          <a:xfrm>
            <a:off x="3886200" y="1856232"/>
            <a:ext cx="30632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3675C1"/>
              </a:buClr>
              <a:buSzPts val="4000"/>
              <a:buFont typeface="Georgia"/>
              <a:buNone/>
            </a:pPr>
            <a:r>
              <a:rPr b="1" i="0" lang="en-GB" sz="4000" u="none" cap="none" strike="noStrike">
                <a:solidFill>
                  <a:srgbClr val="3675C1"/>
                </a:solidFill>
                <a:latin typeface="Georgia"/>
                <a:ea typeface="Georgia"/>
                <a:cs typeface="Georgia"/>
                <a:sym typeface="Georgia"/>
              </a:rPr>
              <a:t>~69,000</a:t>
            </a:r>
            <a:endParaRPr b="0" i="0" sz="4000" u="none" cap="none" strike="noStrike">
              <a:solidFill>
                <a:srgbClr val="000000"/>
              </a:solidFill>
              <a:latin typeface="Calibri"/>
              <a:ea typeface="Calibri"/>
              <a:cs typeface="Calibri"/>
              <a:sym typeface="Calibri"/>
            </a:endParaRPr>
          </a:p>
        </p:txBody>
      </p:sp>
      <p:sp>
        <p:nvSpPr>
          <p:cNvPr id="612" name="Google Shape;612;p16"/>
          <p:cNvSpPr/>
          <p:nvPr/>
        </p:nvSpPr>
        <p:spPr>
          <a:xfrm>
            <a:off x="4023360" y="2770632"/>
            <a:ext cx="2788920" cy="105156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5A5A6E"/>
              </a:buClr>
              <a:buSzPts val="1150"/>
              <a:buFont typeface="Arial"/>
              <a:buNone/>
            </a:pPr>
            <a:r>
              <a:rPr b="0" i="0" lang="en-GB" sz="1150" u="none" cap="none" strike="noStrike">
                <a:solidFill>
                  <a:srgbClr val="5A5A6E"/>
                </a:solidFill>
                <a:latin typeface="Arial"/>
                <a:ea typeface="Arial"/>
                <a:cs typeface="Arial"/>
                <a:sym typeface="Arial"/>
              </a:rPr>
              <a:t>jobs supported across the economy through data-centre customers’ activity</a:t>
            </a:r>
            <a:endParaRPr b="0" i="0" sz="1150" u="none" cap="none" strike="noStrike">
              <a:solidFill>
                <a:srgbClr val="000000"/>
              </a:solidFill>
              <a:latin typeface="Calibri"/>
              <a:ea typeface="Calibri"/>
              <a:cs typeface="Calibri"/>
              <a:sym typeface="Calibri"/>
            </a:endParaRPr>
          </a:p>
        </p:txBody>
      </p:sp>
      <p:sp>
        <p:nvSpPr>
          <p:cNvPr id="613" name="Google Shape;613;p16"/>
          <p:cNvSpPr/>
          <p:nvPr/>
        </p:nvSpPr>
        <p:spPr>
          <a:xfrm>
            <a:off x="7223760" y="1600200"/>
            <a:ext cx="3063240" cy="2331720"/>
          </a:xfrm>
          <a:prstGeom prst="roundRect">
            <a:avLst>
              <a:gd fmla="val 3922" name="adj"/>
            </a:avLst>
          </a:prstGeom>
          <a:solidFill>
            <a:srgbClr val="EFE9FD"/>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4" name="Google Shape;614;p16"/>
          <p:cNvSpPr/>
          <p:nvPr/>
        </p:nvSpPr>
        <p:spPr>
          <a:xfrm>
            <a:off x="7223760" y="1600200"/>
            <a:ext cx="3063240" cy="109728"/>
          </a:xfrm>
          <a:prstGeom prst="rect">
            <a:avLst/>
          </a:prstGeom>
          <a:solidFill>
            <a:srgbClr val="8A63E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5" name="Google Shape;615;p16"/>
          <p:cNvSpPr/>
          <p:nvPr/>
        </p:nvSpPr>
        <p:spPr>
          <a:xfrm>
            <a:off x="7223760" y="1856232"/>
            <a:ext cx="3063240" cy="8686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8A63E8"/>
              </a:buClr>
              <a:buSzPts val="4000"/>
              <a:buFont typeface="Georgia"/>
              <a:buNone/>
            </a:pPr>
            <a:r>
              <a:rPr b="1" i="0" lang="en-GB" sz="4000" u="none" cap="none" strike="noStrike">
                <a:solidFill>
                  <a:srgbClr val="8A63E8"/>
                </a:solidFill>
                <a:latin typeface="Georgia"/>
                <a:ea typeface="Georgia"/>
                <a:cs typeface="Georgia"/>
                <a:sym typeface="Georgia"/>
              </a:rPr>
              <a:t>€428m</a:t>
            </a:r>
            <a:endParaRPr b="0" i="0" sz="4000" u="none" cap="none" strike="noStrike">
              <a:solidFill>
                <a:srgbClr val="000000"/>
              </a:solidFill>
              <a:latin typeface="Calibri"/>
              <a:ea typeface="Calibri"/>
              <a:cs typeface="Calibri"/>
              <a:sym typeface="Calibri"/>
            </a:endParaRPr>
          </a:p>
        </p:txBody>
      </p:sp>
      <p:sp>
        <p:nvSpPr>
          <p:cNvPr id="616" name="Google Shape;616;p16"/>
          <p:cNvSpPr/>
          <p:nvPr/>
        </p:nvSpPr>
        <p:spPr>
          <a:xfrm>
            <a:off x="7360920" y="2770632"/>
            <a:ext cx="2788920" cy="105156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5A5A6E"/>
              </a:buClr>
              <a:buSzPts val="1150"/>
              <a:buFont typeface="Arial"/>
              <a:buNone/>
            </a:pPr>
            <a:r>
              <a:rPr b="0" i="0" lang="en-GB" sz="1150" u="none" cap="none" strike="noStrike">
                <a:solidFill>
                  <a:srgbClr val="5A5A6E"/>
                </a:solidFill>
                <a:latin typeface="Arial"/>
                <a:ea typeface="Arial"/>
                <a:cs typeface="Arial"/>
                <a:sym typeface="Arial"/>
              </a:rPr>
              <a:t>GVA from a single operator’s 10-year Irish capital pipeline (Equinix)</a:t>
            </a:r>
            <a:endParaRPr b="0" i="0" sz="1150" u="none" cap="none" strike="noStrike">
              <a:solidFill>
                <a:srgbClr val="000000"/>
              </a:solidFill>
              <a:latin typeface="Calibri"/>
              <a:ea typeface="Calibri"/>
              <a:cs typeface="Calibri"/>
              <a:sym typeface="Calibri"/>
            </a:endParaRPr>
          </a:p>
        </p:txBody>
      </p:sp>
      <p:sp>
        <p:nvSpPr>
          <p:cNvPr id="617" name="Google Shape;617;p16"/>
          <p:cNvSpPr/>
          <p:nvPr/>
        </p:nvSpPr>
        <p:spPr>
          <a:xfrm>
            <a:off x="548640" y="4224528"/>
            <a:ext cx="11091672" cy="1874520"/>
          </a:xfrm>
          <a:prstGeom prst="roundRect">
            <a:avLst>
              <a:gd fmla="val 3902" name="adj"/>
            </a:avLst>
          </a:prstGeom>
          <a:solidFill>
            <a:srgbClr val="0F2067"/>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8" name="Google Shape;618;p16"/>
          <p:cNvSpPr/>
          <p:nvPr/>
        </p:nvSpPr>
        <p:spPr>
          <a:xfrm>
            <a:off x="548640" y="4224528"/>
            <a:ext cx="146304" cy="1874520"/>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9" name="Google Shape;619;p16"/>
          <p:cNvSpPr/>
          <p:nvPr/>
        </p:nvSpPr>
        <p:spPr>
          <a:xfrm>
            <a:off x="868680" y="4370832"/>
            <a:ext cx="1051560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5DB9C"/>
              </a:buClr>
              <a:buSzPts val="1500"/>
              <a:buFont typeface="Georgia"/>
              <a:buNone/>
            </a:pPr>
            <a:r>
              <a:rPr b="1" i="0" lang="en-GB" sz="1500" u="none" cap="none" strike="noStrike">
                <a:solidFill>
                  <a:srgbClr val="85DB9C"/>
                </a:solidFill>
                <a:latin typeface="Georgia"/>
                <a:ea typeface="Georgia"/>
                <a:cs typeface="Georgia"/>
                <a:sym typeface="Georgia"/>
              </a:rPr>
              <a:t>But capacity is the constraint</a:t>
            </a:r>
            <a:endParaRPr b="0" i="0" sz="1500" u="none" cap="none" strike="noStrike">
              <a:solidFill>
                <a:srgbClr val="000000"/>
              </a:solidFill>
              <a:latin typeface="Calibri"/>
              <a:ea typeface="Calibri"/>
              <a:cs typeface="Calibri"/>
              <a:sym typeface="Calibri"/>
            </a:endParaRPr>
          </a:p>
        </p:txBody>
      </p:sp>
      <p:sp>
        <p:nvSpPr>
          <p:cNvPr id="620" name="Google Shape;620;p16"/>
          <p:cNvSpPr/>
          <p:nvPr/>
        </p:nvSpPr>
        <p:spPr>
          <a:xfrm>
            <a:off x="868680" y="4791456"/>
            <a:ext cx="10515600" cy="1216152"/>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FFFFFF"/>
              </a:buClr>
              <a:buSzPts val="1250"/>
              <a:buFont typeface="Arial"/>
              <a:buNone/>
            </a:pPr>
            <a:r>
              <a:rPr b="0" i="0" lang="en-GB" sz="1250" u="none" cap="none" strike="noStrike">
                <a:solidFill>
                  <a:srgbClr val="FFFFFF"/>
                </a:solidFill>
                <a:latin typeface="Arial"/>
                <a:ea typeface="Arial"/>
                <a:cs typeface="Arial"/>
                <a:sym typeface="Arial"/>
              </a:rPr>
              <a:t>Globally, an estimated </a:t>
            </a:r>
            <a:r>
              <a:rPr b="1" i="0" lang="en-GB" sz="1250" u="none" cap="none" strike="noStrike">
                <a:solidFill>
                  <a:srgbClr val="85DB9C"/>
                </a:solidFill>
                <a:latin typeface="Arial"/>
                <a:ea typeface="Arial"/>
                <a:cs typeface="Arial"/>
                <a:sym typeface="Arial"/>
              </a:rPr>
              <a:t>Hundred bn Euros of demand goes unfulfilled every year</a:t>
            </a:r>
            <a:r>
              <a:rPr b="0" i="0" lang="en-GB" sz="1250" u="none" cap="none" strike="noStrike">
                <a:solidFill>
                  <a:srgbClr val="FFFFFF"/>
                </a:solidFill>
                <a:latin typeface="Arial"/>
                <a:ea typeface="Arial"/>
                <a:cs typeface="Arial"/>
                <a:sym typeface="Arial"/>
              </a:rPr>
              <a:t> for lack of data centre capacity. Every gigawatt Ireland cannot power is investment, revenue and jobs lost to other markets, making new capacity a national economic priority.</a:t>
            </a:r>
            <a:endParaRPr b="0" i="0" sz="1250" u="none" cap="none" strike="noStrike">
              <a:solidFill>
                <a:srgbClr val="000000"/>
              </a:solidFill>
              <a:latin typeface="Calibri"/>
              <a:ea typeface="Calibri"/>
              <a:cs typeface="Calibri"/>
              <a:sym typeface="Calibri"/>
            </a:endParaRPr>
          </a:p>
        </p:txBody>
      </p:sp>
      <p:sp>
        <p:nvSpPr>
          <p:cNvPr id="621" name="Google Shape;621;p16"/>
          <p:cNvSpPr/>
          <p:nvPr/>
        </p:nvSpPr>
        <p:spPr>
          <a:xfrm>
            <a:off x="0" y="6473952"/>
            <a:ext cx="12191695" cy="384048"/>
          </a:xfrm>
          <a:prstGeom prst="rect">
            <a:avLst/>
          </a:prstGeom>
          <a:solidFill>
            <a:srgbClr val="0F206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2" name="Google Shape;622;p16"/>
          <p:cNvSpPr/>
          <p:nvPr/>
        </p:nvSpPr>
        <p:spPr>
          <a:xfrm>
            <a:off x="0" y="6473952"/>
            <a:ext cx="822960" cy="384048"/>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3" name="Google Shape;623;p16"/>
          <p:cNvSpPr/>
          <p:nvPr/>
        </p:nvSpPr>
        <p:spPr>
          <a:xfrm>
            <a:off x="164592" y="6473952"/>
            <a:ext cx="45720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2067"/>
              </a:buClr>
              <a:buSzPts val="900"/>
              <a:buFont typeface="Calibri"/>
              <a:buNone/>
            </a:pPr>
            <a:r>
              <a:rPr b="1" i="0" lang="en-GB" sz="900" u="none" cap="none" strike="noStrike">
                <a:solidFill>
                  <a:srgbClr val="0F2067"/>
                </a:solidFill>
                <a:latin typeface="Calibri"/>
                <a:ea typeface="Calibri"/>
                <a:cs typeface="Calibri"/>
                <a:sym typeface="Calibri"/>
              </a:rPr>
              <a:t>3</a:t>
            </a:r>
            <a:endParaRPr b="0" i="0" sz="900" u="none" cap="none" strike="noStrike">
              <a:solidFill>
                <a:srgbClr val="000000"/>
              </a:solidFill>
              <a:latin typeface="Calibri"/>
              <a:ea typeface="Calibri"/>
              <a:cs typeface="Calibri"/>
              <a:sym typeface="Calibri"/>
            </a:endParaRPr>
          </a:p>
        </p:txBody>
      </p:sp>
      <p:sp>
        <p:nvSpPr>
          <p:cNvPr id="624" name="Google Shape;624;p16"/>
          <p:cNvSpPr/>
          <p:nvPr/>
        </p:nvSpPr>
        <p:spPr>
          <a:xfrm>
            <a:off x="10180015" y="6473952"/>
            <a:ext cx="1828800" cy="38404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FFFFFF"/>
              </a:buClr>
              <a:buSzPts val="1500"/>
              <a:buFont typeface="Arial"/>
              <a:buNone/>
            </a:pPr>
            <a:r>
              <a:rPr b="1" i="1" lang="en-GB" sz="1500" u="none" cap="none" strike="noStrike">
                <a:solidFill>
                  <a:srgbClr val="FFFFFF"/>
                </a:solidFill>
                <a:latin typeface="Arial"/>
                <a:ea typeface="Arial"/>
                <a:cs typeface="Arial"/>
                <a:sym typeface="Arial"/>
              </a:rPr>
              <a:t>centrica</a:t>
            </a:r>
            <a:endParaRPr b="0" i="0" sz="15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9" name="Shape 629"/>
        <p:cNvGrpSpPr/>
        <p:nvPr/>
      </p:nvGrpSpPr>
      <p:grpSpPr>
        <a:xfrm>
          <a:off x="0" y="0"/>
          <a:ext cx="0" cy="0"/>
          <a:chOff x="0" y="0"/>
          <a:chExt cx="0" cy="0"/>
        </a:xfrm>
      </p:grpSpPr>
      <p:sp>
        <p:nvSpPr>
          <p:cNvPr id="630" name="Google Shape;630;p17"/>
          <p:cNvSpPr/>
          <p:nvPr/>
        </p:nvSpPr>
        <p:spPr>
          <a:xfrm>
            <a:off x="502920" y="384048"/>
            <a:ext cx="146304" cy="457200"/>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1" name="Google Shape;631;p17"/>
          <p:cNvSpPr/>
          <p:nvPr/>
        </p:nvSpPr>
        <p:spPr>
          <a:xfrm>
            <a:off x="731520" y="274320"/>
            <a:ext cx="11155680" cy="68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2067"/>
              </a:buClr>
              <a:buSzPts val="3000"/>
              <a:buFont typeface="Georgia"/>
              <a:buNone/>
            </a:pPr>
            <a:r>
              <a:rPr b="1" i="0" lang="en-GB" sz="3000" u="none" cap="none" strike="noStrike">
                <a:solidFill>
                  <a:srgbClr val="0F2067"/>
                </a:solidFill>
                <a:latin typeface="Georgia"/>
                <a:ea typeface="Georgia"/>
                <a:cs typeface="Georgia"/>
                <a:sym typeface="Georgia"/>
              </a:rPr>
              <a:t>Answering the energy trilemma</a:t>
            </a:r>
            <a:endParaRPr b="0" i="0" sz="3000" u="none" cap="none" strike="noStrike">
              <a:solidFill>
                <a:srgbClr val="000000"/>
              </a:solidFill>
              <a:latin typeface="Calibri"/>
              <a:ea typeface="Calibri"/>
              <a:cs typeface="Calibri"/>
              <a:sym typeface="Calibri"/>
            </a:endParaRPr>
          </a:p>
        </p:txBody>
      </p:sp>
      <p:sp>
        <p:nvSpPr>
          <p:cNvPr id="632" name="Google Shape;632;p17"/>
          <p:cNvSpPr/>
          <p:nvPr/>
        </p:nvSpPr>
        <p:spPr>
          <a:xfrm>
            <a:off x="749808" y="987552"/>
            <a:ext cx="109728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675C1"/>
              </a:buClr>
              <a:buSzPts val="1500"/>
              <a:buFont typeface="Arial"/>
              <a:buNone/>
            </a:pPr>
            <a:r>
              <a:rPr b="1" i="0" lang="en-GB" sz="1500" u="none" cap="none" strike="noStrike">
                <a:solidFill>
                  <a:srgbClr val="3675C1"/>
                </a:solidFill>
                <a:latin typeface="Arial"/>
                <a:ea typeface="Arial"/>
                <a:cs typeface="Arial"/>
                <a:sym typeface="Arial"/>
              </a:rPr>
              <a:t>New, renewable and sovereign energy is the key that unlocks the sector’s growth</a:t>
            </a:r>
            <a:endParaRPr b="0" i="0" sz="1500" u="none" cap="none" strike="noStrike">
              <a:solidFill>
                <a:srgbClr val="000000"/>
              </a:solidFill>
              <a:latin typeface="Calibri"/>
              <a:ea typeface="Calibri"/>
              <a:cs typeface="Calibri"/>
              <a:sym typeface="Calibri"/>
            </a:endParaRPr>
          </a:p>
        </p:txBody>
      </p:sp>
      <p:sp>
        <p:nvSpPr>
          <p:cNvPr id="633" name="Google Shape;633;p17"/>
          <p:cNvSpPr/>
          <p:nvPr/>
        </p:nvSpPr>
        <p:spPr>
          <a:xfrm>
            <a:off x="548640" y="1600200"/>
            <a:ext cx="3520440" cy="2514600"/>
          </a:xfrm>
          <a:prstGeom prst="roundRect">
            <a:avLst>
              <a:gd fmla="val 3636" name="adj"/>
            </a:avLst>
          </a:prstGeom>
          <a:solidFill>
            <a:srgbClr val="E7F6EC"/>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4" name="Google Shape;634;p17"/>
          <p:cNvSpPr/>
          <p:nvPr/>
        </p:nvSpPr>
        <p:spPr>
          <a:xfrm>
            <a:off x="548640" y="1874520"/>
            <a:ext cx="3520440" cy="292608"/>
          </a:xfrm>
          <a:prstGeom prst="rect">
            <a:avLst/>
          </a:prstGeom>
          <a:solidFill>
            <a:srgbClr val="28B23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5" name="Google Shape;635;p17"/>
          <p:cNvSpPr/>
          <p:nvPr/>
        </p:nvSpPr>
        <p:spPr>
          <a:xfrm>
            <a:off x="548640" y="1600200"/>
            <a:ext cx="3520440" cy="566928"/>
          </a:xfrm>
          <a:prstGeom prst="roundRect">
            <a:avLst>
              <a:gd fmla="val 16129" name="adj"/>
            </a:avLst>
          </a:prstGeom>
          <a:solidFill>
            <a:srgbClr val="28B23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6" name="Google Shape;636;p17"/>
          <p:cNvSpPr/>
          <p:nvPr/>
        </p:nvSpPr>
        <p:spPr>
          <a:xfrm>
            <a:off x="548640" y="1600200"/>
            <a:ext cx="3520440" cy="56692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600"/>
              <a:buFont typeface="Georgia"/>
              <a:buNone/>
            </a:pPr>
            <a:r>
              <a:rPr b="1" i="0" lang="en-GB" sz="1600" u="none" cap="none" strike="noStrike">
                <a:solidFill>
                  <a:srgbClr val="FFFFFF"/>
                </a:solidFill>
                <a:latin typeface="Georgia"/>
                <a:ea typeface="Georgia"/>
                <a:cs typeface="Georgia"/>
                <a:sym typeface="Georgia"/>
              </a:rPr>
              <a:t>Energy security</a:t>
            </a:r>
            <a:endParaRPr b="0" i="0" sz="1600" u="none" cap="none" strike="noStrike">
              <a:solidFill>
                <a:srgbClr val="000000"/>
              </a:solidFill>
              <a:latin typeface="Calibri"/>
              <a:ea typeface="Calibri"/>
              <a:cs typeface="Calibri"/>
              <a:sym typeface="Calibri"/>
            </a:endParaRPr>
          </a:p>
        </p:txBody>
      </p:sp>
      <p:sp>
        <p:nvSpPr>
          <p:cNvPr id="637" name="Google Shape;637;p17"/>
          <p:cNvSpPr/>
          <p:nvPr/>
        </p:nvSpPr>
        <p:spPr>
          <a:xfrm>
            <a:off x="658368" y="2331720"/>
            <a:ext cx="3300984" cy="167335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1A1A2E"/>
              </a:buClr>
              <a:buSzPts val="1250"/>
              <a:buFont typeface="Arial"/>
              <a:buNone/>
            </a:pPr>
            <a:r>
              <a:rPr b="0" i="0" lang="en-GB" sz="1250" u="none" cap="none" strike="noStrike">
                <a:solidFill>
                  <a:srgbClr val="1A1A2E"/>
                </a:solidFill>
                <a:latin typeface="Arial"/>
                <a:ea typeface="Arial"/>
                <a:cs typeface="Arial"/>
                <a:sym typeface="Arial"/>
              </a:rPr>
              <a:t>Reliable, always-on power that reaches beyond a constrained grid, resilience by design, not by chance.</a:t>
            </a:r>
            <a:endParaRPr b="0" i="0" sz="1250" u="none" cap="none" strike="noStrike">
              <a:solidFill>
                <a:srgbClr val="000000"/>
              </a:solidFill>
              <a:latin typeface="Calibri"/>
              <a:ea typeface="Calibri"/>
              <a:cs typeface="Calibri"/>
              <a:sym typeface="Calibri"/>
            </a:endParaRPr>
          </a:p>
        </p:txBody>
      </p:sp>
      <p:sp>
        <p:nvSpPr>
          <p:cNvPr id="638" name="Google Shape;638;p17"/>
          <p:cNvSpPr/>
          <p:nvPr/>
        </p:nvSpPr>
        <p:spPr>
          <a:xfrm>
            <a:off x="4325112" y="1600200"/>
            <a:ext cx="3520440" cy="2514600"/>
          </a:xfrm>
          <a:prstGeom prst="roundRect">
            <a:avLst>
              <a:gd fmla="val 3636" name="adj"/>
            </a:avLst>
          </a:prstGeom>
          <a:solidFill>
            <a:srgbClr val="E6EEF8"/>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9" name="Google Shape;639;p17"/>
          <p:cNvSpPr/>
          <p:nvPr/>
        </p:nvSpPr>
        <p:spPr>
          <a:xfrm>
            <a:off x="4325112" y="1874520"/>
            <a:ext cx="3520440" cy="292608"/>
          </a:xfrm>
          <a:prstGeom prst="rect">
            <a:avLst/>
          </a:prstGeom>
          <a:solidFill>
            <a:srgbClr val="3675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0" name="Google Shape;640;p17"/>
          <p:cNvSpPr/>
          <p:nvPr/>
        </p:nvSpPr>
        <p:spPr>
          <a:xfrm>
            <a:off x="4325112" y="1600200"/>
            <a:ext cx="3520440" cy="566928"/>
          </a:xfrm>
          <a:prstGeom prst="roundRect">
            <a:avLst>
              <a:gd fmla="val 16129" name="adj"/>
            </a:avLst>
          </a:prstGeom>
          <a:solidFill>
            <a:srgbClr val="3675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1" name="Google Shape;641;p17"/>
          <p:cNvSpPr/>
          <p:nvPr/>
        </p:nvSpPr>
        <p:spPr>
          <a:xfrm>
            <a:off x="4325112" y="1600200"/>
            <a:ext cx="3520440" cy="56692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600"/>
              <a:buFont typeface="Georgia"/>
              <a:buNone/>
            </a:pPr>
            <a:r>
              <a:rPr b="1" i="0" lang="en-GB" sz="1600" u="none" cap="none" strike="noStrike">
                <a:solidFill>
                  <a:srgbClr val="FFFFFF"/>
                </a:solidFill>
                <a:latin typeface="Georgia"/>
                <a:ea typeface="Georgia"/>
                <a:cs typeface="Georgia"/>
                <a:sym typeface="Georgia"/>
              </a:rPr>
              <a:t>Carbon</a:t>
            </a:r>
            <a:endParaRPr b="0" i="0" sz="1600" u="none" cap="none" strike="noStrike">
              <a:solidFill>
                <a:srgbClr val="000000"/>
              </a:solidFill>
              <a:latin typeface="Calibri"/>
              <a:ea typeface="Calibri"/>
              <a:cs typeface="Calibri"/>
              <a:sym typeface="Calibri"/>
            </a:endParaRPr>
          </a:p>
        </p:txBody>
      </p:sp>
      <p:sp>
        <p:nvSpPr>
          <p:cNvPr id="642" name="Google Shape;642;p17"/>
          <p:cNvSpPr/>
          <p:nvPr/>
        </p:nvSpPr>
        <p:spPr>
          <a:xfrm>
            <a:off x="4434840" y="2331720"/>
            <a:ext cx="3300984" cy="167335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1A1A2E"/>
              </a:buClr>
              <a:buSzPts val="1250"/>
              <a:buFont typeface="Arial"/>
              <a:buNone/>
            </a:pPr>
            <a:r>
              <a:rPr b="0" i="0" lang="en-GB" sz="1250" u="none" cap="none" strike="noStrike">
                <a:solidFill>
                  <a:srgbClr val="1A1A2E"/>
                </a:solidFill>
                <a:latin typeface="Arial"/>
                <a:ea typeface="Arial"/>
                <a:cs typeface="Arial"/>
                <a:sym typeface="Arial"/>
              </a:rPr>
              <a:t>An 80% renewables obligation and clean hydrogen delivering ≥70% lifecycle GHG savings versus fossil fuels.</a:t>
            </a:r>
            <a:endParaRPr b="0" i="0" sz="1250" u="none" cap="none" strike="noStrike">
              <a:solidFill>
                <a:srgbClr val="000000"/>
              </a:solidFill>
              <a:latin typeface="Calibri"/>
              <a:ea typeface="Calibri"/>
              <a:cs typeface="Calibri"/>
              <a:sym typeface="Calibri"/>
            </a:endParaRPr>
          </a:p>
        </p:txBody>
      </p:sp>
      <p:sp>
        <p:nvSpPr>
          <p:cNvPr id="643" name="Google Shape;643;p17"/>
          <p:cNvSpPr/>
          <p:nvPr/>
        </p:nvSpPr>
        <p:spPr>
          <a:xfrm>
            <a:off x="8101584" y="1600200"/>
            <a:ext cx="3520440" cy="2514600"/>
          </a:xfrm>
          <a:prstGeom prst="roundRect">
            <a:avLst>
              <a:gd fmla="val 3636" name="adj"/>
            </a:avLst>
          </a:prstGeom>
          <a:solidFill>
            <a:srgbClr val="EFE9FD"/>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4" name="Google Shape;644;p17"/>
          <p:cNvSpPr/>
          <p:nvPr/>
        </p:nvSpPr>
        <p:spPr>
          <a:xfrm>
            <a:off x="8101584" y="1874520"/>
            <a:ext cx="3520440" cy="292608"/>
          </a:xfrm>
          <a:prstGeom prst="rect">
            <a:avLst/>
          </a:prstGeom>
          <a:solidFill>
            <a:srgbClr val="8A63E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5" name="Google Shape;645;p17"/>
          <p:cNvSpPr/>
          <p:nvPr/>
        </p:nvSpPr>
        <p:spPr>
          <a:xfrm>
            <a:off x="8101584" y="1600200"/>
            <a:ext cx="3520440" cy="566928"/>
          </a:xfrm>
          <a:prstGeom prst="roundRect">
            <a:avLst>
              <a:gd fmla="val 16129" name="adj"/>
            </a:avLst>
          </a:prstGeom>
          <a:solidFill>
            <a:srgbClr val="8A63E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6" name="Google Shape;646;p17"/>
          <p:cNvSpPr/>
          <p:nvPr/>
        </p:nvSpPr>
        <p:spPr>
          <a:xfrm>
            <a:off x="8101584" y="1600200"/>
            <a:ext cx="3520440" cy="56692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600"/>
              <a:buFont typeface="Georgia"/>
              <a:buNone/>
            </a:pPr>
            <a:r>
              <a:rPr b="1" i="0" lang="en-GB" sz="1600" u="none" cap="none" strike="noStrike">
                <a:solidFill>
                  <a:srgbClr val="FFFFFF"/>
                </a:solidFill>
                <a:latin typeface="Georgia"/>
                <a:ea typeface="Georgia"/>
                <a:cs typeface="Georgia"/>
                <a:sym typeface="Georgia"/>
              </a:rPr>
              <a:t>Cost</a:t>
            </a:r>
            <a:endParaRPr b="0" i="0" sz="1600" u="none" cap="none" strike="noStrike">
              <a:solidFill>
                <a:srgbClr val="000000"/>
              </a:solidFill>
              <a:latin typeface="Calibri"/>
              <a:ea typeface="Calibri"/>
              <a:cs typeface="Calibri"/>
              <a:sym typeface="Calibri"/>
            </a:endParaRPr>
          </a:p>
        </p:txBody>
      </p:sp>
      <p:sp>
        <p:nvSpPr>
          <p:cNvPr id="647" name="Google Shape;647;p17"/>
          <p:cNvSpPr/>
          <p:nvPr/>
        </p:nvSpPr>
        <p:spPr>
          <a:xfrm>
            <a:off x="8211312" y="2331720"/>
            <a:ext cx="3300984" cy="167335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1A1A2E"/>
              </a:buClr>
              <a:buSzPts val="1250"/>
              <a:buFont typeface="Arial"/>
              <a:buNone/>
            </a:pPr>
            <a:r>
              <a:rPr b="0" i="0" lang="en-GB" sz="1250" u="none" cap="none" strike="noStrike">
                <a:solidFill>
                  <a:srgbClr val="1A1A2E"/>
                </a:solidFill>
                <a:latin typeface="Arial"/>
                <a:ea typeface="Arial"/>
                <a:cs typeface="Arial"/>
                <a:sym typeface="Arial"/>
              </a:rPr>
              <a:t>Affordable, predictable energy that keeps Ireland competitive against other European data-centre hubs.</a:t>
            </a:r>
            <a:endParaRPr b="0" i="0" sz="1250" u="none" cap="none" strike="noStrike">
              <a:solidFill>
                <a:srgbClr val="000000"/>
              </a:solidFill>
              <a:latin typeface="Calibri"/>
              <a:ea typeface="Calibri"/>
              <a:cs typeface="Calibri"/>
              <a:sym typeface="Calibri"/>
            </a:endParaRPr>
          </a:p>
        </p:txBody>
      </p:sp>
      <p:sp>
        <p:nvSpPr>
          <p:cNvPr id="648" name="Google Shape;648;p17"/>
          <p:cNvSpPr/>
          <p:nvPr/>
        </p:nvSpPr>
        <p:spPr>
          <a:xfrm>
            <a:off x="548640" y="4407408"/>
            <a:ext cx="11091672" cy="1691640"/>
          </a:xfrm>
          <a:prstGeom prst="roundRect">
            <a:avLst>
              <a:gd fmla="val 4324" name="adj"/>
            </a:avLst>
          </a:prstGeom>
          <a:solidFill>
            <a:srgbClr val="0F2067"/>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9" name="Google Shape;649;p17"/>
          <p:cNvSpPr/>
          <p:nvPr/>
        </p:nvSpPr>
        <p:spPr>
          <a:xfrm>
            <a:off x="548640" y="4407408"/>
            <a:ext cx="146304" cy="1691640"/>
          </a:xfrm>
          <a:prstGeom prst="rect">
            <a:avLst/>
          </a:prstGeom>
          <a:solidFill>
            <a:srgbClr val="B999F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0" name="Google Shape;650;p17"/>
          <p:cNvSpPr/>
          <p:nvPr/>
        </p:nvSpPr>
        <p:spPr>
          <a:xfrm>
            <a:off x="868680" y="4553712"/>
            <a:ext cx="1051560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5DB9C"/>
              </a:buClr>
              <a:buSzPts val="1500"/>
              <a:buFont typeface="Georgia"/>
              <a:buNone/>
            </a:pPr>
            <a:r>
              <a:rPr b="1" i="0" lang="en-GB" sz="1500" u="none" cap="none" strike="noStrike">
                <a:solidFill>
                  <a:srgbClr val="85DB9C"/>
                </a:solidFill>
                <a:latin typeface="Georgia"/>
                <a:ea typeface="Georgia"/>
                <a:cs typeface="Georgia"/>
                <a:sym typeface="Georgia"/>
              </a:rPr>
              <a:t>Sovereignty of supply is now strategic</a:t>
            </a:r>
            <a:endParaRPr b="0" i="0" sz="1500" u="none" cap="none" strike="noStrike">
              <a:solidFill>
                <a:srgbClr val="000000"/>
              </a:solidFill>
              <a:latin typeface="Calibri"/>
              <a:ea typeface="Calibri"/>
              <a:cs typeface="Calibri"/>
              <a:sym typeface="Calibri"/>
            </a:endParaRPr>
          </a:p>
        </p:txBody>
      </p:sp>
      <p:sp>
        <p:nvSpPr>
          <p:cNvPr id="651" name="Google Shape;651;p17"/>
          <p:cNvSpPr/>
          <p:nvPr/>
        </p:nvSpPr>
        <p:spPr>
          <a:xfrm>
            <a:off x="868680" y="4974336"/>
            <a:ext cx="10515600" cy="1033272"/>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FFFFFF"/>
              </a:buClr>
              <a:buSzPts val="1250"/>
              <a:buFont typeface="Arial"/>
              <a:buNone/>
            </a:pPr>
            <a:r>
              <a:rPr b="0" i="0" lang="en-GB" sz="1250" u="none" cap="none" strike="noStrike">
                <a:solidFill>
                  <a:srgbClr val="FFFFFF"/>
                </a:solidFill>
                <a:latin typeface="Arial"/>
                <a:ea typeface="Arial"/>
                <a:cs typeface="Arial"/>
                <a:sym typeface="Arial"/>
              </a:rPr>
              <a:t>Clean hydrogen or other technologies microgrids and on-site generation offer </a:t>
            </a:r>
            <a:r>
              <a:rPr b="1" i="0" lang="en-GB" sz="1250" u="none" cap="none" strike="noStrike">
                <a:solidFill>
                  <a:srgbClr val="85DB9C"/>
                </a:solidFill>
                <a:latin typeface="Arial"/>
                <a:ea typeface="Arial"/>
                <a:cs typeface="Arial"/>
                <a:sym typeface="Arial"/>
              </a:rPr>
              <a:t>autonomy, resilience and sustainability</a:t>
            </a:r>
            <a:r>
              <a:rPr b="1" i="0" lang="en-GB" sz="1250" u="none" cap="none" strike="noStrike">
                <a:solidFill>
                  <a:srgbClr val="FFFFFF"/>
                </a:solidFill>
                <a:latin typeface="Arial"/>
                <a:ea typeface="Arial"/>
                <a:cs typeface="Arial"/>
                <a:sym typeface="Arial"/>
              </a:rPr>
              <a:t>, </a:t>
            </a:r>
            <a:r>
              <a:rPr b="0" i="0" lang="en-GB" sz="1250" u="none" cap="none" strike="noStrike">
                <a:solidFill>
                  <a:srgbClr val="FFFFFF"/>
                </a:solidFill>
                <a:latin typeface="Arial"/>
                <a:ea typeface="Arial"/>
                <a:cs typeface="Arial"/>
                <a:sym typeface="Arial"/>
              </a:rPr>
              <a:t>turning today’s grid constraint into tomorrow’s competitive advantage.</a:t>
            </a:r>
            <a:endParaRPr b="0" i="0" sz="1250" u="none" cap="none" strike="noStrike">
              <a:solidFill>
                <a:srgbClr val="000000"/>
              </a:solidFill>
              <a:latin typeface="Calibri"/>
              <a:ea typeface="Calibri"/>
              <a:cs typeface="Calibri"/>
              <a:sym typeface="Calibri"/>
            </a:endParaRPr>
          </a:p>
        </p:txBody>
      </p:sp>
      <p:sp>
        <p:nvSpPr>
          <p:cNvPr id="652" name="Google Shape;652;p17"/>
          <p:cNvSpPr/>
          <p:nvPr/>
        </p:nvSpPr>
        <p:spPr>
          <a:xfrm>
            <a:off x="0" y="6473952"/>
            <a:ext cx="12191695" cy="384048"/>
          </a:xfrm>
          <a:prstGeom prst="rect">
            <a:avLst/>
          </a:prstGeom>
          <a:solidFill>
            <a:srgbClr val="0F206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3" name="Google Shape;653;p17"/>
          <p:cNvSpPr/>
          <p:nvPr/>
        </p:nvSpPr>
        <p:spPr>
          <a:xfrm>
            <a:off x="0" y="6473952"/>
            <a:ext cx="822960" cy="384048"/>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4" name="Google Shape;654;p17"/>
          <p:cNvSpPr/>
          <p:nvPr/>
        </p:nvSpPr>
        <p:spPr>
          <a:xfrm>
            <a:off x="164592" y="6473952"/>
            <a:ext cx="45720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2067"/>
              </a:buClr>
              <a:buSzPts val="900"/>
              <a:buFont typeface="Calibri"/>
              <a:buNone/>
            </a:pPr>
            <a:r>
              <a:rPr b="1" i="0" lang="en-GB" sz="900" u="none" cap="none" strike="noStrike">
                <a:solidFill>
                  <a:srgbClr val="0F2067"/>
                </a:solidFill>
                <a:latin typeface="Calibri"/>
                <a:ea typeface="Calibri"/>
                <a:cs typeface="Calibri"/>
                <a:sym typeface="Calibri"/>
              </a:rPr>
              <a:t>4</a:t>
            </a:r>
            <a:endParaRPr b="0" i="0" sz="900" u="none" cap="none" strike="noStrike">
              <a:solidFill>
                <a:srgbClr val="000000"/>
              </a:solidFill>
              <a:latin typeface="Calibri"/>
              <a:ea typeface="Calibri"/>
              <a:cs typeface="Calibri"/>
              <a:sym typeface="Calibri"/>
            </a:endParaRPr>
          </a:p>
        </p:txBody>
      </p:sp>
      <p:sp>
        <p:nvSpPr>
          <p:cNvPr id="655" name="Google Shape;655;p17"/>
          <p:cNvSpPr/>
          <p:nvPr/>
        </p:nvSpPr>
        <p:spPr>
          <a:xfrm>
            <a:off x="10180015" y="6473952"/>
            <a:ext cx="1828800" cy="38404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FFFFFF"/>
              </a:buClr>
              <a:buSzPts val="1500"/>
              <a:buFont typeface="Arial"/>
              <a:buNone/>
            </a:pPr>
            <a:r>
              <a:rPr b="1" i="1" lang="en-GB" sz="1500" u="none" cap="none" strike="noStrike">
                <a:solidFill>
                  <a:srgbClr val="FFFFFF"/>
                </a:solidFill>
                <a:latin typeface="Arial"/>
                <a:ea typeface="Arial"/>
                <a:cs typeface="Arial"/>
                <a:sym typeface="Arial"/>
              </a:rPr>
              <a:t>centrica</a:t>
            </a:r>
            <a:endParaRPr b="0" i="0" sz="1500" u="none" cap="none" strike="noStrik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0" name="Shape 660"/>
        <p:cNvGrpSpPr/>
        <p:nvPr/>
      </p:nvGrpSpPr>
      <p:grpSpPr>
        <a:xfrm>
          <a:off x="0" y="0"/>
          <a:ext cx="0" cy="0"/>
          <a:chOff x="0" y="0"/>
          <a:chExt cx="0" cy="0"/>
        </a:xfrm>
      </p:grpSpPr>
      <p:sp>
        <p:nvSpPr>
          <p:cNvPr id="661" name="Google Shape;661;p18"/>
          <p:cNvSpPr/>
          <p:nvPr/>
        </p:nvSpPr>
        <p:spPr>
          <a:xfrm>
            <a:off x="502920" y="384048"/>
            <a:ext cx="146304" cy="457200"/>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2" name="Google Shape;662;p18"/>
          <p:cNvSpPr/>
          <p:nvPr/>
        </p:nvSpPr>
        <p:spPr>
          <a:xfrm>
            <a:off x="731520" y="274320"/>
            <a:ext cx="11155680" cy="68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2067"/>
              </a:buClr>
              <a:buSzPts val="3000"/>
              <a:buFont typeface="Georgia"/>
              <a:buNone/>
            </a:pPr>
            <a:r>
              <a:rPr b="1" i="0" lang="en-GB" sz="3000" u="none" cap="none" strike="noStrike">
                <a:solidFill>
                  <a:srgbClr val="0F2067"/>
                </a:solidFill>
                <a:latin typeface="Georgia"/>
                <a:ea typeface="Georgia"/>
                <a:cs typeface="Georgia"/>
                <a:sym typeface="Georgia"/>
              </a:rPr>
              <a:t>A proven formula for delivery</a:t>
            </a:r>
            <a:endParaRPr b="0" i="0" sz="3000" u="none" cap="none" strike="noStrike">
              <a:solidFill>
                <a:srgbClr val="000000"/>
              </a:solidFill>
              <a:latin typeface="Calibri"/>
              <a:ea typeface="Calibri"/>
              <a:cs typeface="Calibri"/>
              <a:sym typeface="Calibri"/>
            </a:endParaRPr>
          </a:p>
        </p:txBody>
      </p:sp>
      <p:sp>
        <p:nvSpPr>
          <p:cNvPr id="663" name="Google Shape;663;p18"/>
          <p:cNvSpPr/>
          <p:nvPr/>
        </p:nvSpPr>
        <p:spPr>
          <a:xfrm>
            <a:off x="749808" y="987552"/>
            <a:ext cx="109728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675C1"/>
              </a:buClr>
              <a:buSzPts val="1500"/>
              <a:buFont typeface="Arial"/>
              <a:buNone/>
            </a:pPr>
            <a:r>
              <a:rPr b="1" i="0" lang="en-GB" sz="1500" u="none" cap="none" strike="noStrike">
                <a:solidFill>
                  <a:srgbClr val="3675C1"/>
                </a:solidFill>
                <a:latin typeface="Arial"/>
                <a:ea typeface="Arial"/>
                <a:cs typeface="Arial"/>
                <a:sym typeface="Arial"/>
              </a:rPr>
              <a:t>Align capital, policy and industrial know-how — it has worked before</a:t>
            </a:r>
            <a:endParaRPr b="0" i="0" sz="1500" u="none" cap="none" strike="noStrike">
              <a:solidFill>
                <a:srgbClr val="000000"/>
              </a:solidFill>
              <a:latin typeface="Calibri"/>
              <a:ea typeface="Calibri"/>
              <a:cs typeface="Calibri"/>
              <a:sym typeface="Calibri"/>
            </a:endParaRPr>
          </a:p>
        </p:txBody>
      </p:sp>
      <p:sp>
        <p:nvSpPr>
          <p:cNvPr id="664" name="Google Shape;664;p18"/>
          <p:cNvSpPr/>
          <p:nvPr/>
        </p:nvSpPr>
        <p:spPr>
          <a:xfrm>
            <a:off x="548640" y="1536192"/>
            <a:ext cx="3520440" cy="1783080"/>
          </a:xfrm>
          <a:prstGeom prst="roundRect">
            <a:avLst>
              <a:gd fmla="val 5128" name="adj"/>
            </a:avLst>
          </a:prstGeom>
          <a:solidFill>
            <a:srgbClr val="E7F6EC"/>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5" name="Google Shape;665;p18"/>
          <p:cNvSpPr/>
          <p:nvPr/>
        </p:nvSpPr>
        <p:spPr>
          <a:xfrm>
            <a:off x="548640" y="1536192"/>
            <a:ext cx="3520440" cy="512064"/>
          </a:xfrm>
          <a:prstGeom prst="roundRect">
            <a:avLst>
              <a:gd fmla="val 17857" name="adj"/>
            </a:avLst>
          </a:prstGeom>
          <a:solidFill>
            <a:srgbClr val="28B23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6" name="Google Shape;666;p18"/>
          <p:cNvSpPr/>
          <p:nvPr/>
        </p:nvSpPr>
        <p:spPr>
          <a:xfrm>
            <a:off x="548640" y="1792224"/>
            <a:ext cx="3520440" cy="256032"/>
          </a:xfrm>
          <a:prstGeom prst="rect">
            <a:avLst/>
          </a:prstGeom>
          <a:solidFill>
            <a:srgbClr val="28B23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7" name="Google Shape;667;p18"/>
          <p:cNvSpPr/>
          <p:nvPr/>
        </p:nvSpPr>
        <p:spPr>
          <a:xfrm>
            <a:off x="548640" y="1536192"/>
            <a:ext cx="3520440" cy="512064"/>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50"/>
              <a:buFont typeface="Georgia"/>
              <a:buNone/>
            </a:pPr>
            <a:r>
              <a:rPr b="1" i="0" lang="en-GB" sz="1450" u="none" cap="none" strike="noStrike">
                <a:solidFill>
                  <a:srgbClr val="FFFFFF"/>
                </a:solidFill>
                <a:latin typeface="Georgia"/>
                <a:ea typeface="Georgia"/>
                <a:cs typeface="Georgia"/>
                <a:sym typeface="Georgia"/>
              </a:rPr>
              <a:t>Patient capital</a:t>
            </a:r>
            <a:endParaRPr b="0" i="0" sz="1450" u="none" cap="none" strike="noStrike">
              <a:solidFill>
                <a:srgbClr val="000000"/>
              </a:solidFill>
              <a:latin typeface="Calibri"/>
              <a:ea typeface="Calibri"/>
              <a:cs typeface="Calibri"/>
              <a:sym typeface="Calibri"/>
            </a:endParaRPr>
          </a:p>
        </p:txBody>
      </p:sp>
      <p:sp>
        <p:nvSpPr>
          <p:cNvPr id="668" name="Google Shape;668;p18"/>
          <p:cNvSpPr/>
          <p:nvPr/>
        </p:nvSpPr>
        <p:spPr>
          <a:xfrm>
            <a:off x="658368" y="2157984"/>
            <a:ext cx="3300984" cy="1069848"/>
          </a:xfrm>
          <a:prstGeom prst="rect">
            <a:avLst/>
          </a:prstGeom>
          <a:noFill/>
          <a:ln>
            <a:noFill/>
          </a:ln>
        </p:spPr>
        <p:txBody>
          <a:bodyPr anchorCtr="0" anchor="t" bIns="0" lIns="0" spcFirstLastPara="1" rIns="0" wrap="square" tIns="0">
            <a:noAutofit/>
          </a:bodyPr>
          <a:lstStyle/>
          <a:p>
            <a:pPr indent="0" lvl="0" marL="0" marR="0" rtl="0" algn="l">
              <a:lnSpc>
                <a:spcPct val="112000"/>
              </a:lnSpc>
              <a:spcBef>
                <a:spcPts val="0"/>
              </a:spcBef>
              <a:spcAft>
                <a:spcPts val="0"/>
              </a:spcAft>
              <a:buClr>
                <a:srgbClr val="1A1A2E"/>
              </a:buClr>
              <a:buSzPts val="1150"/>
              <a:buFont typeface="Arial"/>
              <a:buNone/>
            </a:pPr>
            <a:r>
              <a:rPr b="0" i="0" lang="en-GB" sz="1150" u="none" cap="none" strike="noStrike">
                <a:solidFill>
                  <a:srgbClr val="1A1A2E"/>
                </a:solidFill>
                <a:latin typeface="Arial"/>
                <a:ea typeface="Arial"/>
                <a:cs typeface="Arial"/>
                <a:sym typeface="Arial"/>
              </a:rPr>
              <a:t>De-risked, long-term financing at scale, public backing that unlocks private investment.</a:t>
            </a:r>
            <a:endParaRPr b="0" i="0" sz="1150" u="none" cap="none" strike="noStrike">
              <a:solidFill>
                <a:srgbClr val="000000"/>
              </a:solidFill>
              <a:latin typeface="Calibri"/>
              <a:ea typeface="Calibri"/>
              <a:cs typeface="Calibri"/>
              <a:sym typeface="Calibri"/>
            </a:endParaRPr>
          </a:p>
        </p:txBody>
      </p:sp>
      <p:sp>
        <p:nvSpPr>
          <p:cNvPr id="669" name="Google Shape;669;p18"/>
          <p:cNvSpPr/>
          <p:nvPr/>
        </p:nvSpPr>
        <p:spPr>
          <a:xfrm>
            <a:off x="4325112" y="1536192"/>
            <a:ext cx="3520440" cy="1783080"/>
          </a:xfrm>
          <a:prstGeom prst="roundRect">
            <a:avLst>
              <a:gd fmla="val 5128" name="adj"/>
            </a:avLst>
          </a:prstGeom>
          <a:solidFill>
            <a:srgbClr val="E6EEF8"/>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0" name="Google Shape;670;p18"/>
          <p:cNvSpPr/>
          <p:nvPr/>
        </p:nvSpPr>
        <p:spPr>
          <a:xfrm>
            <a:off x="4325112" y="1536192"/>
            <a:ext cx="3520440" cy="512064"/>
          </a:xfrm>
          <a:prstGeom prst="roundRect">
            <a:avLst>
              <a:gd fmla="val 17857" name="adj"/>
            </a:avLst>
          </a:prstGeom>
          <a:solidFill>
            <a:srgbClr val="3675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1" name="Google Shape;671;p18"/>
          <p:cNvSpPr/>
          <p:nvPr/>
        </p:nvSpPr>
        <p:spPr>
          <a:xfrm>
            <a:off x="4325112" y="1792224"/>
            <a:ext cx="3520440" cy="256032"/>
          </a:xfrm>
          <a:prstGeom prst="rect">
            <a:avLst/>
          </a:prstGeom>
          <a:solidFill>
            <a:srgbClr val="3675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2" name="Google Shape;672;p18"/>
          <p:cNvSpPr/>
          <p:nvPr/>
        </p:nvSpPr>
        <p:spPr>
          <a:xfrm>
            <a:off x="4325112" y="1536192"/>
            <a:ext cx="3520440" cy="512064"/>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50"/>
              <a:buFont typeface="Georgia"/>
              <a:buNone/>
            </a:pPr>
            <a:r>
              <a:rPr b="1" i="0" lang="en-GB" sz="1450" u="none" cap="none" strike="noStrike">
                <a:solidFill>
                  <a:srgbClr val="FFFFFF"/>
                </a:solidFill>
                <a:latin typeface="Georgia"/>
                <a:ea typeface="Georgia"/>
                <a:cs typeface="Georgia"/>
                <a:sym typeface="Georgia"/>
              </a:rPr>
              <a:t>Policy &amp; politics</a:t>
            </a:r>
            <a:endParaRPr b="0" i="0" sz="1450" u="none" cap="none" strike="noStrike">
              <a:solidFill>
                <a:srgbClr val="000000"/>
              </a:solidFill>
              <a:latin typeface="Calibri"/>
              <a:ea typeface="Calibri"/>
              <a:cs typeface="Calibri"/>
              <a:sym typeface="Calibri"/>
            </a:endParaRPr>
          </a:p>
        </p:txBody>
      </p:sp>
      <p:sp>
        <p:nvSpPr>
          <p:cNvPr id="673" name="Google Shape;673;p18"/>
          <p:cNvSpPr/>
          <p:nvPr/>
        </p:nvSpPr>
        <p:spPr>
          <a:xfrm>
            <a:off x="4434840" y="2157984"/>
            <a:ext cx="3300984" cy="1069848"/>
          </a:xfrm>
          <a:prstGeom prst="rect">
            <a:avLst/>
          </a:prstGeom>
          <a:noFill/>
          <a:ln>
            <a:noFill/>
          </a:ln>
        </p:spPr>
        <p:txBody>
          <a:bodyPr anchorCtr="0" anchor="t" bIns="0" lIns="0" spcFirstLastPara="1" rIns="0" wrap="square" tIns="0">
            <a:noAutofit/>
          </a:bodyPr>
          <a:lstStyle/>
          <a:p>
            <a:pPr indent="0" lvl="0" marL="0" marR="0" rtl="0" algn="l">
              <a:lnSpc>
                <a:spcPct val="112000"/>
              </a:lnSpc>
              <a:spcBef>
                <a:spcPts val="0"/>
              </a:spcBef>
              <a:spcAft>
                <a:spcPts val="0"/>
              </a:spcAft>
              <a:buClr>
                <a:srgbClr val="1A1A2E"/>
              </a:buClr>
              <a:buSzPts val="1150"/>
              <a:buFont typeface="Arial"/>
              <a:buNone/>
            </a:pPr>
            <a:r>
              <a:rPr b="0" i="0" lang="en-GB" sz="1150" u="none" cap="none" strike="noStrike">
                <a:solidFill>
                  <a:srgbClr val="1A1A2E"/>
                </a:solidFill>
                <a:latin typeface="Arial"/>
                <a:ea typeface="Arial"/>
                <a:cs typeface="Arial"/>
                <a:sym typeface="Arial"/>
              </a:rPr>
              <a:t>Stable, aligned government direction on planning, regulation and renewable connection.</a:t>
            </a:r>
            <a:endParaRPr b="0" i="0" sz="1150" u="none" cap="none" strike="noStrike">
              <a:solidFill>
                <a:srgbClr val="000000"/>
              </a:solidFill>
              <a:latin typeface="Calibri"/>
              <a:ea typeface="Calibri"/>
              <a:cs typeface="Calibri"/>
              <a:sym typeface="Calibri"/>
            </a:endParaRPr>
          </a:p>
        </p:txBody>
      </p:sp>
      <p:sp>
        <p:nvSpPr>
          <p:cNvPr id="674" name="Google Shape;674;p18"/>
          <p:cNvSpPr/>
          <p:nvPr/>
        </p:nvSpPr>
        <p:spPr>
          <a:xfrm>
            <a:off x="8101584" y="1536192"/>
            <a:ext cx="3520440" cy="1783080"/>
          </a:xfrm>
          <a:prstGeom prst="roundRect">
            <a:avLst>
              <a:gd fmla="val 5128" name="adj"/>
            </a:avLst>
          </a:prstGeom>
          <a:solidFill>
            <a:srgbClr val="EFE9FD"/>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5" name="Google Shape;675;p18"/>
          <p:cNvSpPr/>
          <p:nvPr/>
        </p:nvSpPr>
        <p:spPr>
          <a:xfrm>
            <a:off x="8101584" y="1536192"/>
            <a:ext cx="3520440" cy="512064"/>
          </a:xfrm>
          <a:prstGeom prst="roundRect">
            <a:avLst>
              <a:gd fmla="val 17857" name="adj"/>
            </a:avLst>
          </a:prstGeom>
          <a:solidFill>
            <a:srgbClr val="8A63E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6" name="Google Shape;676;p18"/>
          <p:cNvSpPr/>
          <p:nvPr/>
        </p:nvSpPr>
        <p:spPr>
          <a:xfrm>
            <a:off x="8101584" y="1792224"/>
            <a:ext cx="3520440" cy="256032"/>
          </a:xfrm>
          <a:prstGeom prst="rect">
            <a:avLst/>
          </a:prstGeom>
          <a:solidFill>
            <a:srgbClr val="8A63E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7" name="Google Shape;677;p18"/>
          <p:cNvSpPr/>
          <p:nvPr/>
        </p:nvSpPr>
        <p:spPr>
          <a:xfrm>
            <a:off x="8101584" y="1536192"/>
            <a:ext cx="3520440" cy="512064"/>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50"/>
              <a:buFont typeface="Georgia"/>
              <a:buNone/>
            </a:pPr>
            <a:r>
              <a:rPr b="1" i="0" lang="en-GB" sz="1450" u="none" cap="none" strike="noStrike">
                <a:solidFill>
                  <a:srgbClr val="FFFFFF"/>
                </a:solidFill>
                <a:latin typeface="Georgia"/>
                <a:ea typeface="Georgia"/>
                <a:cs typeface="Georgia"/>
                <a:sym typeface="Georgia"/>
              </a:rPr>
              <a:t>Industrial know-how</a:t>
            </a:r>
            <a:endParaRPr b="0" i="0" sz="1450" u="none" cap="none" strike="noStrike">
              <a:solidFill>
                <a:srgbClr val="000000"/>
              </a:solidFill>
              <a:latin typeface="Calibri"/>
              <a:ea typeface="Calibri"/>
              <a:cs typeface="Calibri"/>
              <a:sym typeface="Calibri"/>
            </a:endParaRPr>
          </a:p>
        </p:txBody>
      </p:sp>
      <p:sp>
        <p:nvSpPr>
          <p:cNvPr id="678" name="Google Shape;678;p18"/>
          <p:cNvSpPr/>
          <p:nvPr/>
        </p:nvSpPr>
        <p:spPr>
          <a:xfrm>
            <a:off x="8211312" y="2157984"/>
            <a:ext cx="3300984" cy="1069848"/>
          </a:xfrm>
          <a:prstGeom prst="rect">
            <a:avLst/>
          </a:prstGeom>
          <a:noFill/>
          <a:ln>
            <a:noFill/>
          </a:ln>
        </p:spPr>
        <p:txBody>
          <a:bodyPr anchorCtr="0" anchor="t" bIns="0" lIns="0" spcFirstLastPara="1" rIns="0" wrap="square" tIns="0">
            <a:noAutofit/>
          </a:bodyPr>
          <a:lstStyle/>
          <a:p>
            <a:pPr indent="0" lvl="0" marL="0" marR="0" rtl="0" algn="l">
              <a:lnSpc>
                <a:spcPct val="112000"/>
              </a:lnSpc>
              <a:spcBef>
                <a:spcPts val="0"/>
              </a:spcBef>
              <a:spcAft>
                <a:spcPts val="0"/>
              </a:spcAft>
              <a:buClr>
                <a:srgbClr val="1A1A2E"/>
              </a:buClr>
              <a:buSzPts val="1150"/>
              <a:buFont typeface="Arial"/>
              <a:buNone/>
            </a:pPr>
            <a:r>
              <a:rPr b="0" i="0" lang="en-GB" sz="1150" u="none" cap="none" strike="noStrike">
                <a:solidFill>
                  <a:srgbClr val="1A1A2E"/>
                </a:solidFill>
                <a:latin typeface="Arial"/>
                <a:ea typeface="Arial"/>
                <a:cs typeface="Arial"/>
                <a:sym typeface="Arial"/>
              </a:rPr>
              <a:t>Domestic supply chains, skills and delivery capability rooted in local communities.</a:t>
            </a:r>
            <a:endParaRPr b="0" i="0" sz="1150" u="none" cap="none" strike="noStrike">
              <a:solidFill>
                <a:srgbClr val="000000"/>
              </a:solidFill>
              <a:latin typeface="Calibri"/>
              <a:ea typeface="Calibri"/>
              <a:cs typeface="Calibri"/>
              <a:sym typeface="Calibri"/>
            </a:endParaRPr>
          </a:p>
        </p:txBody>
      </p:sp>
      <p:sp>
        <p:nvSpPr>
          <p:cNvPr id="679" name="Google Shape;679;p18"/>
          <p:cNvSpPr/>
          <p:nvPr/>
        </p:nvSpPr>
        <p:spPr>
          <a:xfrm>
            <a:off x="566928" y="3456432"/>
            <a:ext cx="11064240" cy="960120"/>
          </a:xfrm>
          <a:prstGeom prst="rect">
            <a:avLst/>
          </a:prstGeom>
          <a:noFill/>
          <a:ln>
            <a:noFill/>
          </a:ln>
        </p:spPr>
        <p:txBody>
          <a:bodyPr anchorCtr="0" anchor="t" bIns="0" lIns="0" spcFirstLastPara="1" rIns="0" wrap="square" tIns="0">
            <a:noAutofit/>
          </a:bodyPr>
          <a:lstStyle/>
          <a:p>
            <a:pPr indent="0" lvl="0" marL="0" marR="0" rtl="0" algn="l">
              <a:lnSpc>
                <a:spcPct val="112000"/>
              </a:lnSpc>
              <a:spcBef>
                <a:spcPts val="0"/>
              </a:spcBef>
              <a:spcAft>
                <a:spcPts val="0"/>
              </a:spcAft>
              <a:buClr>
                <a:srgbClr val="28B23E"/>
              </a:buClr>
              <a:buSzPts val="1150"/>
              <a:buFont typeface="Arial"/>
              <a:buNone/>
            </a:pPr>
            <a:r>
              <a:rPr b="1" i="0" lang="en-GB" sz="1150" u="none" cap="none" strike="noStrike">
                <a:solidFill>
                  <a:srgbClr val="28B23E"/>
                </a:solidFill>
                <a:latin typeface="Arial"/>
                <a:ea typeface="Arial"/>
                <a:cs typeface="Arial"/>
                <a:sym typeface="Arial"/>
              </a:rPr>
              <a:t>Proven at scale: </a:t>
            </a:r>
            <a:r>
              <a:rPr b="0" i="0" lang="en-GB" sz="1150" u="none" cap="none" strike="noStrike">
                <a:solidFill>
                  <a:srgbClr val="5A5A6E"/>
                </a:solidFill>
                <a:latin typeface="Arial"/>
                <a:ea typeface="Arial"/>
                <a:cs typeface="Arial"/>
                <a:sym typeface="Arial"/>
              </a:rPr>
              <a:t>France’s Messmer Plan took nuclear from 8% to ~80% of supply in ~15 years, the London Underground and US Interstates tell the same story. And the industrial dividend is already visible in Ireland: Equinix’s </a:t>
            </a:r>
            <a:r>
              <a:rPr b="1" i="0" lang="en-GB" sz="1150" u="none" cap="none" strike="noStrike">
                <a:solidFill>
                  <a:srgbClr val="28B23E"/>
                </a:solidFill>
                <a:latin typeface="Arial"/>
                <a:ea typeface="Arial"/>
                <a:cs typeface="Arial"/>
                <a:sym typeface="Arial"/>
              </a:rPr>
              <a:t>~€593m</a:t>
            </a:r>
            <a:r>
              <a:rPr b="0" i="0" lang="en-GB" sz="1150" u="none" cap="none" strike="noStrike">
                <a:solidFill>
                  <a:srgbClr val="5A5A6E"/>
                </a:solidFill>
                <a:latin typeface="Arial"/>
                <a:ea typeface="Arial"/>
                <a:cs typeface="Arial"/>
                <a:sym typeface="Arial"/>
              </a:rPr>
              <a:t> advanced manufacturing facility in Dundalk (14,000 m²) will build power equipment for data centres and support </a:t>
            </a:r>
            <a:r>
              <a:rPr b="1" i="0" lang="en-GB" sz="1150" u="none" cap="none" strike="noStrike">
                <a:solidFill>
                  <a:srgbClr val="28B23E"/>
                </a:solidFill>
                <a:latin typeface="Arial"/>
                <a:ea typeface="Arial"/>
                <a:cs typeface="Arial"/>
                <a:sym typeface="Arial"/>
              </a:rPr>
              <a:t>~200 skilled jobs</a:t>
            </a:r>
            <a:r>
              <a:rPr b="0" i="0" lang="en-GB" sz="1150" u="none" cap="none" strike="noStrike">
                <a:solidFill>
                  <a:srgbClr val="5A5A6E"/>
                </a:solidFill>
                <a:latin typeface="Arial"/>
                <a:ea typeface="Arial"/>
                <a:cs typeface="Arial"/>
                <a:sym typeface="Arial"/>
              </a:rPr>
              <a:t>, with </a:t>
            </a:r>
            <a:r>
              <a:rPr b="1" i="0" lang="en-GB" sz="1150" u="none" cap="none" strike="noStrike">
                <a:solidFill>
                  <a:srgbClr val="28B23E"/>
                </a:solidFill>
                <a:latin typeface="Arial"/>
                <a:ea typeface="Arial"/>
                <a:cs typeface="Arial"/>
                <a:sym typeface="Arial"/>
              </a:rPr>
              <a:t>~€153m</a:t>
            </a:r>
            <a:r>
              <a:rPr b="0" i="0" lang="en-GB" sz="1150" u="none" cap="none" strike="noStrike">
                <a:solidFill>
                  <a:srgbClr val="5A5A6E"/>
                </a:solidFill>
                <a:latin typeface="Arial"/>
                <a:ea typeface="Arial"/>
                <a:cs typeface="Arial"/>
                <a:sym typeface="Arial"/>
              </a:rPr>
              <a:t> of GVA from two Dublin builds, and every 10 direct jobs supporting ~3 more across the supply chain.</a:t>
            </a:r>
            <a:endParaRPr b="0" i="0" sz="1150" u="none" cap="none" strike="noStrike">
              <a:solidFill>
                <a:srgbClr val="000000"/>
              </a:solidFill>
              <a:latin typeface="Calibri"/>
              <a:ea typeface="Calibri"/>
              <a:cs typeface="Calibri"/>
              <a:sym typeface="Calibri"/>
            </a:endParaRPr>
          </a:p>
        </p:txBody>
      </p:sp>
      <p:sp>
        <p:nvSpPr>
          <p:cNvPr id="680" name="Google Shape;680;p18"/>
          <p:cNvSpPr/>
          <p:nvPr/>
        </p:nvSpPr>
        <p:spPr>
          <a:xfrm>
            <a:off x="548640" y="4553712"/>
            <a:ext cx="11091672" cy="1591056"/>
          </a:xfrm>
          <a:prstGeom prst="roundRect">
            <a:avLst>
              <a:gd fmla="val 4598" name="adj"/>
            </a:avLst>
          </a:prstGeom>
          <a:solidFill>
            <a:srgbClr val="0F2067"/>
          </a:solidFill>
          <a:ln>
            <a:noFill/>
          </a:ln>
          <a:effectLst>
            <a:outerShdw blurRad="114300" rotWithShape="0" algn="bl" dir="5400000" dist="38100">
              <a:srgbClr val="0F2067">
                <a:alpha val="14902"/>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1" name="Google Shape;681;p18"/>
          <p:cNvSpPr/>
          <p:nvPr/>
        </p:nvSpPr>
        <p:spPr>
          <a:xfrm>
            <a:off x="548640" y="4553712"/>
            <a:ext cx="146304" cy="1591056"/>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2" name="Google Shape;682;p18"/>
          <p:cNvSpPr/>
          <p:nvPr/>
        </p:nvSpPr>
        <p:spPr>
          <a:xfrm>
            <a:off x="868680" y="4700016"/>
            <a:ext cx="1051560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85DB9C"/>
              </a:buClr>
              <a:buSzPts val="1500"/>
              <a:buFont typeface="Georgia"/>
              <a:buNone/>
            </a:pPr>
            <a:r>
              <a:rPr b="1" i="0" lang="en-GB" sz="1500" u="none" cap="none" strike="noStrike">
                <a:solidFill>
                  <a:srgbClr val="85DB9C"/>
                </a:solidFill>
                <a:latin typeface="Georgia"/>
                <a:ea typeface="Georgia"/>
                <a:cs typeface="Georgia"/>
                <a:sym typeface="Georgia"/>
              </a:rPr>
              <a:t>The prize is bigger than data centres</a:t>
            </a:r>
            <a:endParaRPr b="0" i="0" sz="1500" u="none" cap="none" strike="noStrike">
              <a:solidFill>
                <a:srgbClr val="000000"/>
              </a:solidFill>
              <a:latin typeface="Calibri"/>
              <a:ea typeface="Calibri"/>
              <a:cs typeface="Calibri"/>
              <a:sym typeface="Calibri"/>
            </a:endParaRPr>
          </a:p>
        </p:txBody>
      </p:sp>
      <p:sp>
        <p:nvSpPr>
          <p:cNvPr id="683" name="Google Shape;683;p18"/>
          <p:cNvSpPr/>
          <p:nvPr/>
        </p:nvSpPr>
        <p:spPr>
          <a:xfrm>
            <a:off x="868680" y="5120640"/>
            <a:ext cx="10515600" cy="932688"/>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FFFFFF"/>
              </a:buClr>
              <a:buSzPts val="1250"/>
              <a:buFont typeface="Arial"/>
              <a:buNone/>
            </a:pPr>
            <a:r>
              <a:rPr b="0" i="0" lang="en-GB" sz="1250" u="none" cap="none" strike="noStrike">
                <a:solidFill>
                  <a:srgbClr val="FFFFFF"/>
                </a:solidFill>
                <a:latin typeface="Arial"/>
                <a:ea typeface="Arial"/>
                <a:cs typeface="Arial"/>
                <a:sym typeface="Arial"/>
              </a:rPr>
              <a:t>Get the alignment right and Ireland does more than power its data centres — it </a:t>
            </a:r>
            <a:r>
              <a:rPr b="1" i="0" lang="en-GB" sz="1250" u="none" cap="none" strike="noStrike">
                <a:solidFill>
                  <a:srgbClr val="85DB9C"/>
                </a:solidFill>
                <a:latin typeface="Arial"/>
                <a:ea typeface="Arial"/>
                <a:cs typeface="Arial"/>
                <a:sym typeface="Arial"/>
              </a:rPr>
              <a:t>revitalises its wider industrial base, its domestic supply chains and the skilled jobs and communities that come with it.</a:t>
            </a:r>
            <a:endParaRPr b="0" i="0" sz="1250" u="none" cap="none" strike="noStrike">
              <a:solidFill>
                <a:srgbClr val="000000"/>
              </a:solidFill>
              <a:latin typeface="Calibri"/>
              <a:ea typeface="Calibri"/>
              <a:cs typeface="Calibri"/>
              <a:sym typeface="Calibri"/>
            </a:endParaRPr>
          </a:p>
        </p:txBody>
      </p:sp>
      <p:sp>
        <p:nvSpPr>
          <p:cNvPr id="684" name="Google Shape;684;p18"/>
          <p:cNvSpPr/>
          <p:nvPr/>
        </p:nvSpPr>
        <p:spPr>
          <a:xfrm>
            <a:off x="0" y="6473952"/>
            <a:ext cx="12191695" cy="384048"/>
          </a:xfrm>
          <a:prstGeom prst="rect">
            <a:avLst/>
          </a:prstGeom>
          <a:solidFill>
            <a:srgbClr val="0F206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5" name="Google Shape;685;p18"/>
          <p:cNvSpPr/>
          <p:nvPr/>
        </p:nvSpPr>
        <p:spPr>
          <a:xfrm>
            <a:off x="0" y="6473952"/>
            <a:ext cx="822960" cy="384048"/>
          </a:xfrm>
          <a:prstGeom prst="rect">
            <a:avLst/>
          </a:prstGeom>
          <a:solidFill>
            <a:srgbClr val="85DB9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6" name="Google Shape;686;p18"/>
          <p:cNvSpPr/>
          <p:nvPr/>
        </p:nvSpPr>
        <p:spPr>
          <a:xfrm>
            <a:off x="164592" y="6473952"/>
            <a:ext cx="45720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2067"/>
              </a:buClr>
              <a:buSzPts val="900"/>
              <a:buFont typeface="Calibri"/>
              <a:buNone/>
            </a:pPr>
            <a:r>
              <a:rPr b="1" i="0" lang="en-GB" sz="900" u="none" cap="none" strike="noStrike">
                <a:solidFill>
                  <a:srgbClr val="0F2067"/>
                </a:solidFill>
                <a:latin typeface="Calibri"/>
                <a:ea typeface="Calibri"/>
                <a:cs typeface="Calibri"/>
                <a:sym typeface="Calibri"/>
              </a:rPr>
              <a:t>5</a:t>
            </a:r>
            <a:endParaRPr b="0" i="0" sz="900" u="none" cap="none" strike="noStrike">
              <a:solidFill>
                <a:srgbClr val="000000"/>
              </a:solidFill>
              <a:latin typeface="Calibri"/>
              <a:ea typeface="Calibri"/>
              <a:cs typeface="Calibri"/>
              <a:sym typeface="Calibri"/>
            </a:endParaRPr>
          </a:p>
        </p:txBody>
      </p:sp>
      <p:sp>
        <p:nvSpPr>
          <p:cNvPr id="687" name="Google Shape;687;p18"/>
          <p:cNvSpPr/>
          <p:nvPr/>
        </p:nvSpPr>
        <p:spPr>
          <a:xfrm>
            <a:off x="10180015" y="6473952"/>
            <a:ext cx="1828800" cy="38404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FFFFFF"/>
              </a:buClr>
              <a:buSzPts val="1500"/>
              <a:buFont typeface="Arial"/>
              <a:buNone/>
            </a:pPr>
            <a:r>
              <a:rPr b="1" i="1" lang="en-GB" sz="1500" u="none" cap="none" strike="noStrike">
                <a:solidFill>
                  <a:srgbClr val="FFFFFF"/>
                </a:solidFill>
                <a:latin typeface="Arial"/>
                <a:ea typeface="Arial"/>
                <a:cs typeface="Arial"/>
                <a:sym typeface="Arial"/>
              </a:rPr>
              <a:t>centrica</a:t>
            </a:r>
            <a:endParaRPr b="0" i="0" sz="1500" u="none" cap="none" strike="noStrik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19"/>
          <p:cNvSpPr txBox="1"/>
          <p:nvPr>
            <p:ph type="title"/>
          </p:nvPr>
        </p:nvSpPr>
        <p:spPr>
          <a:xfrm>
            <a:off x="581193" y="729658"/>
            <a:ext cx="11029616" cy="98833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KEITH MACLEAN‑MARTIN</a:t>
            </a:r>
            <a:endParaRPr/>
          </a:p>
        </p:txBody>
      </p:sp>
      <p:pic>
        <p:nvPicPr>
          <p:cNvPr id="693" name="Google Shape;693;p19"/>
          <p:cNvPicPr preferRelativeResize="0"/>
          <p:nvPr>
            <p:ph idx="1" type="body"/>
          </p:nvPr>
        </p:nvPicPr>
        <p:blipFill rotWithShape="1">
          <a:blip r:embed="rId3">
            <a:alphaModFix/>
          </a:blip>
          <a:srcRect b="0" l="0" r="0" t="0"/>
          <a:stretch/>
        </p:blipFill>
        <p:spPr>
          <a:xfrm>
            <a:off x="1814946" y="2341418"/>
            <a:ext cx="2413071" cy="3633047"/>
          </a:xfrm>
          <a:prstGeom prst="rect">
            <a:avLst/>
          </a:prstGeom>
          <a:noFill/>
          <a:ln>
            <a:noFill/>
          </a:ln>
        </p:spPr>
      </p:pic>
      <p:sp>
        <p:nvSpPr>
          <p:cNvPr id="694" name="Google Shape;694;p19"/>
          <p:cNvSpPr txBox="1"/>
          <p:nvPr>
            <p:ph idx="2" type="body"/>
          </p:nvPr>
        </p:nvSpPr>
        <p:spPr>
          <a:xfrm>
            <a:off x="6188417" y="2228003"/>
            <a:ext cx="5422392" cy="363304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656"/>
              <a:buNone/>
            </a:pPr>
            <a:r>
              <a:rPr lang="en-GB"/>
              <a:t>Keith MacLean‑Martin</a:t>
            </a:r>
            <a:endParaRPr/>
          </a:p>
          <a:p>
            <a:pPr indent="0" lvl="0" marL="0" rtl="0" algn="l">
              <a:spcBef>
                <a:spcPts val="960"/>
              </a:spcBef>
              <a:spcAft>
                <a:spcPts val="0"/>
              </a:spcAft>
              <a:buSzPts val="1656"/>
              <a:buNone/>
            </a:pPr>
            <a:r>
              <a:rPr lang="en-GB"/>
              <a:t>Technical Director, Piller UK Ltd (subsidiary of Langley Power Solutions Division)</a:t>
            </a:r>
            <a:endParaRPr/>
          </a:p>
          <a:p>
            <a:pPr indent="-200844" lvl="0" marL="306000" rtl="0" algn="l">
              <a:spcBef>
                <a:spcPts val="960"/>
              </a:spcBef>
              <a:spcAft>
                <a:spcPts val="0"/>
              </a:spcAft>
              <a:buSzPts val="1656"/>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1" name="Shape 411"/>
        <p:cNvGrpSpPr/>
        <p:nvPr/>
      </p:nvGrpSpPr>
      <p:grpSpPr>
        <a:xfrm>
          <a:off x="0" y="0"/>
          <a:ext cx="0" cy="0"/>
          <a:chOff x="0" y="0"/>
          <a:chExt cx="0" cy="0"/>
        </a:xfrm>
      </p:grpSpPr>
      <p:sp>
        <p:nvSpPr>
          <p:cNvPr id="412" name="Google Shape;412;p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413" name="Google Shape;413;p2"/>
          <p:cNvSpPr/>
          <p:nvPr/>
        </p:nvSpPr>
        <p:spPr>
          <a:xfrm>
            <a:off x="446534" y="4584446"/>
            <a:ext cx="3703320" cy="94997"/>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414" name="Google Shape;414;p2"/>
          <p:cNvSpPr/>
          <p:nvPr/>
        </p:nvSpPr>
        <p:spPr>
          <a:xfrm>
            <a:off x="4241830" y="4584446"/>
            <a:ext cx="3703320" cy="91440"/>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415" name="Google Shape;415;p2"/>
          <p:cNvSpPr/>
          <p:nvPr/>
        </p:nvSpPr>
        <p:spPr>
          <a:xfrm>
            <a:off x="8042147" y="4580889"/>
            <a:ext cx="3703320" cy="98554"/>
          </a:xfrm>
          <a:prstGeom prst="rect">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416" name="Google Shape;416;p2"/>
          <p:cNvSpPr/>
          <p:nvPr/>
        </p:nvSpPr>
        <p:spPr>
          <a:xfrm>
            <a:off x="440286" y="4757866"/>
            <a:ext cx="11309338" cy="1656683"/>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417" name="Google Shape;417;p2"/>
          <p:cNvSpPr txBox="1"/>
          <p:nvPr>
            <p:ph type="title"/>
          </p:nvPr>
        </p:nvSpPr>
        <p:spPr>
          <a:xfrm>
            <a:off x="581192" y="4845617"/>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FFFEFF"/>
              </a:buClr>
              <a:buSzPts val="2800"/>
              <a:buFont typeface="Gill Sans"/>
              <a:buNone/>
            </a:pPr>
            <a:r>
              <a:rPr lang="en-GB">
                <a:solidFill>
                  <a:srgbClr val="FFFEFF"/>
                </a:solidFill>
              </a:rPr>
              <a:t>AGENDA</a:t>
            </a:r>
            <a:endParaRPr/>
          </a:p>
        </p:txBody>
      </p:sp>
      <p:grpSp>
        <p:nvGrpSpPr>
          <p:cNvPr id="418" name="Google Shape;418;p2"/>
          <p:cNvGrpSpPr/>
          <p:nvPr/>
        </p:nvGrpSpPr>
        <p:grpSpPr>
          <a:xfrm>
            <a:off x="581025" y="756994"/>
            <a:ext cx="11029950" cy="3621225"/>
            <a:chOff x="0" y="28506"/>
            <a:chExt cx="11029950" cy="3621225"/>
          </a:xfrm>
        </p:grpSpPr>
        <p:cxnSp>
          <p:nvCxnSpPr>
            <p:cNvPr id="419" name="Google Shape;419;p2"/>
            <p:cNvCxnSpPr/>
            <p:nvPr/>
          </p:nvCxnSpPr>
          <p:spPr>
            <a:xfrm>
              <a:off x="0" y="1839119"/>
              <a:ext cx="11029950" cy="0"/>
            </a:xfrm>
            <a:prstGeom prst="straightConnector1">
              <a:avLst/>
            </a:prstGeom>
            <a:solidFill>
              <a:schemeClr val="lt1">
                <a:alpha val="90196"/>
              </a:schemeClr>
            </a:solidFill>
            <a:ln cap="rnd" cmpd="sng" w="22225">
              <a:solidFill>
                <a:srgbClr val="2682C6"/>
              </a:solidFill>
              <a:prstDash val="solid"/>
              <a:round/>
              <a:headEnd len="sm" w="sm" type="none"/>
              <a:tailEnd len="sm" w="sm" type="none"/>
            </a:ln>
          </p:spPr>
        </p:cxnSp>
        <p:sp>
          <p:nvSpPr>
            <p:cNvPr id="420" name="Google Shape;420;p2"/>
            <p:cNvSpPr/>
            <p:nvPr/>
          </p:nvSpPr>
          <p:spPr>
            <a:xfrm>
              <a:off x="133673" y="1140253"/>
              <a:ext cx="1940797" cy="441388"/>
            </a:xfrm>
            <a:prstGeom prst="rect">
              <a:avLst/>
            </a:prstGeom>
            <a:solidFill>
              <a:srgbClr val="2682C6"/>
            </a:solidFill>
            <a:ln cap="rnd" cmpd="sng" w="22225">
              <a:solidFill>
                <a:srgbClr val="2682C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
            <p:cNvSpPr txBox="1"/>
            <p:nvPr/>
          </p:nvSpPr>
          <p:spPr>
            <a:xfrm>
              <a:off x="133673" y="1140253"/>
              <a:ext cx="1940797" cy="441388"/>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Gill Sans"/>
                <a:buNone/>
              </a:pPr>
              <a:r>
                <a:rPr b="1" lang="en-GB" sz="1400">
                  <a:solidFill>
                    <a:schemeClr val="lt1"/>
                  </a:solidFill>
                  <a:latin typeface="Gill Sans"/>
                  <a:ea typeface="Gill Sans"/>
                  <a:cs typeface="Gill Sans"/>
                  <a:sym typeface="Gill Sans"/>
                </a:rPr>
                <a:t>11:00</a:t>
              </a:r>
              <a:endParaRPr/>
            </a:p>
          </p:txBody>
        </p:sp>
        <p:sp>
          <p:nvSpPr>
            <p:cNvPr id="422" name="Google Shape;422;p2"/>
            <p:cNvSpPr/>
            <p:nvPr/>
          </p:nvSpPr>
          <p:spPr>
            <a:xfrm>
              <a:off x="133673" y="369513"/>
              <a:ext cx="1940797" cy="770740"/>
            </a:xfrm>
            <a:prstGeom prst="rect">
              <a:avLst/>
            </a:prstGeom>
            <a:solidFill>
              <a:srgbClr val="CAD7EA">
                <a:alpha val="90196"/>
              </a:srgbClr>
            </a:solidFill>
            <a:ln cap="rnd" cmpd="sng" w="22225">
              <a:solidFill>
                <a:srgbClr val="CAD7EA">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
            <p:cNvSpPr txBox="1"/>
            <p:nvPr/>
          </p:nvSpPr>
          <p:spPr>
            <a:xfrm>
              <a:off x="133673" y="369513"/>
              <a:ext cx="1940797" cy="770740"/>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Welcome </a:t>
              </a:r>
              <a:endParaRPr/>
            </a:p>
            <a:p>
              <a:pPr indent="0" lvl="0" marL="0" marR="0" rtl="0" algn="l">
                <a:lnSpc>
                  <a:spcPct val="90000"/>
                </a:lnSpc>
                <a:spcBef>
                  <a:spcPts val="42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 John Dalton, Country Manager, Bord Gáis Energy</a:t>
              </a:r>
              <a:endParaRPr/>
            </a:p>
          </p:txBody>
        </p:sp>
        <p:cxnSp>
          <p:nvCxnSpPr>
            <p:cNvPr id="424" name="Google Shape;424;p2"/>
            <p:cNvCxnSpPr/>
            <p:nvPr/>
          </p:nvCxnSpPr>
          <p:spPr>
            <a:xfrm>
              <a:off x="1104072" y="1581642"/>
              <a:ext cx="0" cy="257476"/>
            </a:xfrm>
            <a:prstGeom prst="straightConnector1">
              <a:avLst/>
            </a:prstGeom>
            <a:noFill/>
            <a:ln cap="rnd" cmpd="sng" w="12700">
              <a:solidFill>
                <a:srgbClr val="2682C6"/>
              </a:solidFill>
              <a:prstDash val="solid"/>
              <a:round/>
              <a:headEnd len="sm" w="sm" type="none"/>
              <a:tailEnd len="sm" w="sm" type="none"/>
            </a:ln>
          </p:spPr>
        </p:cxnSp>
        <p:sp>
          <p:nvSpPr>
            <p:cNvPr id="425" name="Google Shape;425;p2"/>
            <p:cNvSpPr/>
            <p:nvPr/>
          </p:nvSpPr>
          <p:spPr>
            <a:xfrm>
              <a:off x="1236399" y="2096595"/>
              <a:ext cx="1940797" cy="441388"/>
            </a:xfrm>
            <a:prstGeom prst="rect">
              <a:avLst/>
            </a:prstGeom>
            <a:solidFill>
              <a:srgbClr val="26CBD7"/>
            </a:solidFill>
            <a:ln cap="rnd" cmpd="sng" w="22225">
              <a:solidFill>
                <a:srgbClr val="26CBD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
            <p:cNvSpPr txBox="1"/>
            <p:nvPr/>
          </p:nvSpPr>
          <p:spPr>
            <a:xfrm>
              <a:off x="1236399" y="2096595"/>
              <a:ext cx="1940797" cy="441388"/>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Gill Sans"/>
                <a:buNone/>
              </a:pPr>
              <a:r>
                <a:rPr b="1" lang="en-GB" sz="1400">
                  <a:solidFill>
                    <a:schemeClr val="lt1"/>
                  </a:solidFill>
                  <a:latin typeface="Gill Sans"/>
                  <a:ea typeface="Gill Sans"/>
                  <a:cs typeface="Gill Sans"/>
                  <a:sym typeface="Gill Sans"/>
                </a:rPr>
                <a:t>11:10</a:t>
              </a:r>
              <a:endParaRPr/>
            </a:p>
          </p:txBody>
        </p:sp>
        <p:sp>
          <p:nvSpPr>
            <p:cNvPr id="427" name="Google Shape;427;p2"/>
            <p:cNvSpPr/>
            <p:nvPr/>
          </p:nvSpPr>
          <p:spPr>
            <a:xfrm>
              <a:off x="1236399" y="2537984"/>
              <a:ext cx="1940797" cy="778223"/>
            </a:xfrm>
            <a:prstGeom prst="rect">
              <a:avLst/>
            </a:prstGeom>
            <a:solidFill>
              <a:srgbClr val="CBEDF0">
                <a:alpha val="90196"/>
              </a:srgbClr>
            </a:solidFill>
            <a:ln cap="rnd" cmpd="sng" w="22225">
              <a:solidFill>
                <a:srgbClr val="CBEDF0">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
            <p:cNvSpPr txBox="1"/>
            <p:nvPr/>
          </p:nvSpPr>
          <p:spPr>
            <a:xfrm>
              <a:off x="1236399" y="2537984"/>
              <a:ext cx="1940797" cy="778223"/>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Introduction Opening remarks </a:t>
              </a:r>
              <a:endParaRPr/>
            </a:p>
            <a:p>
              <a:pPr indent="0" lvl="0" marL="0" marR="0" rtl="0" algn="l">
                <a:lnSpc>
                  <a:spcPct val="90000"/>
                </a:lnSpc>
                <a:spcBef>
                  <a:spcPts val="42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Cynthia Ní Mhurchú MEP</a:t>
              </a:r>
              <a:endParaRPr/>
            </a:p>
          </p:txBody>
        </p:sp>
        <p:cxnSp>
          <p:nvCxnSpPr>
            <p:cNvPr id="429" name="Google Shape;429;p2"/>
            <p:cNvCxnSpPr/>
            <p:nvPr/>
          </p:nvCxnSpPr>
          <p:spPr>
            <a:xfrm>
              <a:off x="2206797" y="1839118"/>
              <a:ext cx="0" cy="257476"/>
            </a:xfrm>
            <a:prstGeom prst="straightConnector1">
              <a:avLst/>
            </a:prstGeom>
            <a:noFill/>
            <a:ln cap="rnd" cmpd="sng" w="12700">
              <a:solidFill>
                <a:srgbClr val="26CBD7"/>
              </a:solidFill>
              <a:prstDash val="solid"/>
              <a:round/>
              <a:headEnd len="sm" w="sm" type="none"/>
              <a:tailEnd len="sm" w="sm" type="none"/>
            </a:ln>
          </p:spPr>
        </p:cxnSp>
        <p:sp>
          <p:nvSpPr>
            <p:cNvPr id="430" name="Google Shape;430;p2"/>
            <p:cNvSpPr/>
            <p:nvPr/>
          </p:nvSpPr>
          <p:spPr>
            <a:xfrm rot="2700000">
              <a:off x="1075462" y="1810509"/>
              <a:ext cx="57219" cy="57219"/>
            </a:xfrm>
            <a:prstGeom prst="rect">
              <a:avLst/>
            </a:prstGeom>
            <a:solidFill>
              <a:srgbClr val="2682C6"/>
            </a:solidFill>
            <a:ln cap="rnd"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
            <p:cNvSpPr/>
            <p:nvPr/>
          </p:nvSpPr>
          <p:spPr>
            <a:xfrm rot="2700000">
              <a:off x="2178187" y="1810509"/>
              <a:ext cx="57219" cy="57219"/>
            </a:xfrm>
            <a:prstGeom prst="rect">
              <a:avLst/>
            </a:prstGeom>
            <a:solidFill>
              <a:srgbClr val="26CBD7"/>
            </a:solidFill>
            <a:ln cap="rnd"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
            <p:cNvSpPr/>
            <p:nvPr/>
          </p:nvSpPr>
          <p:spPr>
            <a:xfrm>
              <a:off x="2339124" y="1140253"/>
              <a:ext cx="1940797" cy="441388"/>
            </a:xfrm>
            <a:prstGeom prst="rect">
              <a:avLst/>
            </a:prstGeom>
            <a:solidFill>
              <a:schemeClr val="accent4"/>
            </a:solidFill>
            <a:ln cap="rnd" cmpd="sng" w="222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
            <p:cNvSpPr txBox="1"/>
            <p:nvPr/>
          </p:nvSpPr>
          <p:spPr>
            <a:xfrm>
              <a:off x="2339124" y="1140253"/>
              <a:ext cx="1940797" cy="441388"/>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Gill Sans"/>
                <a:buNone/>
              </a:pPr>
              <a:r>
                <a:rPr b="1" lang="en-GB" sz="1400">
                  <a:solidFill>
                    <a:schemeClr val="lt1"/>
                  </a:solidFill>
                  <a:latin typeface="Gill Sans"/>
                  <a:ea typeface="Gill Sans"/>
                  <a:cs typeface="Gill Sans"/>
                  <a:sym typeface="Gill Sans"/>
                </a:rPr>
                <a:t>11:25</a:t>
              </a:r>
              <a:endParaRPr/>
            </a:p>
          </p:txBody>
        </p:sp>
        <p:sp>
          <p:nvSpPr>
            <p:cNvPr id="434" name="Google Shape;434;p2"/>
            <p:cNvSpPr/>
            <p:nvPr/>
          </p:nvSpPr>
          <p:spPr>
            <a:xfrm>
              <a:off x="2339124" y="195268"/>
              <a:ext cx="1940797" cy="944985"/>
            </a:xfrm>
            <a:prstGeom prst="rect">
              <a:avLst/>
            </a:prstGeom>
            <a:solidFill>
              <a:srgbClr val="CDE6DD">
                <a:alpha val="90196"/>
              </a:srgbClr>
            </a:solidFill>
            <a:ln cap="rnd" cmpd="sng" w="22225">
              <a:solidFill>
                <a:srgbClr val="CDE6DD">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
            <p:cNvSpPr txBox="1"/>
            <p:nvPr/>
          </p:nvSpPr>
          <p:spPr>
            <a:xfrm>
              <a:off x="2339124" y="195268"/>
              <a:ext cx="1940797" cy="944985"/>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The Grid Dependency Challenge for Data Centres </a:t>
              </a:r>
              <a:endParaRPr/>
            </a:p>
            <a:p>
              <a:pPr indent="0" lvl="0" marL="0" marR="0" rtl="0" algn="l">
                <a:lnSpc>
                  <a:spcPct val="90000"/>
                </a:lnSpc>
                <a:spcBef>
                  <a:spcPts val="42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 Jean‑Yves Cherruault, Centrica</a:t>
              </a:r>
              <a:endParaRPr/>
            </a:p>
          </p:txBody>
        </p:sp>
        <p:cxnSp>
          <p:nvCxnSpPr>
            <p:cNvPr id="436" name="Google Shape;436;p2"/>
            <p:cNvCxnSpPr/>
            <p:nvPr/>
          </p:nvCxnSpPr>
          <p:spPr>
            <a:xfrm>
              <a:off x="3309523" y="1581642"/>
              <a:ext cx="0" cy="257476"/>
            </a:xfrm>
            <a:prstGeom prst="straightConnector1">
              <a:avLst/>
            </a:prstGeom>
            <a:noFill/>
            <a:ln cap="rnd" cmpd="sng" w="12700">
              <a:solidFill>
                <a:schemeClr val="accent4"/>
              </a:solidFill>
              <a:prstDash val="solid"/>
              <a:round/>
              <a:headEnd len="sm" w="sm" type="none"/>
              <a:tailEnd len="sm" w="sm" type="none"/>
            </a:ln>
          </p:spPr>
        </p:cxnSp>
        <p:sp>
          <p:nvSpPr>
            <p:cNvPr id="437" name="Google Shape;437;p2"/>
            <p:cNvSpPr/>
            <p:nvPr/>
          </p:nvSpPr>
          <p:spPr>
            <a:xfrm>
              <a:off x="3441850" y="2096595"/>
              <a:ext cx="1940797" cy="441388"/>
            </a:xfrm>
            <a:prstGeom prst="rect">
              <a:avLst/>
            </a:prstGeom>
            <a:solidFill>
              <a:schemeClr val="accent5"/>
            </a:solidFill>
            <a:ln cap="rnd" cmpd="sng" w="222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
            <p:cNvSpPr txBox="1"/>
            <p:nvPr/>
          </p:nvSpPr>
          <p:spPr>
            <a:xfrm>
              <a:off x="3441850" y="2096595"/>
              <a:ext cx="1940797" cy="441388"/>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Gill Sans"/>
                <a:buNone/>
              </a:pPr>
              <a:r>
                <a:rPr b="1" lang="en-GB" sz="1400">
                  <a:solidFill>
                    <a:schemeClr val="lt1"/>
                  </a:solidFill>
                  <a:latin typeface="Gill Sans"/>
                  <a:ea typeface="Gill Sans"/>
                  <a:cs typeface="Gill Sans"/>
                  <a:sym typeface="Gill Sans"/>
                </a:rPr>
                <a:t>11:40</a:t>
              </a:r>
              <a:endParaRPr/>
            </a:p>
          </p:txBody>
        </p:sp>
        <p:sp>
          <p:nvSpPr>
            <p:cNvPr id="439" name="Google Shape;439;p2"/>
            <p:cNvSpPr/>
            <p:nvPr/>
          </p:nvSpPr>
          <p:spPr>
            <a:xfrm>
              <a:off x="3441850" y="2537984"/>
              <a:ext cx="1940797" cy="1111747"/>
            </a:xfrm>
            <a:prstGeom prst="rect">
              <a:avLst/>
            </a:prstGeom>
            <a:solidFill>
              <a:srgbClr val="CBD9CD">
                <a:alpha val="90196"/>
              </a:srgbClr>
            </a:solidFill>
            <a:ln cap="rnd" cmpd="sng" w="22225">
              <a:solidFill>
                <a:srgbClr val="CBD9CD">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
            <p:cNvSpPr txBox="1"/>
            <p:nvPr/>
          </p:nvSpPr>
          <p:spPr>
            <a:xfrm>
              <a:off x="3441850" y="2537984"/>
              <a:ext cx="1940797" cy="1111747"/>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Hydrogen as on‑Site Generation: Microgrids and Autonomy </a:t>
              </a:r>
              <a:endParaRPr/>
            </a:p>
            <a:p>
              <a:pPr indent="0" lvl="0" marL="0" marR="0" rtl="0" algn="l">
                <a:lnSpc>
                  <a:spcPct val="90000"/>
                </a:lnSpc>
                <a:spcBef>
                  <a:spcPts val="42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Keith MacLean‑Martin, Piller Power Systems</a:t>
              </a:r>
              <a:endParaRPr/>
            </a:p>
          </p:txBody>
        </p:sp>
        <p:cxnSp>
          <p:nvCxnSpPr>
            <p:cNvPr id="441" name="Google Shape;441;p2"/>
            <p:cNvCxnSpPr/>
            <p:nvPr/>
          </p:nvCxnSpPr>
          <p:spPr>
            <a:xfrm>
              <a:off x="4412249" y="1839118"/>
              <a:ext cx="0" cy="257476"/>
            </a:xfrm>
            <a:prstGeom prst="straightConnector1">
              <a:avLst/>
            </a:prstGeom>
            <a:noFill/>
            <a:ln cap="rnd" cmpd="sng" w="12700">
              <a:solidFill>
                <a:schemeClr val="accent5"/>
              </a:solidFill>
              <a:prstDash val="solid"/>
              <a:round/>
              <a:headEnd len="sm" w="sm" type="none"/>
              <a:tailEnd len="sm" w="sm" type="none"/>
            </a:ln>
          </p:spPr>
        </p:cxnSp>
        <p:sp>
          <p:nvSpPr>
            <p:cNvPr id="442" name="Google Shape;442;p2"/>
            <p:cNvSpPr/>
            <p:nvPr/>
          </p:nvSpPr>
          <p:spPr>
            <a:xfrm rot="2700000">
              <a:off x="3280913" y="1810509"/>
              <a:ext cx="57219" cy="57219"/>
            </a:xfrm>
            <a:prstGeom prst="rect">
              <a:avLst/>
            </a:prstGeom>
            <a:solidFill>
              <a:schemeClr val="accent4"/>
            </a:solidFill>
            <a:ln cap="rnd"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
            <p:cNvSpPr/>
            <p:nvPr/>
          </p:nvSpPr>
          <p:spPr>
            <a:xfrm rot="2700000">
              <a:off x="4383639" y="1810509"/>
              <a:ext cx="57219" cy="57219"/>
            </a:xfrm>
            <a:prstGeom prst="rect">
              <a:avLst/>
            </a:prstGeom>
            <a:solidFill>
              <a:schemeClr val="accent5"/>
            </a:solidFill>
            <a:ln cap="rnd"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
            <p:cNvSpPr/>
            <p:nvPr/>
          </p:nvSpPr>
          <p:spPr>
            <a:xfrm>
              <a:off x="4544576" y="1140253"/>
              <a:ext cx="1940797" cy="441388"/>
            </a:xfrm>
            <a:prstGeom prst="rect">
              <a:avLst/>
            </a:prstGeom>
            <a:solidFill>
              <a:srgbClr val="61A39F"/>
            </a:solidFill>
            <a:ln cap="rnd" cmpd="sng" w="22225">
              <a:solidFill>
                <a:srgbClr val="61A39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
            <p:cNvSpPr txBox="1"/>
            <p:nvPr/>
          </p:nvSpPr>
          <p:spPr>
            <a:xfrm>
              <a:off x="4544576" y="1140253"/>
              <a:ext cx="1940797" cy="441388"/>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Gill Sans"/>
                <a:buNone/>
              </a:pPr>
              <a:r>
                <a:rPr b="1" lang="en-GB" sz="1400">
                  <a:solidFill>
                    <a:schemeClr val="lt1"/>
                  </a:solidFill>
                  <a:latin typeface="Gill Sans"/>
                  <a:ea typeface="Gill Sans"/>
                  <a:cs typeface="Gill Sans"/>
                  <a:sym typeface="Gill Sans"/>
                </a:rPr>
                <a:t>11:55</a:t>
              </a:r>
              <a:endParaRPr/>
            </a:p>
          </p:txBody>
        </p:sp>
        <p:sp>
          <p:nvSpPr>
            <p:cNvPr id="446" name="Google Shape;446;p2"/>
            <p:cNvSpPr/>
            <p:nvPr/>
          </p:nvSpPr>
          <p:spPr>
            <a:xfrm>
              <a:off x="4544576" y="431514"/>
              <a:ext cx="1940797" cy="708738"/>
            </a:xfrm>
            <a:prstGeom prst="rect">
              <a:avLst/>
            </a:prstGeom>
            <a:solidFill>
              <a:srgbClr val="D1E0DF">
                <a:alpha val="90196"/>
              </a:srgbClr>
            </a:solidFill>
            <a:ln cap="rnd" cmpd="sng" w="22225">
              <a:solidFill>
                <a:srgbClr val="D1E0DF">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
            <p:cNvSpPr txBox="1"/>
            <p:nvPr/>
          </p:nvSpPr>
          <p:spPr>
            <a:xfrm>
              <a:off x="4544576" y="431514"/>
              <a:ext cx="1940797" cy="708738"/>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Storage, Flexibility, and Backup Through Hydrogen  Peter Lantry, Equinix</a:t>
              </a:r>
              <a:endParaRPr/>
            </a:p>
          </p:txBody>
        </p:sp>
        <p:cxnSp>
          <p:nvCxnSpPr>
            <p:cNvPr id="448" name="Google Shape;448;p2"/>
            <p:cNvCxnSpPr/>
            <p:nvPr/>
          </p:nvCxnSpPr>
          <p:spPr>
            <a:xfrm>
              <a:off x="5514974" y="1581642"/>
              <a:ext cx="0" cy="257476"/>
            </a:xfrm>
            <a:prstGeom prst="straightConnector1">
              <a:avLst/>
            </a:prstGeom>
            <a:noFill/>
            <a:ln cap="rnd" cmpd="sng" w="12700">
              <a:solidFill>
                <a:srgbClr val="61A39F"/>
              </a:solidFill>
              <a:prstDash val="solid"/>
              <a:round/>
              <a:headEnd len="sm" w="sm" type="none"/>
              <a:tailEnd len="sm" w="sm" type="none"/>
            </a:ln>
          </p:spPr>
        </p:cxnSp>
        <p:sp>
          <p:nvSpPr>
            <p:cNvPr id="449" name="Google Shape;449;p2"/>
            <p:cNvSpPr/>
            <p:nvPr/>
          </p:nvSpPr>
          <p:spPr>
            <a:xfrm>
              <a:off x="5647302" y="2096595"/>
              <a:ext cx="1940797" cy="441388"/>
            </a:xfrm>
            <a:prstGeom prst="rect">
              <a:avLst/>
            </a:prstGeom>
            <a:solidFill>
              <a:srgbClr val="2682C6"/>
            </a:solidFill>
            <a:ln cap="rnd" cmpd="sng" w="22225">
              <a:solidFill>
                <a:srgbClr val="2682C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
            <p:cNvSpPr txBox="1"/>
            <p:nvPr/>
          </p:nvSpPr>
          <p:spPr>
            <a:xfrm>
              <a:off x="5647302" y="2096595"/>
              <a:ext cx="1940797" cy="441388"/>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Gill Sans"/>
                <a:buNone/>
              </a:pPr>
              <a:r>
                <a:rPr b="1" lang="en-GB" sz="1400">
                  <a:solidFill>
                    <a:schemeClr val="lt1"/>
                  </a:solidFill>
                  <a:latin typeface="Gill Sans"/>
                  <a:ea typeface="Gill Sans"/>
                  <a:cs typeface="Gill Sans"/>
                  <a:sym typeface="Gill Sans"/>
                </a:rPr>
                <a:t>12:10</a:t>
              </a:r>
              <a:endParaRPr/>
            </a:p>
          </p:txBody>
        </p:sp>
        <p:sp>
          <p:nvSpPr>
            <p:cNvPr id="451" name="Google Shape;451;p2"/>
            <p:cNvSpPr/>
            <p:nvPr/>
          </p:nvSpPr>
          <p:spPr>
            <a:xfrm>
              <a:off x="5647302" y="2537984"/>
              <a:ext cx="1940797" cy="944985"/>
            </a:xfrm>
            <a:prstGeom prst="rect">
              <a:avLst/>
            </a:prstGeom>
            <a:solidFill>
              <a:srgbClr val="CAD7EA">
                <a:alpha val="90196"/>
              </a:srgbClr>
            </a:solidFill>
            <a:ln cap="rnd" cmpd="sng" w="22225">
              <a:solidFill>
                <a:srgbClr val="CAD7EA">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
            <p:cNvSpPr txBox="1"/>
            <p:nvPr/>
          </p:nvSpPr>
          <p:spPr>
            <a:xfrm>
              <a:off x="5647302" y="2537984"/>
              <a:ext cx="1940797" cy="944985"/>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Policy, Economics, and Market Signals for Hydrogen Adoption  </a:t>
              </a:r>
              <a:endParaRPr/>
            </a:p>
            <a:p>
              <a:pPr indent="0" lvl="0" marL="0" marR="0" rtl="0" algn="l">
                <a:lnSpc>
                  <a:spcPct val="90000"/>
                </a:lnSpc>
                <a:spcBef>
                  <a:spcPts val="42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Agnes Warner, Pure DC</a:t>
              </a:r>
              <a:endParaRPr/>
            </a:p>
          </p:txBody>
        </p:sp>
        <p:cxnSp>
          <p:nvCxnSpPr>
            <p:cNvPr id="453" name="Google Shape;453;p2"/>
            <p:cNvCxnSpPr/>
            <p:nvPr/>
          </p:nvCxnSpPr>
          <p:spPr>
            <a:xfrm>
              <a:off x="6617700" y="1839118"/>
              <a:ext cx="0" cy="257476"/>
            </a:xfrm>
            <a:prstGeom prst="straightConnector1">
              <a:avLst/>
            </a:prstGeom>
            <a:noFill/>
            <a:ln cap="rnd" cmpd="sng" w="12700">
              <a:solidFill>
                <a:srgbClr val="2682C6"/>
              </a:solidFill>
              <a:prstDash val="solid"/>
              <a:round/>
              <a:headEnd len="sm" w="sm" type="none"/>
              <a:tailEnd len="sm" w="sm" type="none"/>
            </a:ln>
          </p:spPr>
        </p:cxnSp>
        <p:sp>
          <p:nvSpPr>
            <p:cNvPr id="454" name="Google Shape;454;p2"/>
            <p:cNvSpPr/>
            <p:nvPr/>
          </p:nvSpPr>
          <p:spPr>
            <a:xfrm rot="2700000">
              <a:off x="5486365" y="1810509"/>
              <a:ext cx="57219" cy="57219"/>
            </a:xfrm>
            <a:prstGeom prst="rect">
              <a:avLst/>
            </a:prstGeom>
            <a:solidFill>
              <a:srgbClr val="61A39F"/>
            </a:solidFill>
            <a:ln cap="rnd"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
            <p:cNvSpPr/>
            <p:nvPr/>
          </p:nvSpPr>
          <p:spPr>
            <a:xfrm rot="2700000">
              <a:off x="6589090" y="1810509"/>
              <a:ext cx="57219" cy="57219"/>
            </a:xfrm>
            <a:prstGeom prst="rect">
              <a:avLst/>
            </a:prstGeom>
            <a:solidFill>
              <a:srgbClr val="2682C6"/>
            </a:solidFill>
            <a:ln cap="rnd"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
            <p:cNvSpPr/>
            <p:nvPr/>
          </p:nvSpPr>
          <p:spPr>
            <a:xfrm>
              <a:off x="6750027" y="1140253"/>
              <a:ext cx="1940797" cy="441388"/>
            </a:xfrm>
            <a:prstGeom prst="rect">
              <a:avLst/>
            </a:prstGeom>
            <a:solidFill>
              <a:srgbClr val="26CBD7"/>
            </a:solidFill>
            <a:ln cap="rnd" cmpd="sng" w="22225">
              <a:solidFill>
                <a:srgbClr val="26CBD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
            <p:cNvSpPr txBox="1"/>
            <p:nvPr/>
          </p:nvSpPr>
          <p:spPr>
            <a:xfrm>
              <a:off x="6750027" y="1140253"/>
              <a:ext cx="1940797" cy="441388"/>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Gill Sans"/>
                <a:buNone/>
              </a:pPr>
              <a:r>
                <a:rPr b="1" lang="en-GB" sz="1400">
                  <a:solidFill>
                    <a:schemeClr val="lt1"/>
                  </a:solidFill>
                  <a:latin typeface="Gill Sans"/>
                  <a:ea typeface="Gill Sans"/>
                  <a:cs typeface="Gill Sans"/>
                  <a:sym typeface="Gill Sans"/>
                </a:rPr>
                <a:t>12:25</a:t>
              </a:r>
              <a:endParaRPr/>
            </a:p>
          </p:txBody>
        </p:sp>
        <p:sp>
          <p:nvSpPr>
            <p:cNvPr id="458" name="Google Shape;458;p2"/>
            <p:cNvSpPr/>
            <p:nvPr/>
          </p:nvSpPr>
          <p:spPr>
            <a:xfrm>
              <a:off x="6750027" y="28506"/>
              <a:ext cx="1940797" cy="1111747"/>
            </a:xfrm>
            <a:prstGeom prst="rect">
              <a:avLst/>
            </a:prstGeom>
            <a:solidFill>
              <a:srgbClr val="CBEDF0">
                <a:alpha val="90196"/>
              </a:srgbClr>
            </a:solidFill>
            <a:ln cap="rnd" cmpd="sng" w="22225">
              <a:solidFill>
                <a:srgbClr val="CBEDF0">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
            <p:cNvSpPr txBox="1"/>
            <p:nvPr/>
          </p:nvSpPr>
          <p:spPr>
            <a:xfrm>
              <a:off x="6750027" y="28506"/>
              <a:ext cx="1940797" cy="1111747"/>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Future Pathways: Hybrid Models and Global Hydrogen Lessons </a:t>
              </a:r>
              <a:endParaRPr/>
            </a:p>
            <a:p>
              <a:pPr indent="0" lvl="0" marL="0" marR="0" rtl="0" algn="l">
                <a:lnSpc>
                  <a:spcPct val="90000"/>
                </a:lnSpc>
                <a:spcBef>
                  <a:spcPts val="42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 Paul McCormack, CEO Hydrogen Ireland</a:t>
              </a:r>
              <a:endParaRPr/>
            </a:p>
          </p:txBody>
        </p:sp>
        <p:cxnSp>
          <p:nvCxnSpPr>
            <p:cNvPr id="460" name="Google Shape;460;p2"/>
            <p:cNvCxnSpPr/>
            <p:nvPr/>
          </p:nvCxnSpPr>
          <p:spPr>
            <a:xfrm>
              <a:off x="7720426" y="1581642"/>
              <a:ext cx="0" cy="257476"/>
            </a:xfrm>
            <a:prstGeom prst="straightConnector1">
              <a:avLst/>
            </a:prstGeom>
            <a:noFill/>
            <a:ln cap="rnd" cmpd="sng" w="12700">
              <a:solidFill>
                <a:srgbClr val="26CBD7"/>
              </a:solidFill>
              <a:prstDash val="solid"/>
              <a:round/>
              <a:headEnd len="sm" w="sm" type="none"/>
              <a:tailEnd len="sm" w="sm" type="none"/>
            </a:ln>
          </p:spPr>
        </p:cxnSp>
        <p:sp>
          <p:nvSpPr>
            <p:cNvPr id="461" name="Google Shape;461;p2"/>
            <p:cNvSpPr/>
            <p:nvPr/>
          </p:nvSpPr>
          <p:spPr>
            <a:xfrm>
              <a:off x="7852753" y="2096595"/>
              <a:ext cx="1940797" cy="441388"/>
            </a:xfrm>
            <a:prstGeom prst="rect">
              <a:avLst/>
            </a:prstGeom>
            <a:solidFill>
              <a:schemeClr val="accent4"/>
            </a:solidFill>
            <a:ln cap="rnd" cmpd="sng" w="222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
            <p:cNvSpPr txBox="1"/>
            <p:nvPr/>
          </p:nvSpPr>
          <p:spPr>
            <a:xfrm>
              <a:off x="7852753" y="2096595"/>
              <a:ext cx="1940797" cy="441388"/>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Gill Sans"/>
                <a:buNone/>
              </a:pPr>
              <a:r>
                <a:rPr b="1" lang="en-GB" sz="1400">
                  <a:solidFill>
                    <a:schemeClr val="lt1"/>
                  </a:solidFill>
                  <a:latin typeface="Gill Sans"/>
                  <a:ea typeface="Gill Sans"/>
                  <a:cs typeface="Gill Sans"/>
                  <a:sym typeface="Gill Sans"/>
                </a:rPr>
                <a:t>12:40</a:t>
              </a:r>
              <a:endParaRPr/>
            </a:p>
          </p:txBody>
        </p:sp>
        <p:sp>
          <p:nvSpPr>
            <p:cNvPr id="463" name="Google Shape;463;p2"/>
            <p:cNvSpPr/>
            <p:nvPr/>
          </p:nvSpPr>
          <p:spPr>
            <a:xfrm>
              <a:off x="7852753" y="2537984"/>
              <a:ext cx="1940797" cy="444698"/>
            </a:xfrm>
            <a:prstGeom prst="rect">
              <a:avLst/>
            </a:prstGeom>
            <a:solidFill>
              <a:srgbClr val="CDE6DD">
                <a:alpha val="90196"/>
              </a:srgbClr>
            </a:solidFill>
            <a:ln cap="rnd" cmpd="sng" w="22225">
              <a:solidFill>
                <a:srgbClr val="CDE6DD">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
            <p:cNvSpPr txBox="1"/>
            <p:nvPr/>
          </p:nvSpPr>
          <p:spPr>
            <a:xfrm>
              <a:off x="7852753" y="2537984"/>
              <a:ext cx="1940797" cy="444698"/>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Q&amp;A</a:t>
              </a:r>
              <a:endParaRPr/>
            </a:p>
          </p:txBody>
        </p:sp>
        <p:cxnSp>
          <p:nvCxnSpPr>
            <p:cNvPr id="465" name="Google Shape;465;p2"/>
            <p:cNvCxnSpPr/>
            <p:nvPr/>
          </p:nvCxnSpPr>
          <p:spPr>
            <a:xfrm>
              <a:off x="8823152" y="1839118"/>
              <a:ext cx="0" cy="257476"/>
            </a:xfrm>
            <a:prstGeom prst="straightConnector1">
              <a:avLst/>
            </a:prstGeom>
            <a:noFill/>
            <a:ln cap="rnd" cmpd="sng" w="12700">
              <a:solidFill>
                <a:schemeClr val="accent4"/>
              </a:solidFill>
              <a:prstDash val="solid"/>
              <a:round/>
              <a:headEnd len="sm" w="sm" type="none"/>
              <a:tailEnd len="sm" w="sm" type="none"/>
            </a:ln>
          </p:spPr>
        </p:cxnSp>
        <p:sp>
          <p:nvSpPr>
            <p:cNvPr id="466" name="Google Shape;466;p2"/>
            <p:cNvSpPr/>
            <p:nvPr/>
          </p:nvSpPr>
          <p:spPr>
            <a:xfrm rot="2700000">
              <a:off x="7691816" y="1810509"/>
              <a:ext cx="57219" cy="57219"/>
            </a:xfrm>
            <a:prstGeom prst="rect">
              <a:avLst/>
            </a:prstGeom>
            <a:solidFill>
              <a:srgbClr val="26CBD7"/>
            </a:solidFill>
            <a:ln cap="rnd"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
            <p:cNvSpPr/>
            <p:nvPr/>
          </p:nvSpPr>
          <p:spPr>
            <a:xfrm rot="2700000">
              <a:off x="8794542" y="1810509"/>
              <a:ext cx="57219" cy="57219"/>
            </a:xfrm>
            <a:prstGeom prst="rect">
              <a:avLst/>
            </a:prstGeom>
            <a:solidFill>
              <a:schemeClr val="accent4"/>
            </a:solidFill>
            <a:ln cap="rnd"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
            <p:cNvSpPr/>
            <p:nvPr/>
          </p:nvSpPr>
          <p:spPr>
            <a:xfrm>
              <a:off x="8955479" y="1140253"/>
              <a:ext cx="1940797" cy="441388"/>
            </a:xfrm>
            <a:prstGeom prst="rect">
              <a:avLst/>
            </a:prstGeom>
            <a:solidFill>
              <a:schemeClr val="accent5"/>
            </a:solidFill>
            <a:ln cap="rnd" cmpd="sng" w="222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
            <p:cNvSpPr txBox="1"/>
            <p:nvPr/>
          </p:nvSpPr>
          <p:spPr>
            <a:xfrm>
              <a:off x="8955479" y="1140253"/>
              <a:ext cx="1940797" cy="441388"/>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Gill Sans"/>
                <a:buNone/>
              </a:pPr>
              <a:r>
                <a:rPr b="1" lang="en-GB" sz="1400">
                  <a:solidFill>
                    <a:schemeClr val="lt1"/>
                  </a:solidFill>
                  <a:latin typeface="Gill Sans"/>
                  <a:ea typeface="Gill Sans"/>
                  <a:cs typeface="Gill Sans"/>
                  <a:sym typeface="Gill Sans"/>
                </a:rPr>
                <a:t>13:00</a:t>
              </a:r>
              <a:endParaRPr/>
            </a:p>
          </p:txBody>
        </p:sp>
        <p:sp>
          <p:nvSpPr>
            <p:cNvPr id="470" name="Google Shape;470;p2"/>
            <p:cNvSpPr/>
            <p:nvPr/>
          </p:nvSpPr>
          <p:spPr>
            <a:xfrm>
              <a:off x="8955479" y="695554"/>
              <a:ext cx="1940797" cy="444698"/>
            </a:xfrm>
            <a:prstGeom prst="rect">
              <a:avLst/>
            </a:prstGeom>
            <a:solidFill>
              <a:srgbClr val="CBD9CD">
                <a:alpha val="90196"/>
              </a:srgbClr>
            </a:solidFill>
            <a:ln cap="rnd" cmpd="sng" w="22225">
              <a:solidFill>
                <a:srgbClr val="CBD9CD">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
            <p:cNvSpPr txBox="1"/>
            <p:nvPr/>
          </p:nvSpPr>
          <p:spPr>
            <a:xfrm>
              <a:off x="8955479" y="695554"/>
              <a:ext cx="1940797" cy="444698"/>
            </a:xfrm>
            <a:prstGeom prst="rect">
              <a:avLst/>
            </a:prstGeom>
            <a:noFill/>
            <a:ln>
              <a:noFill/>
            </a:ln>
          </p:spPr>
          <p:txBody>
            <a:bodyPr anchorCtr="0" anchor="ctr"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1200"/>
                <a:buFont typeface="Gill Sans"/>
                <a:buNone/>
              </a:pPr>
              <a:r>
                <a:rPr lang="en-GB" sz="1200">
                  <a:solidFill>
                    <a:schemeClr val="dk1"/>
                  </a:solidFill>
                  <a:latin typeface="Gill Sans"/>
                  <a:ea typeface="Gill Sans"/>
                  <a:cs typeface="Gill Sans"/>
                  <a:sym typeface="Gill Sans"/>
                </a:rPr>
                <a:t>Networking/Lunch</a:t>
              </a:r>
              <a:endParaRPr/>
            </a:p>
          </p:txBody>
        </p:sp>
        <p:cxnSp>
          <p:nvCxnSpPr>
            <p:cNvPr id="472" name="Google Shape;472;p2"/>
            <p:cNvCxnSpPr/>
            <p:nvPr/>
          </p:nvCxnSpPr>
          <p:spPr>
            <a:xfrm>
              <a:off x="9925877" y="1581642"/>
              <a:ext cx="0" cy="257476"/>
            </a:xfrm>
            <a:prstGeom prst="straightConnector1">
              <a:avLst/>
            </a:prstGeom>
            <a:noFill/>
            <a:ln cap="rnd" cmpd="sng" w="12700">
              <a:solidFill>
                <a:schemeClr val="accent5"/>
              </a:solidFill>
              <a:prstDash val="solid"/>
              <a:round/>
              <a:headEnd len="sm" w="sm" type="none"/>
              <a:tailEnd len="sm" w="sm" type="none"/>
            </a:ln>
          </p:spPr>
        </p:cxnSp>
        <p:sp>
          <p:nvSpPr>
            <p:cNvPr id="473" name="Google Shape;473;p2"/>
            <p:cNvSpPr/>
            <p:nvPr/>
          </p:nvSpPr>
          <p:spPr>
            <a:xfrm rot="2700000">
              <a:off x="9897267" y="1810509"/>
              <a:ext cx="57219" cy="57219"/>
            </a:xfrm>
            <a:prstGeom prst="rect">
              <a:avLst/>
            </a:prstGeom>
            <a:solidFill>
              <a:schemeClr val="accent5"/>
            </a:solidFill>
            <a:ln cap="rnd"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20"/>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TRANSITIONAL ROLE OF ONSITE GENERATION</a:t>
            </a:r>
            <a:endParaRPr/>
          </a:p>
        </p:txBody>
      </p:sp>
      <p:sp>
        <p:nvSpPr>
          <p:cNvPr id="701" name="Google Shape;701;p20"/>
          <p:cNvSpPr txBox="1"/>
          <p:nvPr>
            <p:ph idx="1" type="body"/>
          </p:nvPr>
        </p:nvSpPr>
        <p:spPr>
          <a:xfrm>
            <a:off x="482133" y="3742597"/>
            <a:ext cx="5613867" cy="255152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656"/>
              <a:buNone/>
            </a:pPr>
            <a:r>
              <a:rPr lang="en-GB"/>
              <a:t>Power Availability</a:t>
            </a:r>
            <a:endParaRPr/>
          </a:p>
          <a:p>
            <a:pPr indent="-306000" lvl="0" marL="306000" rtl="0" algn="l">
              <a:spcBef>
                <a:spcPts val="960"/>
              </a:spcBef>
              <a:spcAft>
                <a:spcPts val="0"/>
              </a:spcAft>
              <a:buSzPts val="1656"/>
              <a:buChar char="◼"/>
            </a:pPr>
            <a:r>
              <a:rPr lang="en-GB"/>
              <a:t>Grid connections 5 – 10 years</a:t>
            </a:r>
            <a:endParaRPr/>
          </a:p>
          <a:p>
            <a:pPr indent="-306000" lvl="0" marL="306000" rtl="0" algn="l">
              <a:spcBef>
                <a:spcPts val="960"/>
              </a:spcBef>
              <a:spcAft>
                <a:spcPts val="0"/>
              </a:spcAft>
              <a:buSzPts val="1656"/>
              <a:buChar char="◼"/>
            </a:pPr>
            <a:r>
              <a:rPr lang="en-GB"/>
              <a:t>Standby generation → Prime power generation</a:t>
            </a:r>
            <a:endParaRPr/>
          </a:p>
          <a:p>
            <a:pPr indent="-306000" lvl="0" marL="306000" rtl="0" algn="l">
              <a:spcBef>
                <a:spcPts val="960"/>
              </a:spcBef>
              <a:spcAft>
                <a:spcPts val="0"/>
              </a:spcAft>
              <a:buSzPts val="1656"/>
              <a:buChar char="◼"/>
            </a:pPr>
            <a:r>
              <a:rPr lang="en-GB"/>
              <a:t>Generation delivers grid services</a:t>
            </a:r>
            <a:endParaRPr/>
          </a:p>
          <a:p>
            <a:pPr indent="-306000" lvl="0" marL="306000" rtl="0" algn="l">
              <a:spcBef>
                <a:spcPts val="960"/>
              </a:spcBef>
              <a:spcAft>
                <a:spcPts val="0"/>
              </a:spcAft>
              <a:buSzPts val="1656"/>
              <a:buChar char="◼"/>
            </a:pPr>
            <a:r>
              <a:rPr lang="en-GB"/>
              <a:t>Fuel Road Map:</a:t>
            </a:r>
            <a:endParaRPr/>
          </a:p>
          <a:p>
            <a:pPr indent="0" lvl="0" marL="0" rtl="0" algn="l">
              <a:spcBef>
                <a:spcPts val="960"/>
              </a:spcBef>
              <a:spcAft>
                <a:spcPts val="0"/>
              </a:spcAft>
              <a:buSzPts val="1656"/>
              <a:buNone/>
            </a:pPr>
            <a:r>
              <a:rPr lang="en-GB"/>
              <a:t>	Diesel → HVO → Gas → Biomethane → Hydrogen</a:t>
            </a:r>
            <a:endParaRPr/>
          </a:p>
        </p:txBody>
      </p:sp>
      <p:sp>
        <p:nvSpPr>
          <p:cNvPr id="702" name="Google Shape;702;p20"/>
          <p:cNvSpPr/>
          <p:nvPr/>
        </p:nvSpPr>
        <p:spPr>
          <a:xfrm>
            <a:off x="6337767" y="2010225"/>
            <a:ext cx="5400000" cy="3780000"/>
          </a:xfrm>
          <a:prstGeom prst="rect">
            <a:avLst/>
          </a:prstGeom>
          <a:blipFill rotWithShape="1">
            <a:blip r:embed="rId3">
              <a:alphaModFix/>
            </a:blip>
            <a:stretch>
              <a:fillRect b="0" l="0" r="0" t="0"/>
            </a:stretch>
          </a:blipFill>
          <a:ln cap="rnd" cmpd="sng" w="22225">
            <a:solidFill>
              <a:srgbClr val="0B496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200"/>
              <a:buFont typeface="Gill Sans"/>
              <a:buNone/>
            </a:pPr>
            <a:r>
              <a:rPr b="0" i="0" lang="en-GB" sz="3200" u="none" cap="none" strike="noStrike">
                <a:solidFill>
                  <a:srgbClr val="FFFFFF"/>
                </a:solidFill>
                <a:latin typeface="Gill Sans"/>
                <a:ea typeface="Gill Sans"/>
                <a:cs typeface="Gill Sans"/>
                <a:sym typeface="Gill Sans"/>
              </a:rPr>
              <a:t>Temporary  Image</a:t>
            </a:r>
            <a:endParaRPr/>
          </a:p>
        </p:txBody>
      </p:sp>
      <p:sp>
        <p:nvSpPr>
          <p:cNvPr id="703" name="Google Shape;703;p20"/>
          <p:cNvSpPr txBox="1"/>
          <p:nvPr/>
        </p:nvSpPr>
        <p:spPr>
          <a:xfrm>
            <a:off x="482133" y="2011403"/>
            <a:ext cx="5613867" cy="1661438"/>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2683C6"/>
              </a:buClr>
              <a:buSzPts val="1656"/>
              <a:buFont typeface="Noto Sans Symbols"/>
              <a:buNone/>
            </a:pPr>
            <a:r>
              <a:rPr b="0" i="0" lang="en-GB" sz="1800" u="none" cap="none" strike="noStrike">
                <a:solidFill>
                  <a:srgbClr val="335B74"/>
                </a:solidFill>
                <a:latin typeface="Gill Sans"/>
                <a:ea typeface="Gill Sans"/>
                <a:cs typeface="Gill Sans"/>
                <a:sym typeface="Gill Sans"/>
              </a:rPr>
              <a:t>Data Centre Power</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Critical Power Requirements</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Redundancy &amp; Resilience key</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Always on Demand delivering &gt; 99.999% Availability</a:t>
            </a:r>
            <a:endParaRPr/>
          </a:p>
        </p:txBody>
      </p:sp>
      <p:sp>
        <p:nvSpPr>
          <p:cNvPr id="704" name="Google Shape;704;p20"/>
          <p:cNvSpPr txBox="1"/>
          <p:nvPr/>
        </p:nvSpPr>
        <p:spPr>
          <a:xfrm>
            <a:off x="482133" y="3741419"/>
            <a:ext cx="5613867" cy="2551523"/>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2683C6"/>
              </a:buClr>
              <a:buSzPts val="1656"/>
              <a:buFont typeface="Noto Sans Symbols"/>
              <a:buNone/>
            </a:pPr>
            <a:r>
              <a:rPr b="0" i="0" lang="en-GB" sz="1800" u="none" cap="none" strike="noStrike">
                <a:solidFill>
                  <a:srgbClr val="335B74"/>
                </a:solidFill>
                <a:latin typeface="Gill Sans"/>
                <a:ea typeface="Gill Sans"/>
                <a:cs typeface="Gill Sans"/>
                <a:sym typeface="Gill Sans"/>
              </a:rPr>
              <a:t>Power Availability</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Grid connections 5 – 10 years</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Standby generation → Prime power generation</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Generation delivers grid services</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Fuel Road Map:</a:t>
            </a:r>
            <a:endParaRPr/>
          </a:p>
          <a:p>
            <a:pPr indent="0" lvl="0" marL="0" marR="0" rtl="0" algn="l">
              <a:lnSpc>
                <a:spcPct val="100000"/>
              </a:lnSpc>
              <a:spcBef>
                <a:spcPts val="960"/>
              </a:spcBef>
              <a:spcAft>
                <a:spcPts val="0"/>
              </a:spcAft>
              <a:buClr>
                <a:srgbClr val="2683C6"/>
              </a:buClr>
              <a:buSzPts val="1656"/>
              <a:buFont typeface="Noto Sans Symbols"/>
              <a:buNone/>
            </a:pPr>
            <a:r>
              <a:rPr b="0" i="0" lang="en-GB" sz="1800" u="none" cap="none" strike="noStrike">
                <a:solidFill>
                  <a:srgbClr val="335B74"/>
                </a:solidFill>
                <a:latin typeface="Gill Sans"/>
                <a:ea typeface="Gill Sans"/>
                <a:cs typeface="Gill Sans"/>
                <a:sym typeface="Gill Sans"/>
              </a:rPr>
              <a:t>	Diesel → HVO → Gas → Biomethane → Hydrogen</a:t>
            </a:r>
            <a:endParaRPr/>
          </a:p>
        </p:txBody>
      </p:sp>
      <p:sp>
        <p:nvSpPr>
          <p:cNvPr id="705" name="Google Shape;705;p20"/>
          <p:cNvSpPr txBox="1"/>
          <p:nvPr/>
        </p:nvSpPr>
        <p:spPr>
          <a:xfrm>
            <a:off x="482133" y="2010225"/>
            <a:ext cx="5613867" cy="1661438"/>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2683C6"/>
              </a:buClr>
              <a:buSzPts val="1656"/>
              <a:buFont typeface="Noto Sans Symbols"/>
              <a:buNone/>
            </a:pPr>
            <a:r>
              <a:rPr b="0" i="0" lang="en-GB" sz="1800" u="none" cap="none" strike="noStrike">
                <a:solidFill>
                  <a:srgbClr val="335B74"/>
                </a:solidFill>
                <a:latin typeface="Gill Sans"/>
                <a:ea typeface="Gill Sans"/>
                <a:cs typeface="Gill Sans"/>
                <a:sym typeface="Gill Sans"/>
              </a:rPr>
              <a:t>Data Centre Power</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Critical Power Requirements</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Redundancy &amp; Resilience key</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Always on Demand delivering &gt; 99.999% Availability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21"/>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GENERATION &amp; AUTONOMY</a:t>
            </a:r>
            <a:endParaRPr/>
          </a:p>
        </p:txBody>
      </p:sp>
      <p:sp>
        <p:nvSpPr>
          <p:cNvPr id="712" name="Google Shape;712;p21"/>
          <p:cNvSpPr txBox="1"/>
          <p:nvPr>
            <p:ph idx="1" type="body"/>
          </p:nvPr>
        </p:nvSpPr>
        <p:spPr>
          <a:xfrm>
            <a:off x="581192" y="1962845"/>
            <a:ext cx="5316688" cy="2848706"/>
          </a:xfrm>
          <a:prstGeom prst="rect">
            <a:avLst/>
          </a:prstGeom>
          <a:noFill/>
          <a:ln>
            <a:noFill/>
          </a:ln>
        </p:spPr>
        <p:txBody>
          <a:bodyPr anchorCtr="0" anchor="t" bIns="45700" lIns="91425" spcFirstLastPara="1" rIns="91425" wrap="square" tIns="45700">
            <a:normAutofit/>
          </a:bodyPr>
          <a:lstStyle/>
          <a:p>
            <a:pPr indent="-306000" lvl="0" marL="306000" rtl="0" algn="l">
              <a:spcBef>
                <a:spcPts val="0"/>
              </a:spcBef>
              <a:spcAft>
                <a:spcPts val="0"/>
              </a:spcAft>
              <a:buSzPts val="1656"/>
              <a:buChar char="◼"/>
            </a:pPr>
            <a:r>
              <a:rPr lang="en-GB"/>
              <a:t>Reciprocating Engines</a:t>
            </a:r>
            <a:endParaRPr/>
          </a:p>
          <a:p>
            <a:pPr indent="-306000" lvl="0" marL="306000" rtl="0" algn="l">
              <a:spcBef>
                <a:spcPts val="960"/>
              </a:spcBef>
              <a:spcAft>
                <a:spcPts val="0"/>
              </a:spcAft>
              <a:buSzPts val="1656"/>
              <a:buChar char="◼"/>
            </a:pPr>
            <a:r>
              <a:rPr lang="en-GB"/>
              <a:t>Turbines</a:t>
            </a:r>
            <a:endParaRPr/>
          </a:p>
          <a:p>
            <a:pPr indent="-306000" lvl="0" marL="306000" rtl="0" algn="l">
              <a:spcBef>
                <a:spcPts val="960"/>
              </a:spcBef>
              <a:spcAft>
                <a:spcPts val="0"/>
              </a:spcAft>
              <a:buSzPts val="1656"/>
              <a:buChar char="◼"/>
            </a:pPr>
            <a:r>
              <a:rPr lang="en-GB"/>
              <a:t>Fuel Cells, such as</a:t>
            </a:r>
            <a:endParaRPr/>
          </a:p>
          <a:p>
            <a:pPr indent="-306000" lvl="1" marL="630000" rtl="0" algn="l">
              <a:spcBef>
                <a:spcPts val="920"/>
              </a:spcBef>
              <a:spcAft>
                <a:spcPts val="0"/>
              </a:spcAft>
              <a:buSzPts val="1472"/>
              <a:buChar char="◼"/>
            </a:pPr>
            <a:r>
              <a:rPr lang="en-GB"/>
              <a:t>Solid Oxide (SOFC)</a:t>
            </a:r>
            <a:endParaRPr/>
          </a:p>
          <a:p>
            <a:pPr indent="-306000" lvl="1" marL="630000" rtl="0" algn="l">
              <a:spcBef>
                <a:spcPts val="920"/>
              </a:spcBef>
              <a:spcAft>
                <a:spcPts val="0"/>
              </a:spcAft>
              <a:buSzPts val="1472"/>
              <a:buChar char="◼"/>
            </a:pPr>
            <a:r>
              <a:rPr lang="en-GB"/>
              <a:t>Molten Carbonate (MCFC)</a:t>
            </a:r>
            <a:endParaRPr/>
          </a:p>
          <a:p>
            <a:pPr indent="-306000" lvl="1" marL="630000" rtl="0" algn="l">
              <a:spcBef>
                <a:spcPts val="920"/>
              </a:spcBef>
              <a:spcAft>
                <a:spcPts val="0"/>
              </a:spcAft>
              <a:buSzPts val="1472"/>
              <a:buChar char="◼"/>
            </a:pPr>
            <a:r>
              <a:rPr lang="en-GB"/>
              <a:t>Phosphoric Acid (PAFC)</a:t>
            </a:r>
            <a:endParaRPr/>
          </a:p>
        </p:txBody>
      </p:sp>
      <p:sp>
        <p:nvSpPr>
          <p:cNvPr id="713" name="Google Shape;713;p21"/>
          <p:cNvSpPr txBox="1"/>
          <p:nvPr/>
        </p:nvSpPr>
        <p:spPr>
          <a:xfrm>
            <a:off x="6294121" y="2134776"/>
            <a:ext cx="5316688" cy="3678303"/>
          </a:xfrm>
          <a:prstGeom prst="rect">
            <a:avLst/>
          </a:prstGeom>
          <a:noFill/>
          <a:ln>
            <a:noFill/>
          </a:ln>
        </p:spPr>
        <p:txBody>
          <a:bodyPr anchorCtr="0" anchor="ctr" bIns="45700" lIns="91425" spcFirstLastPara="1" rIns="91425" wrap="square" tIns="45700">
            <a:normAutofit/>
          </a:bodyPr>
          <a:lstStyle/>
          <a:p>
            <a:pPr indent="-200844" lvl="0" marL="306000" marR="0" rtl="0" algn="l">
              <a:lnSpc>
                <a:spcPct val="100000"/>
              </a:lnSpc>
              <a:spcBef>
                <a:spcPts val="0"/>
              </a:spcBef>
              <a:spcAft>
                <a:spcPts val="0"/>
              </a:spcAft>
              <a:buClr>
                <a:srgbClr val="2683C6"/>
              </a:buClr>
              <a:buSzPts val="1656"/>
              <a:buFont typeface="Noto Sans Symbols"/>
              <a:buNone/>
            </a:pPr>
            <a:r>
              <a:t/>
            </a:r>
            <a:endParaRPr b="0" i="0" sz="1800" u="none" cap="none" strike="noStrike">
              <a:solidFill>
                <a:srgbClr val="335B74"/>
              </a:solidFill>
              <a:latin typeface="Gill Sans"/>
              <a:ea typeface="Gill Sans"/>
              <a:cs typeface="Gill Sans"/>
              <a:sym typeface="Gill Sans"/>
            </a:endParaRPr>
          </a:p>
        </p:txBody>
      </p:sp>
      <p:sp>
        <p:nvSpPr>
          <p:cNvPr id="714" name="Google Shape;714;p21"/>
          <p:cNvSpPr txBox="1"/>
          <p:nvPr/>
        </p:nvSpPr>
        <p:spPr>
          <a:xfrm>
            <a:off x="6294120" y="1962845"/>
            <a:ext cx="5316688" cy="1865725"/>
          </a:xfrm>
          <a:prstGeom prst="rect">
            <a:avLst/>
          </a:prstGeom>
          <a:noFill/>
          <a:ln>
            <a:noFill/>
          </a:ln>
        </p:spPr>
        <p:txBody>
          <a:bodyPr anchorCtr="0" anchor="t" bIns="45700" lIns="91425" spcFirstLastPara="1" rIns="91425" wrap="square" tIns="45700">
            <a:normAutofit/>
          </a:bodyPr>
          <a:lstStyle/>
          <a:p>
            <a:pPr indent="-306000" lvl="0" marL="306000" marR="0" rtl="0" algn="l">
              <a:lnSpc>
                <a:spcPct val="100000"/>
              </a:lnSpc>
              <a:spcBef>
                <a:spcPts val="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Battery Energy Storage (BESS)</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Flywheel Energy Storage (FESS)</a:t>
            </a:r>
            <a:endParaRPr/>
          </a:p>
          <a:p>
            <a:pPr indent="-306000" lvl="0" marL="306000" marR="0" rtl="0" algn="l">
              <a:lnSpc>
                <a:spcPct val="100000"/>
              </a:lnSpc>
              <a:spcBef>
                <a:spcPts val="960"/>
              </a:spcBef>
              <a:spcAft>
                <a:spcPts val="0"/>
              </a:spcAft>
              <a:buClr>
                <a:srgbClr val="2683C6"/>
              </a:buClr>
              <a:buSzPts val="1656"/>
              <a:buFont typeface="Noto Sans Symbols"/>
              <a:buChar char="◼"/>
            </a:pPr>
            <a:r>
              <a:rPr b="0" i="0" lang="en-GB" sz="1800" u="none" cap="none" strike="noStrike">
                <a:solidFill>
                  <a:srgbClr val="335B74"/>
                </a:solidFill>
                <a:latin typeface="Gill Sans"/>
                <a:ea typeface="Gill Sans"/>
                <a:cs typeface="Gill Sans"/>
                <a:sym typeface="Gill Sans"/>
              </a:rPr>
              <a:t>Electrolysers</a:t>
            </a:r>
            <a:endParaRPr/>
          </a:p>
        </p:txBody>
      </p:sp>
      <p:pic>
        <p:nvPicPr>
          <p:cNvPr descr="European Project Launches to Demonstrate High-Volume Hydrogen Gas Turbine  Combustion" id="715" name="Google Shape;715;p21"/>
          <p:cNvPicPr preferRelativeResize="0"/>
          <p:nvPr/>
        </p:nvPicPr>
        <p:blipFill rotWithShape="1">
          <a:blip r:embed="rId3">
            <a:alphaModFix/>
          </a:blip>
          <a:srcRect b="0" l="0" r="0" t="0"/>
          <a:stretch/>
        </p:blipFill>
        <p:spPr>
          <a:xfrm>
            <a:off x="3808121" y="3214519"/>
            <a:ext cx="1551080" cy="854644"/>
          </a:xfrm>
          <a:prstGeom prst="rect">
            <a:avLst/>
          </a:prstGeom>
          <a:noFill/>
          <a:ln>
            <a:noFill/>
          </a:ln>
        </p:spPr>
      </p:pic>
      <p:pic>
        <p:nvPicPr>
          <p:cNvPr descr="Bergen Engines to supply H2-ready gensets to hybrid plant in Italy | News" id="716" name="Google Shape;716;p21"/>
          <p:cNvPicPr preferRelativeResize="0"/>
          <p:nvPr/>
        </p:nvPicPr>
        <p:blipFill rotWithShape="1">
          <a:blip r:embed="rId4">
            <a:alphaModFix/>
          </a:blip>
          <a:srcRect b="0" l="0" r="0" t="0"/>
          <a:stretch/>
        </p:blipFill>
        <p:spPr>
          <a:xfrm>
            <a:off x="3467798" y="1863356"/>
            <a:ext cx="1827140" cy="1320394"/>
          </a:xfrm>
          <a:prstGeom prst="rect">
            <a:avLst/>
          </a:prstGeom>
          <a:noFill/>
          <a:ln>
            <a:noFill/>
          </a:ln>
        </p:spPr>
      </p:pic>
      <p:pic>
        <p:nvPicPr>
          <p:cNvPr descr="Fuel Cells - Hydrogen Technology | 3M UK" id="717" name="Google Shape;717;p21"/>
          <p:cNvPicPr preferRelativeResize="0"/>
          <p:nvPr/>
        </p:nvPicPr>
        <p:blipFill rotWithShape="1">
          <a:blip r:embed="rId5">
            <a:alphaModFix/>
          </a:blip>
          <a:srcRect b="0" l="0" r="0" t="0"/>
          <a:stretch/>
        </p:blipFill>
        <p:spPr>
          <a:xfrm>
            <a:off x="5476608" y="3261070"/>
            <a:ext cx="1887702" cy="945270"/>
          </a:xfrm>
          <a:prstGeom prst="rect">
            <a:avLst/>
          </a:prstGeom>
          <a:noFill/>
          <a:ln>
            <a:noFill/>
          </a:ln>
        </p:spPr>
      </p:pic>
      <p:pic>
        <p:nvPicPr>
          <p:cNvPr descr="The future of hydrogen: how‌ ‌to‌ ‌build‌ ‌an‌ ‌electrolyser‌ - Energy  Magazine" id="718" name="Google Shape;718;p21"/>
          <p:cNvPicPr preferRelativeResize="0"/>
          <p:nvPr/>
        </p:nvPicPr>
        <p:blipFill rotWithShape="1">
          <a:blip r:embed="rId6">
            <a:alphaModFix/>
          </a:blip>
          <a:srcRect b="0" l="0" r="0" t="0"/>
          <a:stretch/>
        </p:blipFill>
        <p:spPr>
          <a:xfrm>
            <a:off x="10143071" y="1962845"/>
            <a:ext cx="1831592" cy="1373694"/>
          </a:xfrm>
          <a:prstGeom prst="rect">
            <a:avLst/>
          </a:prstGeom>
          <a:noFill/>
          <a:ln>
            <a:noFill/>
          </a:ln>
        </p:spPr>
      </p:pic>
      <p:pic>
        <p:nvPicPr>
          <p:cNvPr descr="Microgrid BESS Solutions for Industrial Parks | NTB Vietnam" id="719" name="Google Shape;719;p21"/>
          <p:cNvPicPr preferRelativeResize="0"/>
          <p:nvPr/>
        </p:nvPicPr>
        <p:blipFill rotWithShape="1">
          <a:blip r:embed="rId7">
            <a:alphaModFix/>
          </a:blip>
          <a:srcRect b="0" l="0" r="0" t="0"/>
          <a:stretch/>
        </p:blipFill>
        <p:spPr>
          <a:xfrm>
            <a:off x="9413380" y="3185669"/>
            <a:ext cx="1621204" cy="972722"/>
          </a:xfrm>
          <a:prstGeom prst="rect">
            <a:avLst/>
          </a:prstGeom>
          <a:noFill/>
          <a:ln>
            <a:noFill/>
          </a:ln>
        </p:spPr>
      </p:pic>
      <p:pic>
        <p:nvPicPr>
          <p:cNvPr id="720" name="Google Shape;720;p21"/>
          <p:cNvPicPr preferRelativeResize="0"/>
          <p:nvPr/>
        </p:nvPicPr>
        <p:blipFill rotWithShape="1">
          <a:blip r:embed="rId8">
            <a:alphaModFix/>
          </a:blip>
          <a:srcRect b="0" l="0" r="0" t="0"/>
          <a:stretch/>
        </p:blipFill>
        <p:spPr>
          <a:xfrm>
            <a:off x="7946505" y="3307777"/>
            <a:ext cx="830874" cy="882804"/>
          </a:xfrm>
          <a:prstGeom prst="rect">
            <a:avLst/>
          </a:prstGeom>
          <a:noFill/>
          <a:ln>
            <a:noFill/>
          </a:ln>
        </p:spPr>
      </p:pic>
      <p:graphicFrame>
        <p:nvGraphicFramePr>
          <p:cNvPr id="721" name="Google Shape;721;p21"/>
          <p:cNvGraphicFramePr/>
          <p:nvPr/>
        </p:nvGraphicFramePr>
        <p:xfrm>
          <a:off x="581191" y="4404654"/>
          <a:ext cx="3000000" cy="3000000"/>
        </p:xfrm>
        <a:graphic>
          <a:graphicData uri="http://schemas.openxmlformats.org/drawingml/2006/table">
            <a:tbl>
              <a:tblPr firstRow="1">
                <a:noFill/>
                <a:tableStyleId>{AD8491A0-D299-4235-9B9E-DED61379815B}</a:tableStyleId>
              </a:tblPr>
              <a:tblGrid>
                <a:gridCol w="1600225"/>
                <a:gridCol w="1600225"/>
                <a:gridCol w="1600225"/>
                <a:gridCol w="1600225"/>
                <a:gridCol w="1600225"/>
                <a:gridCol w="1600225"/>
                <a:gridCol w="1600225"/>
              </a:tblGrid>
              <a:tr h="346675">
                <a:tc>
                  <a:txBody>
                    <a:bodyPr/>
                    <a:lstStyle/>
                    <a:p>
                      <a:pPr indent="0" lvl="0" marL="0" marR="0" rtl="0" algn="ctr">
                        <a:spcBef>
                          <a:spcPts val="0"/>
                        </a:spcBef>
                        <a:spcAft>
                          <a:spcPts val="0"/>
                        </a:spcAft>
                        <a:buNone/>
                      </a:pPr>
                      <a:r>
                        <a:rPr lang="en-GB" sz="1800" u="none" cap="none" strike="noStrike"/>
                        <a:t>Autonomy</a:t>
                      </a:r>
                      <a:endParaRPr/>
                    </a:p>
                  </a:txBody>
                  <a:tcPr marT="45725" marB="45725" marR="91450" marL="91450">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lnB cap="flat" cmpd="sng" w="12700">
                      <a:solidFill>
                        <a:srgbClr val="2683C6"/>
                      </a:solidFill>
                      <a:prstDash val="solid"/>
                      <a:round/>
                      <a:headEnd len="sm" w="sm" type="none"/>
                      <a:tailEnd len="sm" w="sm" type="none"/>
                    </a:lnB>
                  </a:tcPr>
                </a:tc>
                <a:tc>
                  <a:txBody>
                    <a:bodyPr/>
                    <a:lstStyle/>
                    <a:p>
                      <a:pPr indent="0" lvl="0" marL="0" marR="0" rtl="0" algn="ctr">
                        <a:spcBef>
                          <a:spcPts val="0"/>
                        </a:spcBef>
                        <a:spcAft>
                          <a:spcPts val="0"/>
                        </a:spcAft>
                        <a:buNone/>
                      </a:pPr>
                      <a:r>
                        <a:rPr lang="en-GB" sz="1800" u="none" cap="none" strike="noStrike"/>
                        <a:t>Seconds</a:t>
                      </a:r>
                      <a:endParaRPr/>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lnB cap="flat" cmpd="sng" w="12700">
                      <a:solidFill>
                        <a:srgbClr val="2683C6"/>
                      </a:solidFill>
                      <a:prstDash val="solid"/>
                      <a:round/>
                      <a:headEnd len="sm" w="sm" type="none"/>
                      <a:tailEnd len="sm" w="sm" type="none"/>
                    </a:lnB>
                  </a:tcPr>
                </a:tc>
                <a:tc>
                  <a:txBody>
                    <a:bodyPr/>
                    <a:lstStyle/>
                    <a:p>
                      <a:pPr indent="0" lvl="0" marL="0" marR="0" rtl="0" algn="ctr">
                        <a:spcBef>
                          <a:spcPts val="0"/>
                        </a:spcBef>
                        <a:spcAft>
                          <a:spcPts val="0"/>
                        </a:spcAft>
                        <a:buNone/>
                      </a:pPr>
                      <a:r>
                        <a:rPr lang="en-GB" sz="1800" u="none" cap="none" strike="noStrike"/>
                        <a:t>Minutes</a:t>
                      </a:r>
                      <a:endParaRPr/>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lnB cap="flat" cmpd="sng" w="12700">
                      <a:solidFill>
                        <a:srgbClr val="2683C6"/>
                      </a:solidFill>
                      <a:prstDash val="solid"/>
                      <a:round/>
                      <a:headEnd len="sm" w="sm" type="none"/>
                      <a:tailEnd len="sm" w="sm" type="none"/>
                    </a:lnB>
                  </a:tcPr>
                </a:tc>
                <a:tc>
                  <a:txBody>
                    <a:bodyPr/>
                    <a:lstStyle/>
                    <a:p>
                      <a:pPr indent="0" lvl="0" marL="0" marR="0" rtl="0" algn="ctr">
                        <a:spcBef>
                          <a:spcPts val="0"/>
                        </a:spcBef>
                        <a:spcAft>
                          <a:spcPts val="0"/>
                        </a:spcAft>
                        <a:buNone/>
                      </a:pPr>
                      <a:r>
                        <a:rPr lang="en-GB" sz="1800" u="none" cap="none" strike="noStrike"/>
                        <a:t>Hours</a:t>
                      </a:r>
                      <a:endParaRPr/>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lnB cap="flat" cmpd="sng" w="12700">
                      <a:solidFill>
                        <a:srgbClr val="2683C6"/>
                      </a:solidFill>
                      <a:prstDash val="solid"/>
                      <a:round/>
                      <a:headEnd len="sm" w="sm" type="none"/>
                      <a:tailEnd len="sm" w="sm" type="none"/>
                    </a:lnB>
                  </a:tcPr>
                </a:tc>
                <a:tc>
                  <a:txBody>
                    <a:bodyPr/>
                    <a:lstStyle/>
                    <a:p>
                      <a:pPr indent="0" lvl="0" marL="0" marR="0" rtl="0" algn="ctr">
                        <a:spcBef>
                          <a:spcPts val="0"/>
                        </a:spcBef>
                        <a:spcAft>
                          <a:spcPts val="0"/>
                        </a:spcAft>
                        <a:buNone/>
                      </a:pPr>
                      <a:r>
                        <a:rPr lang="en-GB" sz="1800" u="none" cap="none" strike="noStrike"/>
                        <a:t>Days</a:t>
                      </a:r>
                      <a:endParaRPr/>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lnB cap="flat" cmpd="sng" w="12700">
                      <a:solidFill>
                        <a:srgbClr val="2683C6"/>
                      </a:solidFill>
                      <a:prstDash val="solid"/>
                      <a:round/>
                      <a:headEnd len="sm" w="sm" type="none"/>
                      <a:tailEnd len="sm" w="sm" type="none"/>
                    </a:lnB>
                  </a:tcPr>
                </a:tc>
                <a:tc>
                  <a:txBody>
                    <a:bodyPr/>
                    <a:lstStyle/>
                    <a:p>
                      <a:pPr indent="0" lvl="0" marL="0" marR="0" rtl="0" algn="ctr">
                        <a:spcBef>
                          <a:spcPts val="0"/>
                        </a:spcBef>
                        <a:spcAft>
                          <a:spcPts val="0"/>
                        </a:spcAft>
                        <a:buNone/>
                      </a:pPr>
                      <a:r>
                        <a:rPr lang="en-GB" sz="1800" u="none" cap="none" strike="noStrike"/>
                        <a:t>Weeks</a:t>
                      </a:r>
                      <a:endParaRPr/>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lnB cap="flat" cmpd="sng" w="12700">
                      <a:solidFill>
                        <a:srgbClr val="2683C6"/>
                      </a:solidFill>
                      <a:prstDash val="solid"/>
                      <a:round/>
                      <a:headEnd len="sm" w="sm" type="none"/>
                      <a:tailEnd len="sm" w="sm" type="none"/>
                    </a:lnB>
                  </a:tcPr>
                </a:tc>
                <a:tc>
                  <a:txBody>
                    <a:bodyPr/>
                    <a:lstStyle/>
                    <a:p>
                      <a:pPr indent="0" lvl="0" marL="0" marR="0" rtl="0" algn="ctr">
                        <a:spcBef>
                          <a:spcPts val="0"/>
                        </a:spcBef>
                        <a:spcAft>
                          <a:spcPts val="0"/>
                        </a:spcAft>
                        <a:buNone/>
                      </a:pPr>
                      <a:r>
                        <a:rPr lang="en-GB" sz="1800" u="none" cap="none" strike="noStrike"/>
                        <a:t>Continuous</a:t>
                      </a:r>
                      <a:endParaRPr/>
                    </a:p>
                  </a:txBody>
                  <a:tcPr marT="45725" marB="45725" marR="91450" marL="91450">
                    <a:lnL cap="flat" cmpd="sng" w="12700">
                      <a:solidFill>
                        <a:srgbClr val="2683C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2683C6"/>
                      </a:solidFill>
                      <a:prstDash val="solid"/>
                      <a:round/>
                      <a:headEnd len="sm" w="sm" type="none"/>
                      <a:tailEnd len="sm" w="sm" type="none"/>
                    </a:lnT>
                    <a:lnB cap="flat" cmpd="sng" w="12700">
                      <a:solidFill>
                        <a:srgbClr val="2683C6"/>
                      </a:solidFill>
                      <a:prstDash val="solid"/>
                      <a:round/>
                      <a:headEnd len="sm" w="sm" type="none"/>
                      <a:tailEnd len="sm" w="sm" type="none"/>
                    </a:lnB>
                  </a:tcPr>
                </a:tc>
              </a:tr>
              <a:tr h="346675">
                <a:tc>
                  <a:txBody>
                    <a:bodyPr/>
                    <a:lstStyle/>
                    <a:p>
                      <a:pPr indent="0" lvl="0" marL="0" marR="0" rtl="0" algn="r">
                        <a:spcBef>
                          <a:spcPts val="0"/>
                        </a:spcBef>
                        <a:spcAft>
                          <a:spcPts val="0"/>
                        </a:spcAft>
                        <a:buNone/>
                      </a:pPr>
                      <a:r>
                        <a:rPr lang="en-GB" sz="1200" u="none" cap="none" strike="noStrike"/>
                        <a:t>Flywheel Storage</a:t>
                      </a:r>
                      <a:endParaRPr/>
                    </a:p>
                  </a:txBody>
                  <a:tcPr marT="45725" marB="45725" marR="91450" marL="91450" anchor="ctr">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T cap="flat" cmpd="sng" w="12700">
                      <a:solidFill>
                        <a:srgbClr val="2683C6"/>
                      </a:solidFill>
                      <a:prstDash val="solid"/>
                      <a:round/>
                      <a:headEnd len="sm" w="sm" type="none"/>
                      <a:tailEnd len="sm" w="sm" type="none"/>
                    </a:lnT>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2683C6"/>
                      </a:solidFill>
                      <a:prstDash val="solid"/>
                      <a:round/>
                      <a:headEnd len="sm" w="sm" type="none"/>
                      <a:tailEnd len="sm" w="sm" type="none"/>
                    </a:lnT>
                  </a:tcPr>
                </a:tc>
              </a:tr>
              <a:tr h="346675">
                <a:tc>
                  <a:txBody>
                    <a:bodyPr/>
                    <a:lstStyle/>
                    <a:p>
                      <a:pPr indent="0" lvl="0" marL="0" marR="0" rtl="0" algn="r">
                        <a:spcBef>
                          <a:spcPts val="0"/>
                        </a:spcBef>
                        <a:spcAft>
                          <a:spcPts val="0"/>
                        </a:spcAft>
                        <a:buNone/>
                      </a:pPr>
                      <a:r>
                        <a:rPr lang="en-GB" sz="1200"/>
                        <a:t>Battery Storage</a:t>
                      </a:r>
                      <a:endParaRPr/>
                    </a:p>
                  </a:txBody>
                  <a:tcPr marT="45725" marB="45725" marR="91450" marL="91450" anchor="ctr">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346675">
                <a:tc>
                  <a:txBody>
                    <a:bodyPr/>
                    <a:lstStyle/>
                    <a:p>
                      <a:pPr indent="0" lvl="0" marL="0" marR="0" rtl="0" algn="r">
                        <a:spcBef>
                          <a:spcPts val="0"/>
                        </a:spcBef>
                        <a:spcAft>
                          <a:spcPts val="0"/>
                        </a:spcAft>
                        <a:buNone/>
                      </a:pPr>
                      <a:r>
                        <a:rPr lang="en-GB" sz="1200"/>
                        <a:t>Standby Generation</a:t>
                      </a:r>
                      <a:endParaRPr/>
                    </a:p>
                  </a:txBody>
                  <a:tcPr marT="45725" marB="45725" marR="91450" marL="91450" anchor="ctr">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346675">
                <a:tc>
                  <a:txBody>
                    <a:bodyPr/>
                    <a:lstStyle/>
                    <a:p>
                      <a:pPr indent="0" lvl="0" marL="0" marR="0" rtl="0" algn="r">
                        <a:spcBef>
                          <a:spcPts val="0"/>
                        </a:spcBef>
                        <a:spcAft>
                          <a:spcPts val="0"/>
                        </a:spcAft>
                        <a:buNone/>
                      </a:pPr>
                      <a:r>
                        <a:rPr lang="en-GB" sz="1200"/>
                        <a:t>Prime Generation</a:t>
                      </a:r>
                      <a:endParaRPr/>
                    </a:p>
                  </a:txBody>
                  <a:tcPr marT="45725" marB="45725" marR="91450" marL="91450" anchor="ctr">
                    <a:lnR cap="flat" cmpd="sng" w="12700">
                      <a:solidFill>
                        <a:srgbClr val="2683C6"/>
                      </a:solidFill>
                      <a:prstDash val="solid"/>
                      <a:round/>
                      <a:headEnd len="sm" w="sm" type="none"/>
                      <a:tailEnd len="sm" w="sm" type="none"/>
                    </a:lnR>
                    <a:lnB cap="flat" cmpd="sng" w="12700">
                      <a:solidFill>
                        <a:srgbClr val="2683C6"/>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B cap="flat" cmpd="sng" w="12700">
                      <a:solidFill>
                        <a:srgbClr val="2683C6"/>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B cap="flat" cmpd="sng" w="12700">
                      <a:solidFill>
                        <a:srgbClr val="2683C6"/>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B cap="flat" cmpd="sng" w="12700">
                      <a:solidFill>
                        <a:srgbClr val="2683C6"/>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B cap="flat" cmpd="sng" w="12700">
                      <a:solidFill>
                        <a:srgbClr val="2683C6"/>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12700">
                      <a:solidFill>
                        <a:srgbClr val="2683C6"/>
                      </a:solidFill>
                      <a:prstDash val="solid"/>
                      <a:round/>
                      <a:headEnd len="sm" w="sm" type="none"/>
                      <a:tailEnd len="sm" w="sm" type="none"/>
                    </a:lnR>
                    <a:lnB cap="flat" cmpd="sng" w="12700">
                      <a:solidFill>
                        <a:srgbClr val="2683C6"/>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45725" marB="45725" marR="91450" marL="91450">
                    <a:lnL cap="flat" cmpd="sng" w="12700">
                      <a:solidFill>
                        <a:srgbClr val="2683C6"/>
                      </a:solidFill>
                      <a:prstDash val="solid"/>
                      <a:round/>
                      <a:headEnd len="sm" w="sm" type="none"/>
                      <a:tailEnd len="sm" w="sm" type="none"/>
                    </a:lnL>
                    <a:lnR cap="flat" cmpd="sng" w="9525">
                      <a:solidFill>
                        <a:srgbClr val="000000">
                          <a:alpha val="0"/>
                        </a:srgbClr>
                      </a:solidFill>
                      <a:prstDash val="solid"/>
                      <a:round/>
                      <a:headEnd len="sm" w="sm" type="none"/>
                      <a:tailEnd len="sm" w="sm" type="none"/>
                    </a:lnR>
                    <a:lnB cap="flat" cmpd="sng" w="12700">
                      <a:solidFill>
                        <a:srgbClr val="2683C6"/>
                      </a:solidFill>
                      <a:prstDash val="solid"/>
                      <a:round/>
                      <a:headEnd len="sm" w="sm" type="none"/>
                      <a:tailEnd len="sm" w="sm" type="none"/>
                    </a:lnB>
                  </a:tcPr>
                </a:tc>
              </a:tr>
            </a:tbl>
          </a:graphicData>
        </a:graphic>
      </p:graphicFrame>
      <p:sp>
        <p:nvSpPr>
          <p:cNvPr id="722" name="Google Shape;722;p21"/>
          <p:cNvSpPr/>
          <p:nvPr/>
        </p:nvSpPr>
        <p:spPr>
          <a:xfrm>
            <a:off x="2266461" y="4859372"/>
            <a:ext cx="1961661" cy="156551"/>
          </a:xfrm>
          <a:prstGeom prst="rect">
            <a:avLst/>
          </a:prstGeom>
          <a:solidFill>
            <a:srgbClr val="1CADE4"/>
          </a:solidFill>
          <a:ln cap="rnd" cmpd="sng" w="22225">
            <a:solidFill>
              <a:srgbClr val="2683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
        <p:nvSpPr>
          <p:cNvPr id="723" name="Google Shape;723;p21"/>
          <p:cNvSpPr/>
          <p:nvPr/>
        </p:nvSpPr>
        <p:spPr>
          <a:xfrm>
            <a:off x="3841737" y="5214237"/>
            <a:ext cx="2415532" cy="180000"/>
          </a:xfrm>
          <a:prstGeom prst="rect">
            <a:avLst/>
          </a:prstGeom>
          <a:solidFill>
            <a:srgbClr val="1CADE4"/>
          </a:solidFill>
          <a:ln cap="rnd" cmpd="sng" w="22225">
            <a:solidFill>
              <a:srgbClr val="2683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
        <p:nvSpPr>
          <p:cNvPr id="724" name="Google Shape;724;p21"/>
          <p:cNvSpPr/>
          <p:nvPr/>
        </p:nvSpPr>
        <p:spPr>
          <a:xfrm>
            <a:off x="5836808" y="5592551"/>
            <a:ext cx="2916000" cy="180000"/>
          </a:xfrm>
          <a:prstGeom prst="rect">
            <a:avLst/>
          </a:prstGeom>
          <a:solidFill>
            <a:srgbClr val="42BA97"/>
          </a:solidFill>
          <a:ln cap="rnd" cmpd="sng" w="22225">
            <a:solidFill>
              <a:srgbClr val="2683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
        <p:nvSpPr>
          <p:cNvPr id="725" name="Google Shape;725;p21"/>
          <p:cNvSpPr/>
          <p:nvPr/>
        </p:nvSpPr>
        <p:spPr>
          <a:xfrm>
            <a:off x="6812447" y="5970865"/>
            <a:ext cx="4788000" cy="180000"/>
          </a:xfrm>
          <a:prstGeom prst="rect">
            <a:avLst/>
          </a:prstGeom>
          <a:solidFill>
            <a:srgbClr val="42BA97"/>
          </a:solidFill>
          <a:ln cap="rnd" cmpd="sng" w="22225">
            <a:solidFill>
              <a:srgbClr val="2683C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Gill Sans"/>
              <a:buNone/>
            </a:pPr>
            <a:r>
              <a:t/>
            </a:r>
            <a:endParaRPr b="0" i="0" sz="1800" u="none" cap="none" strike="noStrike">
              <a:solidFill>
                <a:srgbClr val="FFFFFF"/>
              </a:solidFill>
              <a:latin typeface="Gill Sans"/>
              <a:ea typeface="Gill Sans"/>
              <a:cs typeface="Gill Sans"/>
              <a:sym typeface="Gill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22"/>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RENEWABLE ENERGY INTO DISPATCHABLE POWER</a:t>
            </a:r>
            <a:endParaRPr/>
          </a:p>
        </p:txBody>
      </p:sp>
      <p:sp>
        <p:nvSpPr>
          <p:cNvPr id="732" name="Google Shape;732;p22"/>
          <p:cNvSpPr txBox="1"/>
          <p:nvPr>
            <p:ph idx="1" type="body"/>
          </p:nvPr>
        </p:nvSpPr>
        <p:spPr>
          <a:xfrm>
            <a:off x="581192" y="2074742"/>
            <a:ext cx="4670745" cy="2402268"/>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Curtailed wind generation – 2.1TWh</a:t>
            </a:r>
            <a:endParaRPr/>
          </a:p>
          <a:p>
            <a:pPr indent="-306000" lvl="0" marL="306000" rtl="0" algn="l">
              <a:spcBef>
                <a:spcPts val="960"/>
              </a:spcBef>
              <a:spcAft>
                <a:spcPts val="0"/>
              </a:spcAft>
              <a:buSzPts val="1656"/>
              <a:buChar char="◼"/>
            </a:pPr>
            <a:r>
              <a:rPr lang="en-GB"/>
              <a:t>Electrolysis to generate Hydrogen</a:t>
            </a:r>
            <a:endParaRPr/>
          </a:p>
          <a:p>
            <a:pPr indent="-306000" lvl="0" marL="306000" rtl="0" algn="l">
              <a:spcBef>
                <a:spcPts val="960"/>
              </a:spcBef>
              <a:spcAft>
                <a:spcPts val="0"/>
              </a:spcAft>
              <a:buSzPts val="1656"/>
              <a:buChar char="◼"/>
            </a:pPr>
            <a:r>
              <a:rPr lang="en-GB"/>
              <a:t>Local storage or pipe network transfer</a:t>
            </a:r>
            <a:endParaRPr/>
          </a:p>
          <a:p>
            <a:pPr indent="-306000" lvl="0" marL="306000" rtl="0" algn="l">
              <a:spcBef>
                <a:spcPts val="960"/>
              </a:spcBef>
              <a:spcAft>
                <a:spcPts val="0"/>
              </a:spcAft>
              <a:buSzPts val="1656"/>
              <a:buChar char="◼"/>
            </a:pPr>
            <a:r>
              <a:rPr lang="en-GB"/>
              <a:t>Hydrogen delivered to generation</a:t>
            </a:r>
            <a:endParaRPr/>
          </a:p>
          <a:p>
            <a:pPr indent="-306000" lvl="0" marL="306000" rtl="0" algn="l">
              <a:spcBef>
                <a:spcPts val="960"/>
              </a:spcBef>
              <a:spcAft>
                <a:spcPts val="0"/>
              </a:spcAft>
              <a:buSzPts val="1656"/>
              <a:buChar char="◼"/>
            </a:pPr>
            <a:r>
              <a:rPr lang="en-GB"/>
              <a:t>Power delivered as required</a:t>
            </a:r>
            <a:endParaRPr/>
          </a:p>
          <a:p>
            <a:pPr indent="-306000" lvl="0" marL="306000" rtl="0" algn="l">
              <a:spcBef>
                <a:spcPts val="960"/>
              </a:spcBef>
              <a:spcAft>
                <a:spcPts val="0"/>
              </a:spcAft>
              <a:buSzPts val="1656"/>
              <a:buChar char="◼"/>
            </a:pPr>
            <a:r>
              <a:rPr lang="en-GB"/>
              <a:t>Battery Energy Storage System (BESS)</a:t>
            </a:r>
            <a:endParaRPr/>
          </a:p>
        </p:txBody>
      </p:sp>
      <p:pic>
        <p:nvPicPr>
          <p:cNvPr id="733" name="Google Shape;733;p22"/>
          <p:cNvPicPr preferRelativeResize="0"/>
          <p:nvPr/>
        </p:nvPicPr>
        <p:blipFill rotWithShape="1">
          <a:blip r:embed="rId3">
            <a:alphaModFix/>
          </a:blip>
          <a:srcRect b="0" l="0" r="0" t="0"/>
          <a:stretch/>
        </p:blipFill>
        <p:spPr>
          <a:xfrm>
            <a:off x="6165055" y="2074742"/>
            <a:ext cx="5190469" cy="210646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23"/>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MICROGRID &amp; AUTONOMY</a:t>
            </a:r>
            <a:endParaRPr/>
          </a:p>
        </p:txBody>
      </p:sp>
      <p:pic>
        <p:nvPicPr>
          <p:cNvPr id="740" name="Google Shape;740;p23"/>
          <p:cNvPicPr preferRelativeResize="0"/>
          <p:nvPr/>
        </p:nvPicPr>
        <p:blipFill rotWithShape="1">
          <a:blip r:embed="rId3">
            <a:alphaModFix/>
          </a:blip>
          <a:srcRect b="0" l="0" r="0" t="0"/>
          <a:stretch/>
        </p:blipFill>
        <p:spPr>
          <a:xfrm>
            <a:off x="2846454" y="1965960"/>
            <a:ext cx="6876938" cy="4278983"/>
          </a:xfrm>
          <a:prstGeom prst="rect">
            <a:avLst/>
          </a:prstGeom>
          <a:noFill/>
          <a:ln>
            <a:noFill/>
          </a:ln>
        </p:spPr>
      </p:pic>
      <p:sp>
        <p:nvSpPr>
          <p:cNvPr id="741" name="Google Shape;741;p23"/>
          <p:cNvSpPr txBox="1"/>
          <p:nvPr/>
        </p:nvSpPr>
        <p:spPr>
          <a:xfrm>
            <a:off x="876300" y="2005285"/>
            <a:ext cx="2430780"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83C6"/>
              </a:buClr>
              <a:buSzPts val="1600"/>
              <a:buFont typeface="Gill Sans"/>
              <a:buNone/>
            </a:pPr>
            <a:r>
              <a:rPr b="0" i="0" lang="en-GB" sz="1600" u="none" cap="none" strike="noStrike">
                <a:solidFill>
                  <a:srgbClr val="2683C6"/>
                </a:solidFill>
                <a:latin typeface="Gill Sans"/>
                <a:ea typeface="Gill Sans"/>
                <a:cs typeface="Gill Sans"/>
                <a:sym typeface="Gill Sans"/>
              </a:rPr>
              <a:t>UPS &amp; Power Conditioning</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Stability</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Grid Forming</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Power Quality</a:t>
            </a:r>
            <a:endParaRPr/>
          </a:p>
        </p:txBody>
      </p:sp>
      <p:sp>
        <p:nvSpPr>
          <p:cNvPr id="742" name="Google Shape;742;p23"/>
          <p:cNvSpPr txBox="1"/>
          <p:nvPr/>
        </p:nvSpPr>
        <p:spPr>
          <a:xfrm>
            <a:off x="415674" y="3371833"/>
            <a:ext cx="2430780"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83C6"/>
              </a:buClr>
              <a:buSzPts val="1600"/>
              <a:buFont typeface="Gill Sans"/>
              <a:buNone/>
            </a:pPr>
            <a:r>
              <a:rPr b="0" i="0" lang="en-GB" sz="1600" u="none" cap="none" strike="noStrike">
                <a:solidFill>
                  <a:srgbClr val="2683C6"/>
                </a:solidFill>
                <a:latin typeface="Gill Sans"/>
                <a:ea typeface="Gill Sans"/>
                <a:cs typeface="Gill Sans"/>
                <a:sym typeface="Gill Sans"/>
              </a:rPr>
              <a:t>Prime Power Generation</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Despatchable Power</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Grid Services</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Demand</a:t>
            </a:r>
            <a:endParaRPr/>
          </a:p>
        </p:txBody>
      </p:sp>
      <p:sp>
        <p:nvSpPr>
          <p:cNvPr id="743" name="Google Shape;743;p23"/>
          <p:cNvSpPr txBox="1"/>
          <p:nvPr/>
        </p:nvSpPr>
        <p:spPr>
          <a:xfrm>
            <a:off x="415674" y="4632926"/>
            <a:ext cx="3089526"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83C6"/>
              </a:buClr>
              <a:buSzPts val="1600"/>
              <a:buFont typeface="Gill Sans"/>
              <a:buNone/>
            </a:pPr>
            <a:r>
              <a:rPr b="0" i="0" lang="en-GB" sz="1600" u="none" cap="none" strike="noStrike">
                <a:solidFill>
                  <a:srgbClr val="2683C6"/>
                </a:solidFill>
                <a:latin typeface="Gill Sans"/>
                <a:ea typeface="Gill Sans"/>
                <a:cs typeface="Gill Sans"/>
                <a:sym typeface="Gill Sans"/>
              </a:rPr>
              <a:t>Battery Energy Storage System</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Medium Term Storage</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Hours</a:t>
            </a:r>
            <a:endParaRPr/>
          </a:p>
        </p:txBody>
      </p:sp>
      <p:sp>
        <p:nvSpPr>
          <p:cNvPr id="744" name="Google Shape;744;p23"/>
          <p:cNvSpPr txBox="1"/>
          <p:nvPr/>
        </p:nvSpPr>
        <p:spPr>
          <a:xfrm>
            <a:off x="9180028" y="1965960"/>
            <a:ext cx="2430780"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83C6"/>
              </a:buClr>
              <a:buSzPts val="1600"/>
              <a:buFont typeface="Gill Sans"/>
              <a:buNone/>
            </a:pPr>
            <a:r>
              <a:rPr b="0" i="0" lang="en-GB" sz="1600" u="none" cap="none" strike="noStrike">
                <a:solidFill>
                  <a:srgbClr val="2683C6"/>
                </a:solidFill>
                <a:latin typeface="Gill Sans"/>
                <a:ea typeface="Gill Sans"/>
                <a:cs typeface="Gill Sans"/>
                <a:sym typeface="Gill Sans"/>
              </a:rPr>
              <a:t>Grid Connection</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Import Demand</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Export Demand</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Grid Services</a:t>
            </a:r>
            <a:endParaRPr/>
          </a:p>
        </p:txBody>
      </p:sp>
      <p:sp>
        <p:nvSpPr>
          <p:cNvPr id="745" name="Google Shape;745;p23"/>
          <p:cNvSpPr txBox="1"/>
          <p:nvPr/>
        </p:nvSpPr>
        <p:spPr>
          <a:xfrm>
            <a:off x="9180028" y="3276214"/>
            <a:ext cx="2430780"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83C6"/>
              </a:buClr>
              <a:buSzPts val="1600"/>
              <a:buFont typeface="Gill Sans"/>
              <a:buNone/>
            </a:pPr>
            <a:r>
              <a:rPr b="0" i="0" lang="en-GB" sz="1600" u="none" cap="none" strike="noStrike">
                <a:solidFill>
                  <a:srgbClr val="2683C6"/>
                </a:solidFill>
                <a:latin typeface="Gill Sans"/>
                <a:ea typeface="Gill Sans"/>
                <a:cs typeface="Gill Sans"/>
                <a:sym typeface="Gill Sans"/>
              </a:rPr>
              <a:t>Renewable Generation</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Clean Power</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Produce Green H</a:t>
            </a:r>
            <a:r>
              <a:rPr b="0" baseline="-25000" i="0" lang="en-GB" sz="1600" u="none" cap="none" strike="noStrike">
                <a:solidFill>
                  <a:srgbClr val="42BA97"/>
                </a:solidFill>
                <a:latin typeface="Gill Sans"/>
                <a:ea typeface="Gill Sans"/>
                <a:cs typeface="Gill Sans"/>
                <a:sym typeface="Gill Sans"/>
              </a:rPr>
              <a:t>2</a:t>
            </a:r>
            <a:endParaRPr/>
          </a:p>
          <a:p>
            <a:pPr indent="-184150" lvl="0" marL="285750" marR="0" rtl="0" algn="l">
              <a:lnSpc>
                <a:spcPct val="100000"/>
              </a:lnSpc>
              <a:spcBef>
                <a:spcPts val="0"/>
              </a:spcBef>
              <a:spcAft>
                <a:spcPts val="0"/>
              </a:spcAft>
              <a:buClr>
                <a:schemeClr val="dk1"/>
              </a:buClr>
              <a:buSzPts val="1600"/>
              <a:buFont typeface="Noto Sans Symbols"/>
              <a:buNone/>
            </a:pPr>
            <a:r>
              <a:t/>
            </a:r>
            <a:endParaRPr b="0" i="0" sz="1600" u="none" cap="none" strike="noStrike">
              <a:solidFill>
                <a:srgbClr val="000000"/>
              </a:solidFill>
              <a:latin typeface="Gill Sans"/>
              <a:ea typeface="Gill Sans"/>
              <a:cs typeface="Gill Sans"/>
              <a:sym typeface="Gill Sans"/>
            </a:endParaRPr>
          </a:p>
        </p:txBody>
      </p:sp>
      <p:sp>
        <p:nvSpPr>
          <p:cNvPr id="746" name="Google Shape;746;p23"/>
          <p:cNvSpPr txBox="1"/>
          <p:nvPr/>
        </p:nvSpPr>
        <p:spPr>
          <a:xfrm>
            <a:off x="9723392" y="4925314"/>
            <a:ext cx="2430780"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83C6"/>
              </a:buClr>
              <a:buSzPts val="1600"/>
              <a:buFont typeface="Gill Sans"/>
              <a:buNone/>
            </a:pPr>
            <a:r>
              <a:rPr b="0" i="0" lang="en-GB" sz="1600" u="none" cap="none" strike="noStrike">
                <a:solidFill>
                  <a:srgbClr val="2683C6"/>
                </a:solidFill>
                <a:latin typeface="Gill Sans"/>
                <a:ea typeface="Gill Sans"/>
                <a:cs typeface="Gill Sans"/>
                <a:sym typeface="Gill Sans"/>
              </a:rPr>
              <a:t>Data Centre Power</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Clean</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Reliable &amp; Secure</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High Quality</a:t>
            </a:r>
            <a:endParaRPr/>
          </a:p>
        </p:txBody>
      </p:sp>
      <p:sp>
        <p:nvSpPr>
          <p:cNvPr id="747" name="Google Shape;747;p23"/>
          <p:cNvSpPr txBox="1"/>
          <p:nvPr/>
        </p:nvSpPr>
        <p:spPr>
          <a:xfrm>
            <a:off x="1909194" y="5608886"/>
            <a:ext cx="3089526"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83C6"/>
              </a:buClr>
              <a:buSzPts val="1600"/>
              <a:buFont typeface="Gill Sans"/>
              <a:buNone/>
            </a:pPr>
            <a:r>
              <a:rPr b="0" i="0" lang="en-GB" sz="1600" u="none" cap="none" strike="noStrike">
                <a:solidFill>
                  <a:srgbClr val="2683C6"/>
                </a:solidFill>
                <a:latin typeface="Gill Sans"/>
                <a:ea typeface="Gill Sans"/>
                <a:cs typeface="Gill Sans"/>
                <a:sym typeface="Gill Sans"/>
              </a:rPr>
              <a:t>Hydrogen Fuel Cell</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Generator using Hydrogen</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Grid Forming</a:t>
            </a:r>
            <a:endParaRPr/>
          </a:p>
          <a:p>
            <a:pPr indent="-285750" lvl="0" marL="285750" marR="0" rtl="0" algn="l">
              <a:lnSpc>
                <a:spcPct val="100000"/>
              </a:lnSpc>
              <a:spcBef>
                <a:spcPts val="0"/>
              </a:spcBef>
              <a:spcAft>
                <a:spcPts val="0"/>
              </a:spcAft>
              <a:buClr>
                <a:srgbClr val="42BA97"/>
              </a:buClr>
              <a:buSzPts val="1600"/>
              <a:buFont typeface="Noto Sans Symbols"/>
              <a:buChar char="❖"/>
            </a:pPr>
            <a:r>
              <a:rPr b="0" i="0" lang="en-GB" sz="1600" u="none" cap="none" strike="noStrike">
                <a:solidFill>
                  <a:srgbClr val="42BA97"/>
                </a:solidFill>
                <a:latin typeface="Gill Sans"/>
                <a:ea typeface="Gill Sans"/>
                <a:cs typeface="Gill Sans"/>
                <a:sym typeface="Gill Sans"/>
              </a:rPr>
              <a:t>Power Quality</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24"/>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PATHWAY AND REMAINING CHALLENGES</a:t>
            </a:r>
            <a:endParaRPr/>
          </a:p>
        </p:txBody>
      </p:sp>
      <p:sp>
        <p:nvSpPr>
          <p:cNvPr id="754" name="Google Shape;754;p24"/>
          <p:cNvSpPr txBox="1"/>
          <p:nvPr>
            <p:ph idx="1" type="body"/>
          </p:nvPr>
        </p:nvSpPr>
        <p:spPr>
          <a:xfrm>
            <a:off x="581192" y="2180496"/>
            <a:ext cx="11029615"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Data Centre Scale from 100s kW to 10s MW</a:t>
            </a:r>
            <a:endParaRPr/>
          </a:p>
          <a:p>
            <a:pPr indent="-306000" lvl="1" marL="630000" rtl="0" algn="l">
              <a:spcBef>
                <a:spcPts val="920"/>
              </a:spcBef>
              <a:spcAft>
                <a:spcPts val="0"/>
              </a:spcAft>
              <a:buSzPts val="1472"/>
              <a:buChar char="◼"/>
            </a:pPr>
            <a:r>
              <a:rPr lang="en-GB"/>
              <a:t>Deliver a mix of generation assets powered by different fuels</a:t>
            </a:r>
            <a:endParaRPr/>
          </a:p>
          <a:p>
            <a:pPr indent="-306000" lvl="1" marL="630000" rtl="0" algn="l">
              <a:spcBef>
                <a:spcPts val="920"/>
              </a:spcBef>
              <a:spcAft>
                <a:spcPts val="0"/>
              </a:spcAft>
              <a:buSzPts val="1472"/>
              <a:buChar char="◼"/>
            </a:pPr>
            <a:r>
              <a:rPr lang="en-GB"/>
              <a:t>Consider generation assets power using blended fuels delivering pathway to 100% Hydrogen</a:t>
            </a:r>
            <a:endParaRPr/>
          </a:p>
          <a:p>
            <a:pPr indent="-306000" lvl="1" marL="630000" rtl="0" algn="l">
              <a:spcBef>
                <a:spcPts val="920"/>
              </a:spcBef>
              <a:spcAft>
                <a:spcPts val="0"/>
              </a:spcAft>
              <a:buSzPts val="1472"/>
              <a:buChar char="◼"/>
            </a:pPr>
            <a:r>
              <a:rPr lang="en-GB"/>
              <a:t>Diverse assets helps to deliver reliability, redundancy and security</a:t>
            </a:r>
            <a:endParaRPr/>
          </a:p>
          <a:p>
            <a:pPr indent="-306000" lvl="1" marL="630000" rtl="0" algn="l">
              <a:spcBef>
                <a:spcPts val="920"/>
              </a:spcBef>
              <a:spcAft>
                <a:spcPts val="0"/>
              </a:spcAft>
              <a:buSzPts val="1472"/>
              <a:buChar char="◼"/>
            </a:pPr>
            <a:r>
              <a:rPr lang="en-GB"/>
              <a:t>Microgrid stability key in all operational modes and combinations of assets.</a:t>
            </a:r>
            <a:endParaRPr/>
          </a:p>
          <a:p>
            <a:pPr indent="-212528" lvl="1" marL="630000" rtl="0" algn="l">
              <a:spcBef>
                <a:spcPts val="920"/>
              </a:spcBef>
              <a:spcAft>
                <a:spcPts val="0"/>
              </a:spcAft>
              <a:buSzPts val="1472"/>
              <a:buNone/>
            </a:pPr>
            <a:r>
              <a:t/>
            </a:r>
            <a:endParaRPr/>
          </a:p>
          <a:p>
            <a:pPr indent="-306000" lvl="0" marL="306000" rtl="0" algn="l">
              <a:spcBef>
                <a:spcPts val="960"/>
              </a:spcBef>
              <a:spcAft>
                <a:spcPts val="0"/>
              </a:spcAft>
              <a:buSzPts val="1656"/>
              <a:buChar char="◼"/>
            </a:pPr>
            <a:r>
              <a:rPr lang="en-GB"/>
              <a:t>Hydrogen</a:t>
            </a:r>
            <a:endParaRPr/>
          </a:p>
          <a:p>
            <a:pPr indent="-306000" lvl="1" marL="630000" rtl="0" algn="l">
              <a:spcBef>
                <a:spcPts val="920"/>
              </a:spcBef>
              <a:spcAft>
                <a:spcPts val="0"/>
              </a:spcAft>
              <a:buSzPts val="1472"/>
              <a:buChar char="◼"/>
            </a:pPr>
            <a:r>
              <a:rPr lang="en-GB"/>
              <a:t>Challenges remain to scale the production; as use grows solutions evolve</a:t>
            </a:r>
            <a:endParaRPr/>
          </a:p>
          <a:p>
            <a:pPr indent="-306000" lvl="1" marL="630000" rtl="0" algn="l">
              <a:spcBef>
                <a:spcPts val="920"/>
              </a:spcBef>
              <a:spcAft>
                <a:spcPts val="0"/>
              </a:spcAft>
              <a:buSzPts val="1472"/>
              <a:buChar char="◼"/>
            </a:pPr>
            <a:r>
              <a:rPr lang="en-GB"/>
              <a:t>Geographic locations and transport to final point of use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25"/>
          <p:cNvSpPr txBox="1"/>
          <p:nvPr>
            <p:ph type="title"/>
          </p:nvPr>
        </p:nvSpPr>
        <p:spPr>
          <a:xfrm>
            <a:off x="581193" y="729658"/>
            <a:ext cx="11029616" cy="98833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i="1" lang="en-GB"/>
              <a:t>PETER LANTRY</a:t>
            </a:r>
            <a:endParaRPr/>
          </a:p>
        </p:txBody>
      </p:sp>
      <p:pic>
        <p:nvPicPr>
          <p:cNvPr id="760" name="Google Shape;760;p25"/>
          <p:cNvPicPr preferRelativeResize="0"/>
          <p:nvPr>
            <p:ph idx="1" type="body"/>
          </p:nvPr>
        </p:nvPicPr>
        <p:blipFill rotWithShape="1">
          <a:blip r:embed="rId3">
            <a:alphaModFix/>
          </a:blip>
          <a:srcRect b="0" l="0" r="0" t="0"/>
          <a:stretch/>
        </p:blipFill>
        <p:spPr>
          <a:xfrm>
            <a:off x="2186634" y="2228003"/>
            <a:ext cx="2745584" cy="3633787"/>
          </a:xfrm>
          <a:prstGeom prst="rect">
            <a:avLst/>
          </a:prstGeom>
          <a:noFill/>
          <a:ln>
            <a:noFill/>
          </a:ln>
        </p:spPr>
      </p:pic>
      <p:sp>
        <p:nvSpPr>
          <p:cNvPr id="761" name="Google Shape;761;p25"/>
          <p:cNvSpPr txBox="1"/>
          <p:nvPr>
            <p:ph idx="2" type="body"/>
          </p:nvPr>
        </p:nvSpPr>
        <p:spPr>
          <a:xfrm>
            <a:off x="6188417" y="2228003"/>
            <a:ext cx="5422392" cy="363304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656"/>
              <a:buNone/>
            </a:pPr>
            <a:r>
              <a:rPr lang="en-GB"/>
              <a:t>Peter Lantry </a:t>
            </a:r>
            <a:endParaRPr/>
          </a:p>
          <a:p>
            <a:pPr indent="0" lvl="0" marL="0" rtl="0" algn="l">
              <a:spcBef>
                <a:spcPts val="960"/>
              </a:spcBef>
              <a:spcAft>
                <a:spcPts val="0"/>
              </a:spcAft>
              <a:buSzPts val="1656"/>
              <a:buNone/>
            </a:pPr>
            <a:r>
              <a:rPr lang="en-GB"/>
              <a:t>leads Equinix’s business in Ireland and is responsible for driving the company’s growth as Ireland’s digital economy expands in tandem with data volumes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26"/>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r>
              <a:rPr b="0" i="0" lang="en-GB" sz="800" u="none" cap="none" strike="noStrike">
                <a:solidFill>
                  <a:srgbClr val="FFFFFF"/>
                </a:solidFill>
                <a:latin typeface="Arial"/>
                <a:ea typeface="Arial"/>
                <a:cs typeface="Arial"/>
                <a:sym typeface="Arial"/>
              </a:rPr>
              <a:t>© 2026 Equinix, Inc.</a:t>
            </a:r>
            <a:endParaRPr/>
          </a:p>
        </p:txBody>
      </p:sp>
      <p:sp>
        <p:nvSpPr>
          <p:cNvPr id="768" name="Google Shape;768;p26"/>
          <p:cNvSpPr txBox="1"/>
          <p:nvPr>
            <p:ph type="ctrTitle"/>
          </p:nvPr>
        </p:nvSpPr>
        <p:spPr>
          <a:xfrm>
            <a:off x="548639" y="1466850"/>
            <a:ext cx="7647623" cy="196215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Clr>
                <a:schemeClr val="lt1"/>
              </a:buClr>
              <a:buSzPts val="5400"/>
              <a:buFont typeface="Arial"/>
              <a:buNone/>
            </a:pPr>
            <a:r>
              <a:rPr lang="en-GB"/>
              <a:t>Hydrogen Ireland</a:t>
            </a:r>
            <a:br>
              <a:rPr lang="en-GB"/>
            </a:br>
            <a:r>
              <a:rPr lang="en-GB" sz="2400"/>
              <a:t>Storage, Flexibility, and Backup Through Hydrogen</a:t>
            </a:r>
            <a:br>
              <a:rPr lang="en-GB" sz="2400"/>
            </a:br>
            <a:endParaRPr sz="2400"/>
          </a:p>
        </p:txBody>
      </p:sp>
      <p:sp>
        <p:nvSpPr>
          <p:cNvPr id="769" name="Google Shape;769;p26"/>
          <p:cNvSpPr txBox="1"/>
          <p:nvPr>
            <p:ph idx="3" type="body"/>
          </p:nvPr>
        </p:nvSpPr>
        <p:spPr>
          <a:xfrm>
            <a:off x="548639" y="4434839"/>
            <a:ext cx="6986479" cy="914399"/>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1800"/>
              <a:buNone/>
            </a:pPr>
            <a:r>
              <a:rPr lang="en-GB" sz="1800"/>
              <a:t>September 2026</a:t>
            </a:r>
            <a:endParaRPr sz="1800"/>
          </a:p>
          <a:p>
            <a:pPr indent="0" lvl="0" marL="0" rtl="0" algn="l">
              <a:lnSpc>
                <a:spcPct val="100000"/>
              </a:lnSpc>
              <a:spcBef>
                <a:spcPts val="1200"/>
              </a:spcBef>
              <a:spcAft>
                <a:spcPts val="0"/>
              </a:spcAft>
              <a:buClr>
                <a:schemeClr val="lt1"/>
              </a:buClr>
              <a:buSzPts val="1800"/>
              <a:buNone/>
            </a:pPr>
            <a:r>
              <a:rPr lang="en-GB" sz="1800"/>
              <a:t>Peter Lantry, Managing Director, Equinix Ireland</a:t>
            </a:r>
            <a:endParaRPr/>
          </a:p>
          <a:p>
            <a:pPr indent="0" lvl="0" marL="0" rtl="0" algn="l">
              <a:lnSpc>
                <a:spcPct val="100000"/>
              </a:lnSpc>
              <a:spcBef>
                <a:spcPts val="1200"/>
              </a:spcBef>
              <a:spcAft>
                <a:spcPts val="0"/>
              </a:spcAft>
              <a:buClr>
                <a:schemeClr val="lt1"/>
              </a:buClr>
              <a:buSzPts val="1800"/>
              <a:buNone/>
            </a:pPr>
            <a:r>
              <a:t/>
            </a:r>
            <a:endParaRPr sz="1800"/>
          </a:p>
        </p:txBody>
      </p:sp>
      <p:pic>
        <p:nvPicPr>
          <p:cNvPr descr="A close-up of a blue and green background&#10;&#10;AI-generated content may be incorrect." id="770" name="Google Shape;770;p26"/>
          <p:cNvPicPr preferRelativeResize="0"/>
          <p:nvPr>
            <p:ph idx="2" type="pic"/>
          </p:nvPr>
        </p:nvPicPr>
        <p:blipFill rotWithShape="1">
          <a:blip r:embed="rId3">
            <a:alphaModFix/>
          </a:blip>
          <a:srcRect b="0" l="5561" r="5561" t="0"/>
          <a:stretch/>
        </p:blipFill>
        <p:spPr>
          <a:xfrm>
            <a:off x="8196263" y="0"/>
            <a:ext cx="3995737" cy="6858000"/>
          </a:xfrm>
          <a:prstGeom prst="rect">
            <a:avLst/>
          </a:prstGeom>
          <a:noFill/>
          <a:ln>
            <a:noFill/>
          </a:ln>
        </p:spPr>
      </p:pic>
      <p:sp>
        <p:nvSpPr>
          <p:cNvPr id="771" name="Google Shape;771;p26"/>
          <p:cNvSpPr txBox="1"/>
          <p:nvPr/>
        </p:nvSpPr>
        <p:spPr>
          <a:xfrm>
            <a:off x="1737360" y="6492875"/>
            <a:ext cx="457200" cy="3651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fld id="{00000000-1234-1234-1234-123412341234}" type="slidenum">
              <a:rPr b="0" i="0" lang="en-GB" sz="800" u="none" cap="none" strike="noStrike">
                <a:solidFill>
                  <a:srgbClr val="FFFFFF"/>
                </a:solidFill>
                <a:latin typeface="Arial"/>
                <a:ea typeface="Arial"/>
                <a:cs typeface="Arial"/>
                <a:sym typeface="Arial"/>
              </a:rPr>
              <a:t>‹#›</a:t>
            </a:fld>
            <a:endParaRPr b="0" i="0" sz="800" u="none" cap="none" strike="noStrike">
              <a:solidFill>
                <a:srgbClr val="FFFFFF"/>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76" name="Shape 776"/>
        <p:cNvGrpSpPr/>
        <p:nvPr/>
      </p:nvGrpSpPr>
      <p:grpSpPr>
        <a:xfrm>
          <a:off x="0" y="0"/>
          <a:ext cx="0" cy="0"/>
          <a:chOff x="0" y="0"/>
          <a:chExt cx="0" cy="0"/>
        </a:xfrm>
      </p:grpSpPr>
      <p:sp>
        <p:nvSpPr>
          <p:cNvPr id="777" name="Google Shape;777;p27"/>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r>
              <a:rPr b="0" i="0" lang="en-GB" sz="800" u="none" cap="none" strike="noStrike">
                <a:solidFill>
                  <a:srgbClr val="FFFFFF"/>
                </a:solidFill>
                <a:latin typeface="Arial"/>
                <a:ea typeface="Arial"/>
                <a:cs typeface="Arial"/>
                <a:sym typeface="Arial"/>
              </a:rPr>
              <a:t>© 2026 Equinix, Inc.</a:t>
            </a:r>
            <a:endParaRPr/>
          </a:p>
        </p:txBody>
      </p:sp>
      <p:sp>
        <p:nvSpPr>
          <p:cNvPr id="778" name="Google Shape;778;p27"/>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fld id="{00000000-1234-1234-1234-123412341234}" type="slidenum">
              <a:rPr b="0" i="0" lang="en-GB" sz="800" u="none" cap="none" strike="noStrike">
                <a:solidFill>
                  <a:srgbClr val="FFFFFF"/>
                </a:solidFill>
                <a:latin typeface="Arial"/>
                <a:ea typeface="Arial"/>
                <a:cs typeface="Arial"/>
                <a:sym typeface="Arial"/>
              </a:rPr>
              <a:t>‹#›</a:t>
            </a:fld>
            <a:endParaRPr b="0" i="0" sz="800" u="none" cap="none" strike="noStrike">
              <a:solidFill>
                <a:srgbClr val="FFFFFF"/>
              </a:solidFill>
              <a:latin typeface="Arial"/>
              <a:ea typeface="Arial"/>
              <a:cs typeface="Arial"/>
              <a:sym typeface="Arial"/>
            </a:endParaRPr>
          </a:p>
        </p:txBody>
      </p:sp>
      <p:pic>
        <p:nvPicPr>
          <p:cNvPr descr="A map of the world&#10;&#10;AI-generated content may be incorrect." id="779" name="Google Shape;779;p27"/>
          <p:cNvPicPr preferRelativeResize="0"/>
          <p:nvPr/>
        </p:nvPicPr>
        <p:blipFill rotWithShape="1">
          <a:blip r:embed="rId3">
            <a:alphaModFix/>
          </a:blip>
          <a:srcRect b="0" l="0" r="0" t="0"/>
          <a:stretch/>
        </p:blipFill>
        <p:spPr>
          <a:xfrm>
            <a:off x="2989010" y="2119683"/>
            <a:ext cx="8252974" cy="3842447"/>
          </a:xfrm>
          <a:prstGeom prst="rect">
            <a:avLst/>
          </a:prstGeom>
          <a:noFill/>
          <a:ln>
            <a:noFill/>
          </a:ln>
        </p:spPr>
      </p:pic>
      <p:graphicFrame>
        <p:nvGraphicFramePr>
          <p:cNvPr id="780" name="Google Shape;780;p27"/>
          <p:cNvGraphicFramePr/>
          <p:nvPr/>
        </p:nvGraphicFramePr>
        <p:xfrm>
          <a:off x="3351357" y="1150513"/>
          <a:ext cx="3000000" cy="3000000"/>
        </p:xfrm>
        <a:graphic>
          <a:graphicData uri="http://schemas.openxmlformats.org/drawingml/2006/table">
            <a:tbl>
              <a:tblPr bandRow="1" firstRow="1">
                <a:noFill/>
                <a:tableStyleId>{BAD22A93-0172-4CEF-9B37-8D11874C97FA}</a:tableStyleId>
              </a:tblPr>
              <a:tblGrid>
                <a:gridCol w="1828800"/>
                <a:gridCol w="1371600"/>
                <a:gridCol w="1371600"/>
                <a:gridCol w="3383275"/>
              </a:tblGrid>
              <a:tr h="640075">
                <a:tc>
                  <a:txBody>
                    <a:bodyPr/>
                    <a:lstStyle/>
                    <a:p>
                      <a:pPr indent="0" lvl="0" marL="0" marR="0" rtl="0" algn="ctr">
                        <a:spcBef>
                          <a:spcPts val="0"/>
                        </a:spcBef>
                        <a:spcAft>
                          <a:spcPts val="0"/>
                        </a:spcAft>
                        <a:buNone/>
                      </a:pPr>
                      <a:r>
                        <a:rPr b="1" lang="en-GB" sz="2400" u="none" cap="none" strike="noStrike">
                          <a:solidFill>
                            <a:schemeClr val="lt1"/>
                          </a:solidFill>
                          <a:latin typeface="Arial"/>
                          <a:ea typeface="Arial"/>
                          <a:cs typeface="Arial"/>
                          <a:sym typeface="Arial"/>
                        </a:rPr>
                        <a:t>270+</a:t>
                      </a:r>
                      <a:endParaRPr sz="2400" u="none" cap="none" strike="noStrike">
                        <a:solidFill>
                          <a:schemeClr val="lt1"/>
                        </a:solidFill>
                        <a:latin typeface="Arial"/>
                        <a:ea typeface="Arial"/>
                        <a:cs typeface="Arial"/>
                        <a:sym typeface="Arial"/>
                      </a:endParaRPr>
                    </a:p>
                  </a:txBody>
                  <a:tcPr marT="0" marB="0" marR="0" marL="0" anchor="b">
                    <a:lnL cap="flat" cmpd="sng" w="9525">
                      <a:solidFill>
                        <a:srgbClr val="000000">
                          <a:alpha val="0"/>
                        </a:srgbClr>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2400"/>
                        <a:buFont typeface="Arial"/>
                        <a:buNone/>
                      </a:pPr>
                      <a:r>
                        <a:rPr b="1" i="0" lang="en-GB" sz="2400" u="none" cap="none" strike="noStrike">
                          <a:solidFill>
                            <a:schemeClr val="lt1"/>
                          </a:solidFill>
                          <a:latin typeface="Arial"/>
                          <a:ea typeface="Arial"/>
                          <a:cs typeface="Arial"/>
                          <a:sym typeface="Arial"/>
                        </a:rPr>
                        <a:t>77</a:t>
                      </a:r>
                      <a:endParaRPr b="0" i="0" sz="2400" u="none" cap="none" strike="noStrike">
                        <a:solidFill>
                          <a:schemeClr val="lt1"/>
                        </a:solidFill>
                        <a:latin typeface="Arial"/>
                        <a:ea typeface="Arial"/>
                        <a:cs typeface="Arial"/>
                        <a:sym typeface="Arial"/>
                      </a:endParaRPr>
                    </a:p>
                  </a:txBody>
                  <a:tcPr marT="0" marB="0" marR="0" marL="0" anchor="b">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2400"/>
                        <a:buFont typeface="Arial"/>
                        <a:buNone/>
                      </a:pPr>
                      <a:r>
                        <a:rPr b="1" i="0" lang="en-GB" sz="2400" u="none" cap="none" strike="noStrike">
                          <a:solidFill>
                            <a:schemeClr val="lt1"/>
                          </a:solidFill>
                          <a:latin typeface="Arial"/>
                          <a:ea typeface="Arial"/>
                          <a:cs typeface="Arial"/>
                          <a:sym typeface="Arial"/>
                        </a:rPr>
                        <a:t>36</a:t>
                      </a:r>
                      <a:endParaRPr b="0" i="0" sz="2400" u="none" cap="none" strike="noStrike">
                        <a:solidFill>
                          <a:schemeClr val="lt1"/>
                        </a:solidFill>
                        <a:latin typeface="Arial"/>
                        <a:ea typeface="Arial"/>
                        <a:cs typeface="Arial"/>
                        <a:sym typeface="Arial"/>
                      </a:endParaRPr>
                    </a:p>
                  </a:txBody>
                  <a:tcPr marT="0" marB="0" marR="0" marL="0" anchor="b">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2400"/>
                        <a:buFont typeface="Arial"/>
                        <a:buNone/>
                      </a:pPr>
                      <a:r>
                        <a:rPr b="1" lang="en-GB" sz="2400" u="none" cap="none" strike="noStrike">
                          <a:solidFill>
                            <a:schemeClr val="lt1"/>
                          </a:solidFill>
                          <a:latin typeface="Arial"/>
                          <a:ea typeface="Arial"/>
                          <a:cs typeface="Arial"/>
                          <a:sym typeface="Arial"/>
                        </a:rPr>
                        <a:t>99.999%+</a:t>
                      </a:r>
                      <a:endParaRPr b="0" i="0" sz="2400" u="none" cap="none" strike="noStrike">
                        <a:solidFill>
                          <a:schemeClr val="lt1"/>
                        </a:solidFill>
                        <a:latin typeface="Arial"/>
                        <a:ea typeface="Arial"/>
                        <a:cs typeface="Arial"/>
                        <a:sym typeface="Arial"/>
                      </a:endParaRPr>
                    </a:p>
                  </a:txBody>
                  <a:tcPr marT="0" marB="0" marR="0" marL="0" anchor="b">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04275">
                <a:tc>
                  <a:txBody>
                    <a:bodyPr/>
                    <a:lstStyle/>
                    <a:p>
                      <a:pPr indent="0" lvl="0" marL="0" marR="0" rtl="0" algn="ctr">
                        <a:spcBef>
                          <a:spcPts val="0"/>
                        </a:spcBef>
                        <a:spcAft>
                          <a:spcPts val="0"/>
                        </a:spcAft>
                        <a:buNone/>
                      </a:pPr>
                      <a:r>
                        <a:rPr lang="en-GB" sz="800" u="none" cap="none" strike="noStrike">
                          <a:solidFill>
                            <a:schemeClr val="lt1"/>
                          </a:solidFill>
                        </a:rPr>
                        <a:t>Data centers</a:t>
                      </a:r>
                      <a:endParaRPr/>
                    </a:p>
                  </a:txBody>
                  <a:tcPr marT="0" marB="0" marR="0" marL="0" anchor="b">
                    <a:lnL cap="flat" cmpd="sng" w="9525">
                      <a:solidFill>
                        <a:srgbClr val="000000">
                          <a:alpha val="0"/>
                        </a:srgbClr>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800"/>
                        <a:buFont typeface="Arial"/>
                        <a:buNone/>
                      </a:pPr>
                      <a:r>
                        <a:rPr b="0" i="0" lang="en-GB" sz="800" u="none" cap="none" strike="noStrike">
                          <a:solidFill>
                            <a:schemeClr val="lt1"/>
                          </a:solidFill>
                          <a:latin typeface="Arial"/>
                          <a:ea typeface="Arial"/>
                          <a:cs typeface="Arial"/>
                          <a:sym typeface="Arial"/>
                        </a:rPr>
                        <a:t>Metros</a:t>
                      </a:r>
                      <a:endParaRPr/>
                    </a:p>
                  </a:txBody>
                  <a:tcPr marT="0" marB="0" marR="0" marL="0" anchor="b">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800"/>
                        <a:buFont typeface="Arial"/>
                        <a:buNone/>
                      </a:pPr>
                      <a:r>
                        <a:rPr lang="en-GB" sz="800" u="none" cap="none" strike="noStrike">
                          <a:solidFill>
                            <a:schemeClr val="lt1"/>
                          </a:solidFill>
                        </a:rPr>
                        <a:t>Countries</a:t>
                      </a:r>
                      <a:endParaRPr b="0" i="0" sz="800" u="none" cap="none" strike="noStrike">
                        <a:solidFill>
                          <a:schemeClr val="lt1"/>
                        </a:solidFill>
                        <a:latin typeface="Arial"/>
                        <a:ea typeface="Arial"/>
                        <a:cs typeface="Arial"/>
                        <a:sym typeface="Arial"/>
                      </a:endParaRPr>
                    </a:p>
                  </a:txBody>
                  <a:tcPr marT="0" marB="0" marR="0" marL="0" anchor="b">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800"/>
                        <a:buFont typeface="Arial"/>
                        <a:buNone/>
                      </a:pPr>
                      <a:r>
                        <a:rPr lang="en-GB" sz="800" u="none" cap="none" strike="noStrike">
                          <a:solidFill>
                            <a:schemeClr val="lt1"/>
                          </a:solidFill>
                        </a:rPr>
                        <a:t>Uptime record*</a:t>
                      </a:r>
                      <a:endParaRPr b="0" i="0" sz="800" u="none" cap="none" strike="noStrike">
                        <a:solidFill>
                          <a:schemeClr val="lt1"/>
                        </a:solidFill>
                        <a:latin typeface="Arial"/>
                        <a:ea typeface="Arial"/>
                        <a:cs typeface="Arial"/>
                        <a:sym typeface="Arial"/>
                      </a:endParaRPr>
                    </a:p>
                  </a:txBody>
                  <a:tcPr marT="0" marB="0" marR="0" marL="0" anchor="b">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781" name="Google Shape;781;p27"/>
          <p:cNvSpPr/>
          <p:nvPr/>
        </p:nvSpPr>
        <p:spPr>
          <a:xfrm>
            <a:off x="11228582" y="6350393"/>
            <a:ext cx="460785" cy="253486"/>
          </a:xfrm>
          <a:custGeom>
            <a:rect b="b" l="l" r="r" t="t"/>
            <a:pathLst>
              <a:path extrusionOk="0" h="2987338" w="5430360">
                <a:moveTo>
                  <a:pt x="2743098" y="159239"/>
                </a:moveTo>
                <a:lnTo>
                  <a:pt x="2743098" y="2557831"/>
                </a:lnTo>
                <a:lnTo>
                  <a:pt x="3048063" y="2451780"/>
                </a:lnTo>
                <a:lnTo>
                  <a:pt x="3048063" y="265944"/>
                </a:lnTo>
                <a:lnTo>
                  <a:pt x="3962635" y="585254"/>
                </a:lnTo>
                <a:lnTo>
                  <a:pt x="3962635" y="2132470"/>
                </a:lnTo>
                <a:lnTo>
                  <a:pt x="4267137" y="2025948"/>
                </a:lnTo>
                <a:lnTo>
                  <a:pt x="4267137" y="691496"/>
                </a:lnTo>
                <a:lnTo>
                  <a:pt x="4571969" y="798220"/>
                </a:lnTo>
                <a:lnTo>
                  <a:pt x="4571969" y="2242585"/>
                </a:lnTo>
                <a:lnTo>
                  <a:pt x="3657607" y="2561705"/>
                </a:lnTo>
                <a:lnTo>
                  <a:pt x="3657607" y="801529"/>
                </a:lnTo>
                <a:lnTo>
                  <a:pt x="3353264" y="695268"/>
                </a:lnTo>
                <a:lnTo>
                  <a:pt x="3353264" y="2668219"/>
                </a:lnTo>
                <a:lnTo>
                  <a:pt x="2438432" y="2987339"/>
                </a:lnTo>
                <a:lnTo>
                  <a:pt x="2438432" y="375882"/>
                </a:lnTo>
                <a:lnTo>
                  <a:pt x="2286102" y="322701"/>
                </a:lnTo>
                <a:lnTo>
                  <a:pt x="2133848" y="375882"/>
                </a:lnTo>
                <a:lnTo>
                  <a:pt x="2133848" y="2987339"/>
                </a:lnTo>
                <a:lnTo>
                  <a:pt x="1219441" y="2668219"/>
                </a:lnTo>
                <a:lnTo>
                  <a:pt x="1219441" y="695268"/>
                </a:lnTo>
                <a:lnTo>
                  <a:pt x="914489" y="801529"/>
                </a:lnTo>
                <a:lnTo>
                  <a:pt x="914489" y="2561711"/>
                </a:lnTo>
                <a:lnTo>
                  <a:pt x="0" y="2242585"/>
                </a:lnTo>
                <a:lnTo>
                  <a:pt x="0" y="798220"/>
                </a:lnTo>
                <a:lnTo>
                  <a:pt x="305054" y="691496"/>
                </a:lnTo>
                <a:lnTo>
                  <a:pt x="305054" y="2025942"/>
                </a:lnTo>
                <a:lnTo>
                  <a:pt x="609721" y="2132463"/>
                </a:lnTo>
                <a:lnTo>
                  <a:pt x="609721" y="585248"/>
                </a:lnTo>
                <a:lnTo>
                  <a:pt x="1524127" y="265938"/>
                </a:lnTo>
                <a:lnTo>
                  <a:pt x="1524127" y="2451773"/>
                </a:lnTo>
                <a:lnTo>
                  <a:pt x="1828895" y="2557825"/>
                </a:lnTo>
                <a:lnTo>
                  <a:pt x="1828895" y="159239"/>
                </a:lnTo>
                <a:lnTo>
                  <a:pt x="2286102" y="0"/>
                </a:lnTo>
                <a:lnTo>
                  <a:pt x="2743098" y="159239"/>
                </a:lnTo>
                <a:close/>
                <a:moveTo>
                  <a:pt x="5155769" y="2141487"/>
                </a:moveTo>
                <a:cubicBezTo>
                  <a:pt x="5001044" y="2141487"/>
                  <a:pt x="4881271" y="2016544"/>
                  <a:pt x="4881271" y="1866691"/>
                </a:cubicBezTo>
                <a:lnTo>
                  <a:pt x="4881271" y="1865332"/>
                </a:lnTo>
                <a:cubicBezTo>
                  <a:pt x="4881271" y="1715288"/>
                  <a:pt x="5002702" y="1588789"/>
                  <a:pt x="5155769" y="1588789"/>
                </a:cubicBezTo>
                <a:cubicBezTo>
                  <a:pt x="5310334" y="1588789"/>
                  <a:pt x="5430361" y="1713630"/>
                  <a:pt x="5430361" y="1863560"/>
                </a:cubicBezTo>
                <a:lnTo>
                  <a:pt x="5430361" y="1865325"/>
                </a:lnTo>
                <a:cubicBezTo>
                  <a:pt x="5430361" y="2014893"/>
                  <a:pt x="5308937" y="2141487"/>
                  <a:pt x="5155769" y="2141487"/>
                </a:cubicBezTo>
                <a:moveTo>
                  <a:pt x="5155769" y="2111312"/>
                </a:moveTo>
                <a:cubicBezTo>
                  <a:pt x="5293036" y="2111312"/>
                  <a:pt x="5398726" y="1999164"/>
                  <a:pt x="5398726" y="1865332"/>
                </a:cubicBezTo>
                <a:lnTo>
                  <a:pt x="5398726" y="1863567"/>
                </a:lnTo>
                <a:cubicBezTo>
                  <a:pt x="5398726" y="1729365"/>
                  <a:pt x="5294573" y="1619060"/>
                  <a:pt x="5155769" y="1619060"/>
                </a:cubicBezTo>
                <a:cubicBezTo>
                  <a:pt x="5018437" y="1619060"/>
                  <a:pt x="4912913" y="1731112"/>
                  <a:pt x="4912913" y="1865332"/>
                </a:cubicBezTo>
                <a:lnTo>
                  <a:pt x="4912913" y="1866691"/>
                </a:lnTo>
                <a:cubicBezTo>
                  <a:pt x="4912913" y="2001012"/>
                  <a:pt x="5017040" y="2111312"/>
                  <a:pt x="5155769" y="2111312"/>
                </a:cubicBezTo>
                <a:moveTo>
                  <a:pt x="5042161" y="1716748"/>
                </a:moveTo>
                <a:lnTo>
                  <a:pt x="5176298" y="1716748"/>
                </a:lnTo>
                <a:cubicBezTo>
                  <a:pt x="5242433" y="1716748"/>
                  <a:pt x="5291538" y="1747031"/>
                  <a:pt x="5291538" y="1811681"/>
                </a:cubicBezTo>
                <a:cubicBezTo>
                  <a:pt x="5291538" y="1857407"/>
                  <a:pt x="5266347" y="1887220"/>
                  <a:pt x="5228362" y="1899907"/>
                </a:cubicBezTo>
                <a:lnTo>
                  <a:pt x="5301012" y="2002390"/>
                </a:lnTo>
                <a:lnTo>
                  <a:pt x="5217408" y="2002390"/>
                </a:lnTo>
                <a:lnTo>
                  <a:pt x="5155762" y="1912519"/>
                </a:lnTo>
                <a:lnTo>
                  <a:pt x="5111515" y="1912519"/>
                </a:lnTo>
                <a:lnTo>
                  <a:pt x="5111515" y="2002390"/>
                </a:lnTo>
                <a:lnTo>
                  <a:pt x="5042161" y="2002390"/>
                </a:lnTo>
                <a:lnTo>
                  <a:pt x="5042161" y="1716748"/>
                </a:lnTo>
                <a:close/>
                <a:moveTo>
                  <a:pt x="5171605" y="1855750"/>
                </a:moveTo>
                <a:cubicBezTo>
                  <a:pt x="5203241" y="1855750"/>
                  <a:pt x="5220653" y="1839932"/>
                  <a:pt x="5220653" y="1816189"/>
                </a:cubicBezTo>
                <a:cubicBezTo>
                  <a:pt x="5220653" y="1791176"/>
                  <a:pt x="5201419" y="1776819"/>
                  <a:pt x="5171605" y="1776819"/>
                </a:cubicBezTo>
                <a:lnTo>
                  <a:pt x="5111522" y="1776819"/>
                </a:lnTo>
                <a:lnTo>
                  <a:pt x="5111522" y="1855756"/>
                </a:lnTo>
                <a:lnTo>
                  <a:pt x="5171605" y="18557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2" name="Google Shape;782;p27"/>
          <p:cNvSpPr txBox="1"/>
          <p:nvPr/>
        </p:nvSpPr>
        <p:spPr>
          <a:xfrm>
            <a:off x="394270" y="2119683"/>
            <a:ext cx="2686180" cy="28007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0" i="0" lang="en-GB" sz="2000" u="none" cap="none" strike="noStrike">
                <a:solidFill>
                  <a:srgbClr val="FFFFFF"/>
                </a:solidFill>
                <a:latin typeface="Arial"/>
                <a:ea typeface="Arial"/>
                <a:cs typeface="Arial"/>
                <a:sym typeface="Arial"/>
              </a:rPr>
              <a:t>The world’s digital infrastructure company</a:t>
            </a:r>
            <a:r>
              <a:rPr b="0" i="0" lang="en-GB" sz="1400" u="none" cap="none" strike="noStrike">
                <a:solidFill>
                  <a:srgbClr val="FFFFFF"/>
                </a:solidFill>
                <a:latin typeface="Arial"/>
                <a:ea typeface="Arial"/>
                <a:cs typeface="Arial"/>
                <a:sym typeface="Arial"/>
              </a:rPr>
              <a:t>®</a:t>
            </a:r>
            <a:r>
              <a:rPr b="0" i="0" lang="en-GB" sz="2000" u="none" cap="none" strike="noStrike">
                <a:solidFill>
                  <a:srgbClr val="FFFFFF"/>
                </a:solidFill>
                <a:latin typeface="Arial"/>
                <a:ea typeface="Arial"/>
                <a:cs typeface="Arial"/>
                <a:sym typeface="Arial"/>
              </a:rPr>
              <a:t> </a:t>
            </a:r>
            <a:endParaRPr/>
          </a:p>
          <a:p>
            <a:pPr indent="0" lvl="0" marL="0" marR="0" rtl="0" algn="l">
              <a:lnSpc>
                <a:spcPct val="100000"/>
              </a:lnSpc>
              <a:spcBef>
                <a:spcPts val="0"/>
              </a:spcBef>
              <a:spcAft>
                <a:spcPts val="0"/>
              </a:spcAft>
              <a:buClr>
                <a:srgbClr val="FFFFFF"/>
              </a:buClr>
              <a:buSzPts val="1800"/>
              <a:buFont typeface="Arial"/>
              <a:buNone/>
            </a:pPr>
            <a:br>
              <a:rPr b="0" i="0" lang="en-GB" sz="1800" u="none" cap="none" strike="noStrike">
                <a:solidFill>
                  <a:srgbClr val="FFFFFF"/>
                </a:solidFill>
                <a:latin typeface="Arial"/>
                <a:ea typeface="Arial"/>
                <a:cs typeface="Arial"/>
                <a:sym typeface="Arial"/>
              </a:rPr>
            </a:br>
            <a:br>
              <a:rPr b="0" i="0" lang="en-GB" sz="1800" u="none" cap="none" strike="noStrike">
                <a:solidFill>
                  <a:srgbClr val="FFFFFF"/>
                </a:solidFill>
                <a:latin typeface="Arial"/>
                <a:ea typeface="Arial"/>
                <a:cs typeface="Arial"/>
                <a:sym typeface="Arial"/>
              </a:rPr>
            </a:br>
            <a:r>
              <a:rPr b="0" i="0" lang="en-GB" sz="1600" u="none" cap="none" strike="noStrike">
                <a:solidFill>
                  <a:srgbClr val="FFFFFF"/>
                </a:solidFill>
                <a:latin typeface="Arial"/>
                <a:ea typeface="Arial"/>
                <a:cs typeface="Arial"/>
                <a:sym typeface="Arial"/>
              </a:rPr>
              <a:t>Shortening the path to unmatched connectivity and success, enabling digital innovations that shape the world.</a:t>
            </a:r>
            <a:endParaRPr b="0" i="0" sz="1800" u="none" cap="none" strike="noStrike">
              <a:solidFill>
                <a:srgbClr val="FFFFFF"/>
              </a:solidFill>
              <a:latin typeface="Arial"/>
              <a:ea typeface="Arial"/>
              <a:cs typeface="Arial"/>
              <a:sym typeface="Arial"/>
            </a:endParaRPr>
          </a:p>
        </p:txBody>
      </p:sp>
      <p:grpSp>
        <p:nvGrpSpPr>
          <p:cNvPr id="783" name="Google Shape;783;p27"/>
          <p:cNvGrpSpPr/>
          <p:nvPr/>
        </p:nvGrpSpPr>
        <p:grpSpPr>
          <a:xfrm>
            <a:off x="552450" y="511013"/>
            <a:ext cx="5003102" cy="731520"/>
            <a:chOff x="345440" y="2627692"/>
            <a:chExt cx="10971255" cy="1604143"/>
          </a:xfrm>
        </p:grpSpPr>
        <p:sp>
          <p:nvSpPr>
            <p:cNvPr id="784" name="Google Shape;784;p27"/>
            <p:cNvSpPr/>
            <p:nvPr/>
          </p:nvSpPr>
          <p:spPr>
            <a:xfrm>
              <a:off x="3923128" y="3019331"/>
              <a:ext cx="7393567" cy="868886"/>
            </a:xfrm>
            <a:custGeom>
              <a:rect b="b" l="l" r="r" t="t"/>
              <a:pathLst>
                <a:path extrusionOk="0" h="868886" w="7393567">
                  <a:moveTo>
                    <a:pt x="110240" y="709958"/>
                  </a:moveTo>
                  <a:lnTo>
                    <a:pt x="672945" y="709958"/>
                  </a:lnTo>
                  <a:lnTo>
                    <a:pt x="672945" y="810445"/>
                  </a:lnTo>
                  <a:lnTo>
                    <a:pt x="0" y="810445"/>
                  </a:lnTo>
                  <a:lnTo>
                    <a:pt x="0" y="31581"/>
                  </a:lnTo>
                  <a:lnTo>
                    <a:pt x="653796" y="31581"/>
                  </a:lnTo>
                  <a:lnTo>
                    <a:pt x="653796" y="133425"/>
                  </a:lnTo>
                  <a:lnTo>
                    <a:pt x="110240" y="133425"/>
                  </a:lnTo>
                  <a:lnTo>
                    <a:pt x="110240" y="354119"/>
                  </a:lnTo>
                  <a:lnTo>
                    <a:pt x="474671" y="354119"/>
                  </a:lnTo>
                  <a:lnTo>
                    <a:pt x="474671" y="456465"/>
                  </a:lnTo>
                  <a:lnTo>
                    <a:pt x="110240" y="456465"/>
                  </a:lnTo>
                  <a:lnTo>
                    <a:pt x="110240" y="709958"/>
                  </a:lnTo>
                  <a:close/>
                  <a:moveTo>
                    <a:pt x="2985962" y="500107"/>
                  </a:moveTo>
                  <a:cubicBezTo>
                    <a:pt x="2985962" y="639303"/>
                    <a:pt x="2896748" y="731290"/>
                    <a:pt x="2764263" y="731290"/>
                  </a:cubicBezTo>
                  <a:cubicBezTo>
                    <a:pt x="2635713" y="731290"/>
                    <a:pt x="2555271" y="638198"/>
                    <a:pt x="2555271" y="500107"/>
                  </a:cubicBezTo>
                  <a:lnTo>
                    <a:pt x="2555271" y="33555"/>
                  </a:lnTo>
                  <a:lnTo>
                    <a:pt x="2446154" y="33555"/>
                  </a:lnTo>
                  <a:lnTo>
                    <a:pt x="2446154" y="505287"/>
                  </a:lnTo>
                  <a:cubicBezTo>
                    <a:pt x="2446154" y="717729"/>
                    <a:pt x="2594570" y="833499"/>
                    <a:pt x="2763513" y="833499"/>
                  </a:cubicBezTo>
                  <a:cubicBezTo>
                    <a:pt x="3012862" y="833499"/>
                    <a:pt x="3093948" y="657563"/>
                    <a:pt x="3093948" y="505287"/>
                  </a:cubicBezTo>
                  <a:lnTo>
                    <a:pt x="3093948" y="33555"/>
                  </a:lnTo>
                  <a:lnTo>
                    <a:pt x="2985959" y="33555"/>
                  </a:lnTo>
                  <a:lnTo>
                    <a:pt x="2985959" y="500107"/>
                  </a:lnTo>
                  <a:close/>
                  <a:moveTo>
                    <a:pt x="3701070" y="810572"/>
                  </a:moveTo>
                  <a:lnTo>
                    <a:pt x="3809325" y="810572"/>
                  </a:lnTo>
                  <a:lnTo>
                    <a:pt x="3809325" y="31581"/>
                  </a:lnTo>
                  <a:lnTo>
                    <a:pt x="3701070" y="31581"/>
                  </a:lnTo>
                  <a:lnTo>
                    <a:pt x="3701070" y="810572"/>
                  </a:lnTo>
                  <a:close/>
                  <a:moveTo>
                    <a:pt x="5101718" y="641905"/>
                  </a:moveTo>
                  <a:lnTo>
                    <a:pt x="4566591" y="31581"/>
                  </a:lnTo>
                  <a:lnTo>
                    <a:pt x="4459602" y="31581"/>
                  </a:lnTo>
                  <a:lnTo>
                    <a:pt x="4459602" y="810442"/>
                  </a:lnTo>
                  <a:lnTo>
                    <a:pt x="4567717" y="810442"/>
                  </a:lnTo>
                  <a:lnTo>
                    <a:pt x="4567717" y="195198"/>
                  </a:lnTo>
                  <a:lnTo>
                    <a:pt x="5103877" y="810445"/>
                  </a:lnTo>
                  <a:lnTo>
                    <a:pt x="5209489" y="810445"/>
                  </a:lnTo>
                  <a:lnTo>
                    <a:pt x="5209489" y="31581"/>
                  </a:lnTo>
                  <a:lnTo>
                    <a:pt x="5101718" y="31581"/>
                  </a:lnTo>
                  <a:lnTo>
                    <a:pt x="5101718" y="641905"/>
                  </a:lnTo>
                  <a:close/>
                  <a:moveTo>
                    <a:pt x="5866009" y="810572"/>
                  </a:moveTo>
                  <a:lnTo>
                    <a:pt x="5974158" y="810572"/>
                  </a:lnTo>
                  <a:lnTo>
                    <a:pt x="5974158" y="31581"/>
                  </a:lnTo>
                  <a:lnTo>
                    <a:pt x="5866009" y="31581"/>
                  </a:lnTo>
                  <a:lnTo>
                    <a:pt x="5866009" y="810572"/>
                  </a:lnTo>
                  <a:close/>
                  <a:moveTo>
                    <a:pt x="7026633" y="387784"/>
                  </a:moveTo>
                  <a:lnTo>
                    <a:pt x="7340670" y="30722"/>
                  </a:lnTo>
                  <a:lnTo>
                    <a:pt x="7207186" y="30722"/>
                  </a:lnTo>
                  <a:lnTo>
                    <a:pt x="6957946" y="310719"/>
                  </a:lnTo>
                  <a:lnTo>
                    <a:pt x="6715473" y="30722"/>
                  </a:lnTo>
                  <a:lnTo>
                    <a:pt x="6574129" y="30722"/>
                  </a:lnTo>
                  <a:lnTo>
                    <a:pt x="6877058" y="388023"/>
                  </a:lnTo>
                  <a:lnTo>
                    <a:pt x="6498169" y="810323"/>
                  </a:lnTo>
                  <a:lnTo>
                    <a:pt x="6636563" y="810323"/>
                  </a:lnTo>
                  <a:lnTo>
                    <a:pt x="6947188" y="463609"/>
                  </a:lnTo>
                  <a:lnTo>
                    <a:pt x="7243487" y="810323"/>
                  </a:lnTo>
                  <a:lnTo>
                    <a:pt x="7393568" y="810323"/>
                  </a:lnTo>
                  <a:lnTo>
                    <a:pt x="7026633" y="387784"/>
                  </a:lnTo>
                  <a:close/>
                  <a:moveTo>
                    <a:pt x="1784908" y="417252"/>
                  </a:moveTo>
                  <a:cubicBezTo>
                    <a:pt x="1784908" y="232300"/>
                    <a:pt x="1655676" y="98284"/>
                    <a:pt x="1493293" y="99634"/>
                  </a:cubicBezTo>
                  <a:cubicBezTo>
                    <a:pt x="1330976" y="100510"/>
                    <a:pt x="1210592" y="232300"/>
                    <a:pt x="1210592" y="418483"/>
                  </a:cubicBezTo>
                  <a:lnTo>
                    <a:pt x="1210663" y="421436"/>
                  </a:lnTo>
                  <a:cubicBezTo>
                    <a:pt x="1210663" y="604288"/>
                    <a:pt x="1339180" y="738931"/>
                    <a:pt x="1500600" y="737813"/>
                  </a:cubicBezTo>
                  <a:cubicBezTo>
                    <a:pt x="1535865" y="737574"/>
                    <a:pt x="1581151" y="727461"/>
                    <a:pt x="1606233" y="715008"/>
                  </a:cubicBezTo>
                  <a:lnTo>
                    <a:pt x="1503441" y="593063"/>
                  </a:lnTo>
                  <a:lnTo>
                    <a:pt x="1628957" y="593192"/>
                  </a:lnTo>
                  <a:lnTo>
                    <a:pt x="1687622" y="663342"/>
                  </a:lnTo>
                  <a:cubicBezTo>
                    <a:pt x="1750503" y="602184"/>
                    <a:pt x="1784911" y="530557"/>
                    <a:pt x="1784911" y="420577"/>
                  </a:cubicBezTo>
                  <a:lnTo>
                    <a:pt x="1784911" y="417252"/>
                  </a:lnTo>
                  <a:close/>
                  <a:moveTo>
                    <a:pt x="1495758" y="13"/>
                  </a:moveTo>
                  <a:cubicBezTo>
                    <a:pt x="1719545" y="-1709"/>
                    <a:pt x="1897582" y="171278"/>
                    <a:pt x="1897582" y="413426"/>
                  </a:cubicBezTo>
                  <a:lnTo>
                    <a:pt x="1897582" y="416509"/>
                  </a:lnTo>
                  <a:cubicBezTo>
                    <a:pt x="1897582" y="557679"/>
                    <a:pt x="1842005" y="671979"/>
                    <a:pt x="1753845" y="741393"/>
                  </a:cubicBezTo>
                  <a:lnTo>
                    <a:pt x="1861618" y="868760"/>
                  </a:lnTo>
                  <a:lnTo>
                    <a:pt x="1735711" y="868886"/>
                  </a:lnTo>
                  <a:lnTo>
                    <a:pt x="1674170" y="795776"/>
                  </a:lnTo>
                  <a:cubicBezTo>
                    <a:pt x="1623453" y="822895"/>
                    <a:pt x="1555693" y="838317"/>
                    <a:pt x="1498384" y="838801"/>
                  </a:cubicBezTo>
                  <a:cubicBezTo>
                    <a:pt x="1275314" y="840401"/>
                    <a:pt x="1097870" y="668897"/>
                    <a:pt x="1097870" y="425265"/>
                  </a:cubicBezTo>
                  <a:lnTo>
                    <a:pt x="1097870" y="422312"/>
                  </a:lnTo>
                  <a:cubicBezTo>
                    <a:pt x="1097870" y="177190"/>
                    <a:pt x="1271075" y="1486"/>
                    <a:pt x="1495758" y="13"/>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E91C24"/>
                </a:solidFill>
                <a:latin typeface="Arial"/>
                <a:ea typeface="Arial"/>
                <a:cs typeface="Arial"/>
                <a:sym typeface="Arial"/>
              </a:endParaRPr>
            </a:p>
          </p:txBody>
        </p:sp>
        <p:sp>
          <p:nvSpPr>
            <p:cNvPr id="785" name="Google Shape;785;p27"/>
            <p:cNvSpPr/>
            <p:nvPr/>
          </p:nvSpPr>
          <p:spPr>
            <a:xfrm>
              <a:off x="345440" y="2627692"/>
              <a:ext cx="3055280" cy="1604143"/>
            </a:xfrm>
            <a:custGeom>
              <a:rect b="b" l="l" r="r" t="t"/>
              <a:pathLst>
                <a:path extrusionOk="0" h="1604143" w="3055280">
                  <a:moveTo>
                    <a:pt x="2907935" y="1149921"/>
                  </a:moveTo>
                  <a:cubicBezTo>
                    <a:pt x="2990078" y="1149921"/>
                    <a:pt x="3055280" y="1081991"/>
                    <a:pt x="3055280" y="1001604"/>
                  </a:cubicBezTo>
                  <a:lnTo>
                    <a:pt x="3055280" y="1000738"/>
                  </a:lnTo>
                  <a:cubicBezTo>
                    <a:pt x="3055280" y="920232"/>
                    <a:pt x="2990900" y="853151"/>
                    <a:pt x="2907935" y="853151"/>
                  </a:cubicBezTo>
                  <a:cubicBezTo>
                    <a:pt x="2825653" y="853151"/>
                    <a:pt x="2760375" y="921088"/>
                    <a:pt x="2760375" y="1001604"/>
                  </a:cubicBezTo>
                  <a:lnTo>
                    <a:pt x="2760375" y="1002470"/>
                  </a:lnTo>
                  <a:cubicBezTo>
                    <a:pt x="2760379" y="1082850"/>
                    <a:pt x="2824831" y="1149921"/>
                    <a:pt x="2907935" y="1149921"/>
                  </a:cubicBezTo>
                  <a:moveTo>
                    <a:pt x="2907935" y="1133776"/>
                  </a:moveTo>
                  <a:cubicBezTo>
                    <a:pt x="2833373" y="1133776"/>
                    <a:pt x="2777438" y="1074479"/>
                    <a:pt x="2777438" y="1002467"/>
                  </a:cubicBezTo>
                  <a:lnTo>
                    <a:pt x="2777438" y="1001601"/>
                  </a:lnTo>
                  <a:cubicBezTo>
                    <a:pt x="2777438" y="929473"/>
                    <a:pt x="2834157" y="869423"/>
                    <a:pt x="2907935" y="869423"/>
                  </a:cubicBezTo>
                  <a:cubicBezTo>
                    <a:pt x="2982396" y="869423"/>
                    <a:pt x="3038364" y="928733"/>
                    <a:pt x="3038364" y="1000735"/>
                  </a:cubicBezTo>
                  <a:lnTo>
                    <a:pt x="3038364" y="1001601"/>
                  </a:lnTo>
                  <a:cubicBezTo>
                    <a:pt x="3038364" y="1073606"/>
                    <a:pt x="2981611" y="1133776"/>
                    <a:pt x="2907935" y="1133776"/>
                  </a:cubicBezTo>
                  <a:moveTo>
                    <a:pt x="2846896" y="1075338"/>
                  </a:moveTo>
                  <a:lnTo>
                    <a:pt x="2884217" y="1075338"/>
                  </a:lnTo>
                  <a:lnTo>
                    <a:pt x="2884217" y="1026997"/>
                  </a:lnTo>
                  <a:lnTo>
                    <a:pt x="2907939" y="1026997"/>
                  </a:lnTo>
                  <a:lnTo>
                    <a:pt x="2940970" y="1075338"/>
                  </a:lnTo>
                  <a:lnTo>
                    <a:pt x="2985846" y="1075338"/>
                  </a:lnTo>
                  <a:lnTo>
                    <a:pt x="2946954" y="1020225"/>
                  </a:lnTo>
                  <a:cubicBezTo>
                    <a:pt x="2967287" y="1013436"/>
                    <a:pt x="2980789" y="997407"/>
                    <a:pt x="2980789" y="972750"/>
                  </a:cubicBezTo>
                  <a:cubicBezTo>
                    <a:pt x="2980789" y="938107"/>
                    <a:pt x="2954476" y="921825"/>
                    <a:pt x="2918803" y="921825"/>
                  </a:cubicBezTo>
                  <a:lnTo>
                    <a:pt x="2846896" y="921825"/>
                  </a:lnTo>
                  <a:lnTo>
                    <a:pt x="2846896" y="1075338"/>
                  </a:lnTo>
                  <a:close/>
                  <a:moveTo>
                    <a:pt x="2884213" y="996544"/>
                  </a:moveTo>
                  <a:lnTo>
                    <a:pt x="2884213" y="954136"/>
                  </a:lnTo>
                  <a:lnTo>
                    <a:pt x="2916334" y="954136"/>
                  </a:lnTo>
                  <a:cubicBezTo>
                    <a:pt x="2932356" y="954136"/>
                    <a:pt x="2942647" y="961784"/>
                    <a:pt x="2942647" y="975342"/>
                  </a:cubicBezTo>
                  <a:cubicBezTo>
                    <a:pt x="2942647" y="988044"/>
                    <a:pt x="2933359" y="996548"/>
                    <a:pt x="2916334" y="996548"/>
                  </a:cubicBezTo>
                  <a:lnTo>
                    <a:pt x="2884213" y="996548"/>
                  </a:lnTo>
                  <a:close/>
                  <a:moveTo>
                    <a:pt x="1472991" y="85508"/>
                  </a:moveTo>
                  <a:lnTo>
                    <a:pt x="1472991" y="1373500"/>
                  </a:lnTo>
                  <a:lnTo>
                    <a:pt x="1636751" y="1316552"/>
                  </a:lnTo>
                  <a:lnTo>
                    <a:pt x="1636751" y="142803"/>
                  </a:lnTo>
                  <a:lnTo>
                    <a:pt x="2127861" y="314266"/>
                  </a:lnTo>
                  <a:lnTo>
                    <a:pt x="2127861" y="1145090"/>
                  </a:lnTo>
                  <a:lnTo>
                    <a:pt x="2291372" y="1087890"/>
                  </a:lnTo>
                  <a:lnTo>
                    <a:pt x="2291372" y="371316"/>
                  </a:lnTo>
                  <a:lnTo>
                    <a:pt x="2455060" y="428625"/>
                  </a:lnTo>
                  <a:lnTo>
                    <a:pt x="2455060" y="1204219"/>
                  </a:lnTo>
                  <a:lnTo>
                    <a:pt x="1964063" y="1375583"/>
                  </a:lnTo>
                  <a:lnTo>
                    <a:pt x="1964063" y="430405"/>
                  </a:lnTo>
                  <a:lnTo>
                    <a:pt x="1800641" y="373345"/>
                  </a:lnTo>
                  <a:lnTo>
                    <a:pt x="1800641" y="1432780"/>
                  </a:lnTo>
                  <a:lnTo>
                    <a:pt x="1309388" y="1604144"/>
                  </a:lnTo>
                  <a:lnTo>
                    <a:pt x="1309388" y="201838"/>
                  </a:lnTo>
                  <a:lnTo>
                    <a:pt x="1227590" y="173280"/>
                  </a:lnTo>
                  <a:lnTo>
                    <a:pt x="1145832" y="201838"/>
                  </a:lnTo>
                  <a:lnTo>
                    <a:pt x="1145832" y="1604137"/>
                  </a:lnTo>
                  <a:lnTo>
                    <a:pt x="654815" y="1432773"/>
                  </a:lnTo>
                  <a:lnTo>
                    <a:pt x="654815" y="373341"/>
                  </a:lnTo>
                  <a:lnTo>
                    <a:pt x="491062" y="430401"/>
                  </a:lnTo>
                  <a:lnTo>
                    <a:pt x="491062" y="1375583"/>
                  </a:lnTo>
                  <a:lnTo>
                    <a:pt x="0" y="1204223"/>
                  </a:lnTo>
                  <a:lnTo>
                    <a:pt x="0" y="428628"/>
                  </a:lnTo>
                  <a:lnTo>
                    <a:pt x="163808" y="371319"/>
                  </a:lnTo>
                  <a:lnTo>
                    <a:pt x="163808" y="1087893"/>
                  </a:lnTo>
                  <a:lnTo>
                    <a:pt x="327407" y="1145093"/>
                  </a:lnTo>
                  <a:lnTo>
                    <a:pt x="327407" y="314270"/>
                  </a:lnTo>
                  <a:lnTo>
                    <a:pt x="818425" y="142803"/>
                  </a:lnTo>
                  <a:lnTo>
                    <a:pt x="818425" y="1316552"/>
                  </a:lnTo>
                  <a:lnTo>
                    <a:pt x="982079" y="1373500"/>
                  </a:lnTo>
                  <a:lnTo>
                    <a:pt x="982079" y="85508"/>
                  </a:lnTo>
                  <a:lnTo>
                    <a:pt x="1227590" y="0"/>
                  </a:lnTo>
                  <a:lnTo>
                    <a:pt x="1472991" y="85508"/>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E91C24"/>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pic>
        <p:nvPicPr>
          <p:cNvPr id="790" name="Google Shape;790;p28"/>
          <p:cNvPicPr preferRelativeResize="0"/>
          <p:nvPr/>
        </p:nvPicPr>
        <p:blipFill rotWithShape="1">
          <a:blip r:embed="rId3">
            <a:alphaModFix/>
          </a:blip>
          <a:srcRect b="0" l="0" r="0" t="0"/>
          <a:stretch/>
        </p:blipFill>
        <p:spPr>
          <a:xfrm>
            <a:off x="3168087" y="323850"/>
            <a:ext cx="7086587" cy="4718050"/>
          </a:xfrm>
          <a:prstGeom prst="rect">
            <a:avLst/>
          </a:prstGeom>
          <a:noFill/>
          <a:ln>
            <a:noFill/>
          </a:ln>
        </p:spPr>
      </p:pic>
      <p:sp>
        <p:nvSpPr>
          <p:cNvPr id="791" name="Google Shape;791;p28"/>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fld id="{00000000-1234-1234-1234-123412341234}" type="slidenum">
              <a:rPr b="0" i="0" lang="en-GB" sz="800" u="none" cap="none" strike="noStrike">
                <a:solidFill>
                  <a:srgbClr val="FFFFFF"/>
                </a:solidFill>
                <a:latin typeface="Arial"/>
                <a:ea typeface="Arial"/>
                <a:cs typeface="Arial"/>
                <a:sym typeface="Arial"/>
              </a:rPr>
              <a:t>‹#›</a:t>
            </a:fld>
            <a:endParaRPr b="0" i="0" sz="800" u="none" cap="none" strike="noStrike">
              <a:solidFill>
                <a:srgbClr val="FFFFFF"/>
              </a:solidFill>
              <a:latin typeface="Arial"/>
              <a:ea typeface="Arial"/>
              <a:cs typeface="Arial"/>
              <a:sym typeface="Arial"/>
            </a:endParaRPr>
          </a:p>
        </p:txBody>
      </p:sp>
      <p:sp>
        <p:nvSpPr>
          <p:cNvPr id="792" name="Google Shape;792;p28"/>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r>
              <a:rPr b="0" i="0" lang="en-GB" sz="800" u="none" cap="none" strike="noStrike">
                <a:solidFill>
                  <a:srgbClr val="FFFFFF"/>
                </a:solidFill>
                <a:latin typeface="Arial"/>
                <a:ea typeface="Arial"/>
                <a:cs typeface="Arial"/>
                <a:sym typeface="Arial"/>
              </a:rPr>
              <a:t>© 2026 Equinix, Inc.</a:t>
            </a:r>
            <a:endParaRPr/>
          </a:p>
        </p:txBody>
      </p:sp>
      <p:pic>
        <p:nvPicPr>
          <p:cNvPr id="793" name="Google Shape;793;p28"/>
          <p:cNvPicPr preferRelativeResize="0"/>
          <p:nvPr/>
        </p:nvPicPr>
        <p:blipFill rotWithShape="1">
          <a:blip r:embed="rId4">
            <a:alphaModFix/>
          </a:blip>
          <a:srcRect b="3877" l="0" r="0" t="3877"/>
          <a:stretch/>
        </p:blipFill>
        <p:spPr>
          <a:xfrm>
            <a:off x="-651" y="0"/>
            <a:ext cx="12188761" cy="6324600"/>
          </a:xfrm>
          <a:prstGeom prst="rect">
            <a:avLst/>
          </a:prstGeom>
          <a:noFill/>
          <a:ln>
            <a:noFill/>
          </a:ln>
        </p:spPr>
      </p:pic>
      <p:pic>
        <p:nvPicPr>
          <p:cNvPr descr="A group of people standing in front of a truck&#10;&#10;AI-generated content may be incorrect." id="794" name="Google Shape;794;p28"/>
          <p:cNvPicPr preferRelativeResize="0"/>
          <p:nvPr/>
        </p:nvPicPr>
        <p:blipFill rotWithShape="1">
          <a:blip r:embed="rId3">
            <a:alphaModFix/>
          </a:blip>
          <a:srcRect b="9412" l="-1" r="1046" t="1935"/>
          <a:stretch/>
        </p:blipFill>
        <p:spPr>
          <a:xfrm>
            <a:off x="3289300" y="882502"/>
            <a:ext cx="6007100" cy="3086248"/>
          </a:xfrm>
          <a:prstGeom prst="rect">
            <a:avLst/>
          </a:prstGeom>
          <a:noFill/>
          <a:ln>
            <a:noFill/>
          </a:ln>
        </p:spPr>
      </p:pic>
      <p:pic>
        <p:nvPicPr>
          <p:cNvPr id="795" name="Google Shape;795;p28"/>
          <p:cNvPicPr preferRelativeResize="0"/>
          <p:nvPr/>
        </p:nvPicPr>
        <p:blipFill rotWithShape="1">
          <a:blip r:embed="rId5">
            <a:alphaModFix/>
          </a:blip>
          <a:srcRect b="0" l="0" r="0" t="0"/>
          <a:stretch/>
        </p:blipFill>
        <p:spPr>
          <a:xfrm>
            <a:off x="249605" y="-1"/>
            <a:ext cx="333422" cy="26054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pic>
        <p:nvPicPr>
          <p:cNvPr id="800" name="Google Shape;800;p29"/>
          <p:cNvPicPr preferRelativeResize="0"/>
          <p:nvPr/>
        </p:nvPicPr>
        <p:blipFill rotWithShape="1">
          <a:blip r:embed="rId3">
            <a:alphaModFix/>
          </a:blip>
          <a:srcRect b="4302" l="0" r="0" t="4302"/>
          <a:stretch/>
        </p:blipFill>
        <p:spPr>
          <a:xfrm>
            <a:off x="0" y="0"/>
            <a:ext cx="12153900" cy="6248400"/>
          </a:xfrm>
          <a:prstGeom prst="rect">
            <a:avLst/>
          </a:prstGeom>
          <a:noFill/>
          <a:ln>
            <a:noFill/>
          </a:ln>
        </p:spPr>
      </p:pic>
      <p:sp>
        <p:nvSpPr>
          <p:cNvPr id="801" name="Google Shape;801;p29"/>
          <p:cNvSpPr txBox="1"/>
          <p:nvPr/>
        </p:nvSpPr>
        <p:spPr>
          <a:xfrm>
            <a:off x="6057900" y="11641"/>
            <a:ext cx="808567" cy="81492"/>
          </a:xfrm>
          <a:prstGeom prst="rect">
            <a:avLst/>
          </a:prstGeom>
          <a:solidFill>
            <a:schemeClr val="dk1"/>
          </a:solidFill>
          <a:ln cap="flat" cmpd="sng" w="9525">
            <a:solidFill>
              <a:schemeClr val="dk1"/>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lt1"/>
              </a:buClr>
              <a:buSzPts val="3000"/>
              <a:buFont typeface="Arial"/>
              <a:buNone/>
            </a:pPr>
            <a:r>
              <a:t/>
            </a:r>
            <a:endParaRPr b="1" i="0" sz="3000" u="none" cap="none" strike="noStrike">
              <a:solidFill>
                <a:srgbClr val="FFFFFF"/>
              </a:solidFill>
              <a:latin typeface="Arial"/>
              <a:ea typeface="Arial"/>
              <a:cs typeface="Arial"/>
              <a:sym typeface="Arial"/>
            </a:endParaRPr>
          </a:p>
        </p:txBody>
      </p:sp>
      <p:sp>
        <p:nvSpPr>
          <p:cNvPr id="802" name="Google Shape;802;p29"/>
          <p:cNvSpPr txBox="1"/>
          <p:nvPr/>
        </p:nvSpPr>
        <p:spPr>
          <a:xfrm>
            <a:off x="76200" y="988"/>
            <a:ext cx="1249909" cy="208493"/>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lt1"/>
              </a:buClr>
              <a:buSzPts val="3000"/>
              <a:buFont typeface="Arial"/>
              <a:buNone/>
            </a:pPr>
            <a:r>
              <a:t/>
            </a:r>
            <a:endParaRPr b="1" i="0" sz="3000" u="none" cap="none" strike="noStrike">
              <a:solidFill>
                <a:srgbClr val="FFFFFF"/>
              </a:solidFill>
              <a:latin typeface="Arial"/>
              <a:ea typeface="Arial"/>
              <a:cs typeface="Arial"/>
              <a:sym typeface="Arial"/>
            </a:endParaRPr>
          </a:p>
        </p:txBody>
      </p:sp>
      <p:sp>
        <p:nvSpPr>
          <p:cNvPr id="803" name="Google Shape;803;p29"/>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fld id="{00000000-1234-1234-1234-123412341234}" type="slidenum">
              <a:rPr b="0" i="0" lang="en-GB" sz="800" u="none" cap="none" strike="noStrike">
                <a:solidFill>
                  <a:srgbClr val="FFFFFF"/>
                </a:solidFill>
                <a:latin typeface="Arial"/>
                <a:ea typeface="Arial"/>
                <a:cs typeface="Arial"/>
                <a:sym typeface="Arial"/>
              </a:rPr>
              <a:t>‹#›</a:t>
            </a:fld>
            <a:endParaRPr b="0" i="0" sz="800" u="none" cap="none" strike="noStrike">
              <a:solidFill>
                <a:srgbClr val="FFFFFF"/>
              </a:solidFill>
              <a:latin typeface="Arial"/>
              <a:ea typeface="Arial"/>
              <a:cs typeface="Arial"/>
              <a:sym typeface="Arial"/>
            </a:endParaRPr>
          </a:p>
        </p:txBody>
      </p:sp>
      <p:sp>
        <p:nvSpPr>
          <p:cNvPr id="804" name="Google Shape;804;p29"/>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r>
              <a:rPr b="0" i="0" lang="en-GB" sz="800" u="none" cap="none" strike="noStrike">
                <a:solidFill>
                  <a:srgbClr val="FFFFFF"/>
                </a:solidFill>
                <a:latin typeface="Arial"/>
                <a:ea typeface="Arial"/>
                <a:cs typeface="Arial"/>
                <a:sym typeface="Arial"/>
              </a:rPr>
              <a:t>© 2026 Equinix, Inc.</a:t>
            </a:r>
            <a:endParaRPr/>
          </a:p>
        </p:txBody>
      </p:sp>
      <p:sp>
        <p:nvSpPr>
          <p:cNvPr id="805" name="Google Shape;805;p29"/>
          <p:cNvSpPr txBox="1"/>
          <p:nvPr/>
        </p:nvSpPr>
        <p:spPr>
          <a:xfrm>
            <a:off x="13239750" y="57150"/>
            <a:ext cx="0" cy="0"/>
          </a:xfrm>
          <a:prstGeom prst="rect">
            <a:avLst/>
          </a:prstGeom>
          <a:solidFill>
            <a:schemeClr val="lt1"/>
          </a:solidFill>
          <a:ln>
            <a:noFill/>
          </a:ln>
        </p:spPr>
        <p:txBody>
          <a:bodyPr anchorCtr="0" anchor="t" bIns="45700" lIns="0" spcFirstLastPara="1" rIns="91425" wrap="square" tIns="0">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3"/>
          <p:cNvSpPr txBox="1"/>
          <p:nvPr>
            <p:ph type="title"/>
          </p:nvPr>
        </p:nvSpPr>
        <p:spPr>
          <a:xfrm>
            <a:off x="673609" y="747568"/>
            <a:ext cx="11029616" cy="98833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i="1" lang="en-GB"/>
              <a:t>WELCOME</a:t>
            </a:r>
            <a:endParaRPr/>
          </a:p>
        </p:txBody>
      </p:sp>
      <p:sp>
        <p:nvSpPr>
          <p:cNvPr id="479" name="Google Shape;479;p3"/>
          <p:cNvSpPr txBox="1"/>
          <p:nvPr>
            <p:ph idx="2" type="body"/>
          </p:nvPr>
        </p:nvSpPr>
        <p:spPr>
          <a:xfrm>
            <a:off x="6188417" y="2228003"/>
            <a:ext cx="5422392" cy="3633047"/>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John Dalton, Country Manager, Bord Gáis Energy</a:t>
            </a:r>
            <a:endParaRPr/>
          </a:p>
        </p:txBody>
      </p:sp>
      <p:pic>
        <p:nvPicPr>
          <p:cNvPr id="480" name="Google Shape;480;p3"/>
          <p:cNvPicPr preferRelativeResize="0"/>
          <p:nvPr>
            <p:ph idx="1" type="body"/>
          </p:nvPr>
        </p:nvPicPr>
        <p:blipFill rotWithShape="1">
          <a:blip r:embed="rId3">
            <a:alphaModFix/>
          </a:blip>
          <a:srcRect b="0" l="0" r="0" t="0"/>
          <a:stretch/>
        </p:blipFill>
        <p:spPr>
          <a:xfrm>
            <a:off x="2327564" y="2555517"/>
            <a:ext cx="2812472" cy="300584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30"/>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fld id="{00000000-1234-1234-1234-123412341234}" type="slidenum">
              <a:rPr b="0" i="0" lang="en-GB" sz="800" u="none" cap="none" strike="noStrike">
                <a:solidFill>
                  <a:srgbClr val="FFFFFF"/>
                </a:solidFill>
                <a:latin typeface="Arial"/>
                <a:ea typeface="Arial"/>
                <a:cs typeface="Arial"/>
                <a:sym typeface="Arial"/>
              </a:rPr>
              <a:t>‹#›</a:t>
            </a:fld>
            <a:endParaRPr b="0" i="0" sz="800" u="none" cap="none" strike="noStrike">
              <a:solidFill>
                <a:srgbClr val="FFFFFF"/>
              </a:solidFill>
              <a:latin typeface="Arial"/>
              <a:ea typeface="Arial"/>
              <a:cs typeface="Arial"/>
              <a:sym typeface="Arial"/>
            </a:endParaRPr>
          </a:p>
        </p:txBody>
      </p:sp>
      <p:sp>
        <p:nvSpPr>
          <p:cNvPr id="812" name="Google Shape;812;p30"/>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r>
              <a:rPr b="0" i="0" lang="en-GB" sz="800" u="none" cap="none" strike="noStrike">
                <a:solidFill>
                  <a:srgbClr val="FFFFFF"/>
                </a:solidFill>
                <a:latin typeface="Arial"/>
                <a:ea typeface="Arial"/>
                <a:cs typeface="Arial"/>
                <a:sym typeface="Arial"/>
              </a:rPr>
              <a:t>© 2026 Equinix, Inc.</a:t>
            </a:r>
            <a:endParaRPr/>
          </a:p>
        </p:txBody>
      </p:sp>
      <p:sp>
        <p:nvSpPr>
          <p:cNvPr id="813" name="Google Shape;813;p30"/>
          <p:cNvSpPr txBox="1"/>
          <p:nvPr>
            <p:ph idx="1" type="body"/>
          </p:nvPr>
        </p:nvSpPr>
        <p:spPr>
          <a:xfrm>
            <a:off x="548640" y="1554480"/>
            <a:ext cx="11088688" cy="4617720"/>
          </a:xfrm>
          <a:prstGeom prst="rect">
            <a:avLst/>
          </a:prstGeom>
          <a:noFill/>
          <a:ln>
            <a:noFill/>
          </a:ln>
        </p:spPr>
        <p:txBody>
          <a:bodyPr anchorCtr="0" anchor="t" bIns="0" lIns="0" spcFirstLastPara="1" rIns="0" wrap="square" tIns="0">
            <a:noAutofit/>
          </a:bodyPr>
          <a:lstStyle/>
          <a:p>
            <a:pPr indent="-251460" lvl="0" marL="365760" rtl="0" algn="l">
              <a:lnSpc>
                <a:spcPct val="100000"/>
              </a:lnSpc>
              <a:spcBef>
                <a:spcPts val="0"/>
              </a:spcBef>
              <a:spcAft>
                <a:spcPts val="0"/>
              </a:spcAft>
              <a:buClr>
                <a:schemeClr val="lt1"/>
              </a:buClr>
              <a:buSzPts val="1800"/>
              <a:buFont typeface="Arial"/>
              <a:buNone/>
            </a:pPr>
            <a:r>
              <a:t/>
            </a:r>
            <a:endParaRPr/>
          </a:p>
        </p:txBody>
      </p:sp>
      <p:pic>
        <p:nvPicPr>
          <p:cNvPr id="814" name="Google Shape;814;p30"/>
          <p:cNvPicPr preferRelativeResize="0"/>
          <p:nvPr/>
        </p:nvPicPr>
        <p:blipFill rotWithShape="1">
          <a:blip r:embed="rId3">
            <a:alphaModFix/>
          </a:blip>
          <a:srcRect b="0" l="0" r="0" t="0"/>
          <a:stretch/>
        </p:blipFill>
        <p:spPr>
          <a:xfrm>
            <a:off x="406400" y="10643"/>
            <a:ext cx="11379200" cy="6400800"/>
          </a:xfrm>
          <a:prstGeom prst="rect">
            <a:avLst/>
          </a:prstGeom>
          <a:noFill/>
          <a:ln>
            <a:noFill/>
          </a:ln>
        </p:spPr>
      </p:pic>
      <p:pic>
        <p:nvPicPr>
          <p:cNvPr id="815" name="Google Shape;815;p30"/>
          <p:cNvPicPr preferRelativeResize="0"/>
          <p:nvPr/>
        </p:nvPicPr>
        <p:blipFill rotWithShape="1">
          <a:blip r:embed="rId4">
            <a:alphaModFix/>
          </a:blip>
          <a:srcRect b="0" l="0" r="0" t="0"/>
          <a:stretch/>
        </p:blipFill>
        <p:spPr>
          <a:xfrm>
            <a:off x="617614" y="93108"/>
            <a:ext cx="333422" cy="34294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31"/>
          <p:cNvSpPr txBox="1"/>
          <p:nvPr>
            <p:ph idx="12" type="sldNum"/>
          </p:nvPr>
        </p:nvSpPr>
        <p:spPr>
          <a:xfrm>
            <a:off x="1737360" y="6492875"/>
            <a:ext cx="457200" cy="3651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fld id="{00000000-1234-1234-1234-123412341234}" type="slidenum">
              <a:rPr b="0" i="0" lang="en-GB" sz="800" u="none" cap="none" strike="noStrike">
                <a:solidFill>
                  <a:srgbClr val="FFFFFF"/>
                </a:solidFill>
                <a:latin typeface="Arial"/>
                <a:ea typeface="Arial"/>
                <a:cs typeface="Arial"/>
                <a:sym typeface="Arial"/>
              </a:rPr>
              <a:t>‹#›</a:t>
            </a:fld>
            <a:endParaRPr b="0" i="0" sz="800" u="none" cap="none" strike="noStrike">
              <a:solidFill>
                <a:srgbClr val="FFFFFF"/>
              </a:solidFill>
              <a:latin typeface="Arial"/>
              <a:ea typeface="Arial"/>
              <a:cs typeface="Arial"/>
              <a:sym typeface="Arial"/>
            </a:endParaRPr>
          </a:p>
        </p:txBody>
      </p:sp>
      <p:sp>
        <p:nvSpPr>
          <p:cNvPr id="821" name="Google Shape;821;p31"/>
          <p:cNvSpPr txBox="1"/>
          <p:nvPr>
            <p:ph idx="11" type="ftr"/>
          </p:nvPr>
        </p:nvSpPr>
        <p:spPr>
          <a:xfrm>
            <a:off x="552450" y="6492240"/>
            <a:ext cx="1093470" cy="36576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800"/>
              <a:buFont typeface="Arial"/>
              <a:buNone/>
            </a:pPr>
            <a:r>
              <a:rPr b="0" i="0" lang="en-GB" sz="800" u="none" cap="none" strike="noStrike">
                <a:solidFill>
                  <a:srgbClr val="FFFFFF"/>
                </a:solidFill>
                <a:latin typeface="Arial"/>
                <a:ea typeface="Arial"/>
                <a:cs typeface="Arial"/>
                <a:sym typeface="Arial"/>
              </a:rPr>
              <a:t>© 2026 Equinix, Inc.</a:t>
            </a:r>
            <a:endParaRPr/>
          </a:p>
        </p:txBody>
      </p:sp>
      <p:sp>
        <p:nvSpPr>
          <p:cNvPr id="822" name="Google Shape;822;p31"/>
          <p:cNvSpPr txBox="1"/>
          <p:nvPr>
            <p:ph type="title"/>
          </p:nvPr>
        </p:nvSpPr>
        <p:spPr>
          <a:xfrm>
            <a:off x="548640" y="457200"/>
            <a:ext cx="11091672" cy="5486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lt1"/>
              </a:buClr>
              <a:buSzPts val="2400"/>
              <a:buFont typeface="Arial"/>
              <a:buNone/>
            </a:pPr>
            <a:r>
              <a:rPr b="0" lang="en-GB" sz="2400"/>
              <a:t>IRISH MEDIA RECOGNISED THE OPPORTUNITY</a:t>
            </a:r>
            <a:endParaRPr/>
          </a:p>
        </p:txBody>
      </p:sp>
      <p:pic>
        <p:nvPicPr>
          <p:cNvPr id="823" name="Google Shape;823;p31"/>
          <p:cNvPicPr preferRelativeResize="0"/>
          <p:nvPr/>
        </p:nvPicPr>
        <p:blipFill rotWithShape="1">
          <a:blip r:embed="rId3">
            <a:alphaModFix/>
          </a:blip>
          <a:srcRect b="0" l="0" r="0" t="0"/>
          <a:stretch/>
        </p:blipFill>
        <p:spPr>
          <a:xfrm>
            <a:off x="262659" y="1605915"/>
            <a:ext cx="3121364" cy="4174060"/>
          </a:xfrm>
          <a:prstGeom prst="rect">
            <a:avLst/>
          </a:prstGeom>
          <a:noFill/>
          <a:ln>
            <a:noFill/>
          </a:ln>
        </p:spPr>
      </p:pic>
      <p:sp>
        <p:nvSpPr>
          <p:cNvPr id="824" name="Google Shape;824;p31"/>
          <p:cNvSpPr txBox="1"/>
          <p:nvPr/>
        </p:nvSpPr>
        <p:spPr>
          <a:xfrm>
            <a:off x="469900" y="1295400"/>
            <a:ext cx="2679700" cy="311150"/>
          </a:xfrm>
          <a:prstGeom prst="rect">
            <a:avLst/>
          </a:prstGeom>
          <a:noFill/>
          <a:ln>
            <a:noFill/>
          </a:ln>
        </p:spPr>
        <p:txBody>
          <a:bodyPr anchorCtr="0" anchor="t" bIns="45700" lIns="0" spcFirstLastPara="1" rIns="91425" wrap="square" tIns="0">
            <a:noAutofit/>
          </a:bodyPr>
          <a:lstStyle/>
          <a:p>
            <a:pPr indent="0" lvl="0" marL="0" marR="0" rtl="0" algn="ctr">
              <a:lnSpc>
                <a:spcPct val="100000"/>
              </a:lnSpc>
              <a:spcBef>
                <a:spcPts val="0"/>
              </a:spcBef>
              <a:spcAft>
                <a:spcPts val="0"/>
              </a:spcAft>
              <a:buClr>
                <a:srgbClr val="FFFFFF"/>
              </a:buClr>
              <a:buSzPts val="1400"/>
              <a:buFont typeface="Arial"/>
              <a:buNone/>
            </a:pPr>
            <a:r>
              <a:rPr b="0" i="0" lang="en-GB" sz="1400" u="none" cap="none" strike="noStrike">
                <a:solidFill>
                  <a:srgbClr val="FFFFFF"/>
                </a:solidFill>
                <a:latin typeface="Arial"/>
                <a:ea typeface="Arial"/>
                <a:cs typeface="Arial"/>
                <a:sym typeface="Arial"/>
              </a:rPr>
              <a:t>BusinessPlus.ie</a:t>
            </a:r>
            <a:endParaRPr/>
          </a:p>
        </p:txBody>
      </p:sp>
      <p:pic>
        <p:nvPicPr>
          <p:cNvPr id="825" name="Google Shape;825;p31"/>
          <p:cNvPicPr preferRelativeResize="0"/>
          <p:nvPr/>
        </p:nvPicPr>
        <p:blipFill rotWithShape="1">
          <a:blip r:embed="rId4">
            <a:alphaModFix/>
          </a:blip>
          <a:srcRect b="0" l="0" r="0" t="0"/>
          <a:stretch/>
        </p:blipFill>
        <p:spPr>
          <a:xfrm>
            <a:off x="7298416" y="4956377"/>
            <a:ext cx="4703084" cy="1393623"/>
          </a:xfrm>
          <a:prstGeom prst="rect">
            <a:avLst/>
          </a:prstGeom>
          <a:noFill/>
          <a:ln>
            <a:noFill/>
          </a:ln>
        </p:spPr>
      </p:pic>
      <p:sp>
        <p:nvSpPr>
          <p:cNvPr id="826" name="Google Shape;826;p31"/>
          <p:cNvSpPr txBox="1"/>
          <p:nvPr/>
        </p:nvSpPr>
        <p:spPr>
          <a:xfrm>
            <a:off x="8310108" y="4657927"/>
            <a:ext cx="2679700" cy="311150"/>
          </a:xfrm>
          <a:prstGeom prst="rect">
            <a:avLst/>
          </a:prstGeom>
          <a:noFill/>
          <a:ln>
            <a:noFill/>
          </a:ln>
        </p:spPr>
        <p:txBody>
          <a:bodyPr anchorCtr="0" anchor="t" bIns="45700" lIns="0" spcFirstLastPara="1" rIns="91425" wrap="square" tIns="0">
            <a:noAutofit/>
          </a:bodyPr>
          <a:lstStyle/>
          <a:p>
            <a:pPr indent="0" lvl="0" marL="0" marR="0" rtl="0" algn="ctr">
              <a:lnSpc>
                <a:spcPct val="100000"/>
              </a:lnSpc>
              <a:spcBef>
                <a:spcPts val="0"/>
              </a:spcBef>
              <a:spcAft>
                <a:spcPts val="0"/>
              </a:spcAft>
              <a:buClr>
                <a:srgbClr val="FFFFFF"/>
              </a:buClr>
              <a:buSzPts val="1400"/>
              <a:buFont typeface="Arial"/>
              <a:buNone/>
            </a:pPr>
            <a:r>
              <a:rPr b="0" i="0" lang="en-GB" sz="1400" u="none" cap="none" strike="noStrike">
                <a:solidFill>
                  <a:srgbClr val="FFFFFF"/>
                </a:solidFill>
                <a:latin typeface="Arial"/>
                <a:ea typeface="Arial"/>
                <a:cs typeface="Arial"/>
                <a:sym typeface="Arial"/>
              </a:rPr>
              <a:t>Data Centre News</a:t>
            </a:r>
            <a:endParaRPr/>
          </a:p>
        </p:txBody>
      </p:sp>
      <p:pic>
        <p:nvPicPr>
          <p:cNvPr id="827" name="Google Shape;827;p31"/>
          <p:cNvPicPr preferRelativeResize="0"/>
          <p:nvPr/>
        </p:nvPicPr>
        <p:blipFill rotWithShape="1">
          <a:blip r:embed="rId5">
            <a:alphaModFix/>
          </a:blip>
          <a:srcRect b="0" l="0" r="0" t="0"/>
          <a:stretch/>
        </p:blipFill>
        <p:spPr>
          <a:xfrm>
            <a:off x="3606800" y="1605915"/>
            <a:ext cx="3561047" cy="4174060"/>
          </a:xfrm>
          <a:prstGeom prst="rect">
            <a:avLst/>
          </a:prstGeom>
          <a:noFill/>
          <a:ln>
            <a:noFill/>
          </a:ln>
        </p:spPr>
      </p:pic>
      <p:sp>
        <p:nvSpPr>
          <p:cNvPr id="828" name="Google Shape;828;p31"/>
          <p:cNvSpPr txBox="1"/>
          <p:nvPr/>
        </p:nvSpPr>
        <p:spPr>
          <a:xfrm>
            <a:off x="4047473" y="1295400"/>
            <a:ext cx="2679700" cy="311150"/>
          </a:xfrm>
          <a:prstGeom prst="rect">
            <a:avLst/>
          </a:prstGeom>
          <a:noFill/>
          <a:ln>
            <a:noFill/>
          </a:ln>
        </p:spPr>
        <p:txBody>
          <a:bodyPr anchorCtr="0" anchor="t" bIns="45700" lIns="0" spcFirstLastPara="1" rIns="91425" wrap="square" tIns="0">
            <a:noAutofit/>
          </a:bodyPr>
          <a:lstStyle/>
          <a:p>
            <a:pPr indent="0" lvl="0" marL="0" marR="0" rtl="0" algn="ctr">
              <a:lnSpc>
                <a:spcPct val="100000"/>
              </a:lnSpc>
              <a:spcBef>
                <a:spcPts val="0"/>
              </a:spcBef>
              <a:spcAft>
                <a:spcPts val="0"/>
              </a:spcAft>
              <a:buClr>
                <a:srgbClr val="FFFFFF"/>
              </a:buClr>
              <a:buSzPts val="1400"/>
              <a:buFont typeface="Arial"/>
              <a:buNone/>
            </a:pPr>
            <a:r>
              <a:rPr b="0" i="0" lang="en-GB" sz="1400" u="none" cap="none" strike="noStrike">
                <a:solidFill>
                  <a:srgbClr val="FFFFFF"/>
                </a:solidFill>
                <a:latin typeface="Arial"/>
                <a:ea typeface="Arial"/>
                <a:cs typeface="Arial"/>
                <a:sym typeface="Arial"/>
              </a:rPr>
              <a:t>Irish Independent</a:t>
            </a:r>
            <a:endParaRPr/>
          </a:p>
        </p:txBody>
      </p:sp>
      <p:pic>
        <p:nvPicPr>
          <p:cNvPr id="829" name="Google Shape;829;p31"/>
          <p:cNvPicPr preferRelativeResize="0"/>
          <p:nvPr/>
        </p:nvPicPr>
        <p:blipFill rotWithShape="1">
          <a:blip r:embed="rId6">
            <a:alphaModFix/>
          </a:blip>
          <a:srcRect b="0" l="0" r="0" t="0"/>
          <a:stretch/>
        </p:blipFill>
        <p:spPr>
          <a:xfrm>
            <a:off x="7925673" y="1602928"/>
            <a:ext cx="3131428" cy="2893121"/>
          </a:xfrm>
          <a:prstGeom prst="rect">
            <a:avLst/>
          </a:prstGeom>
          <a:noFill/>
          <a:ln>
            <a:noFill/>
          </a:ln>
        </p:spPr>
      </p:pic>
      <p:sp>
        <p:nvSpPr>
          <p:cNvPr id="830" name="Google Shape;830;p31"/>
          <p:cNvSpPr txBox="1"/>
          <p:nvPr/>
        </p:nvSpPr>
        <p:spPr>
          <a:xfrm>
            <a:off x="8151537" y="1291778"/>
            <a:ext cx="2679700" cy="311150"/>
          </a:xfrm>
          <a:prstGeom prst="rect">
            <a:avLst/>
          </a:prstGeom>
          <a:noFill/>
          <a:ln>
            <a:noFill/>
          </a:ln>
        </p:spPr>
        <p:txBody>
          <a:bodyPr anchorCtr="0" anchor="t" bIns="45700" lIns="0" spcFirstLastPara="1" rIns="91425" wrap="square" tIns="0">
            <a:noAutofit/>
          </a:bodyPr>
          <a:lstStyle/>
          <a:p>
            <a:pPr indent="0" lvl="0" marL="0" marR="0" rtl="0" algn="ctr">
              <a:lnSpc>
                <a:spcPct val="100000"/>
              </a:lnSpc>
              <a:spcBef>
                <a:spcPts val="0"/>
              </a:spcBef>
              <a:spcAft>
                <a:spcPts val="0"/>
              </a:spcAft>
              <a:buClr>
                <a:srgbClr val="FFFFFF"/>
              </a:buClr>
              <a:buSzPts val="1400"/>
              <a:buFont typeface="Arial"/>
              <a:buNone/>
            </a:pPr>
            <a:r>
              <a:rPr b="0" i="0" lang="en-GB" sz="1400" u="none" cap="none" strike="noStrike">
                <a:solidFill>
                  <a:srgbClr val="FFFFFF"/>
                </a:solidFill>
                <a:latin typeface="Arial"/>
                <a:ea typeface="Arial"/>
                <a:cs typeface="Arial"/>
                <a:sym typeface="Arial"/>
              </a:rPr>
              <a:t>RTE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32"/>
          <p:cNvSpPr txBox="1"/>
          <p:nvPr/>
        </p:nvSpPr>
        <p:spPr>
          <a:xfrm>
            <a:off x="1232452" y="964096"/>
            <a:ext cx="0" cy="0"/>
          </a:xfrm>
          <a:prstGeom prst="rect">
            <a:avLst/>
          </a:prstGeom>
          <a:noFill/>
          <a:ln>
            <a:noFill/>
          </a:ln>
        </p:spPr>
        <p:txBody>
          <a:bodyPr anchorCtr="0" anchor="t" bIns="45700" lIns="0" spcFirstLastPara="1" rIns="91425" wrap="square" tIns="0">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33"/>
          <p:cNvSpPr txBox="1"/>
          <p:nvPr>
            <p:ph type="title"/>
          </p:nvPr>
        </p:nvSpPr>
        <p:spPr>
          <a:xfrm>
            <a:off x="581193" y="729658"/>
            <a:ext cx="11029616" cy="98833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i="1" lang="en-GB"/>
              <a:t>AGNES WARNER</a:t>
            </a:r>
            <a:endParaRPr/>
          </a:p>
        </p:txBody>
      </p:sp>
      <p:pic>
        <p:nvPicPr>
          <p:cNvPr id="842" name="Google Shape;842;p33"/>
          <p:cNvPicPr preferRelativeResize="0"/>
          <p:nvPr>
            <p:ph idx="1" type="body"/>
          </p:nvPr>
        </p:nvPicPr>
        <p:blipFill rotWithShape="1">
          <a:blip r:embed="rId3">
            <a:alphaModFix/>
          </a:blip>
          <a:srcRect b="0" l="0" r="0" t="0"/>
          <a:stretch/>
        </p:blipFill>
        <p:spPr>
          <a:xfrm>
            <a:off x="2005859" y="2228003"/>
            <a:ext cx="2954068" cy="3633047"/>
          </a:xfrm>
          <a:prstGeom prst="rect">
            <a:avLst/>
          </a:prstGeom>
          <a:noFill/>
          <a:ln>
            <a:noFill/>
          </a:ln>
        </p:spPr>
      </p:pic>
      <p:sp>
        <p:nvSpPr>
          <p:cNvPr id="843" name="Google Shape;843;p33"/>
          <p:cNvSpPr txBox="1"/>
          <p:nvPr>
            <p:ph idx="2" type="body"/>
          </p:nvPr>
        </p:nvSpPr>
        <p:spPr>
          <a:xfrm>
            <a:off x="6188417" y="2228003"/>
            <a:ext cx="5422392" cy="3633047"/>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656"/>
              <a:buNone/>
            </a:pPr>
            <a:r>
              <a:rPr lang="en-GB"/>
              <a:t>Agnes Warner </a:t>
            </a:r>
            <a:endParaRPr/>
          </a:p>
          <a:p>
            <a:pPr indent="0" lvl="0" marL="0" rtl="0" algn="l">
              <a:spcBef>
                <a:spcPts val="960"/>
              </a:spcBef>
              <a:spcAft>
                <a:spcPts val="0"/>
              </a:spcAft>
              <a:buSzPts val="1656"/>
              <a:buNone/>
            </a:pPr>
            <a:r>
              <a:rPr lang="en-GB"/>
              <a:t>Property Director at Pure Data Centres </a:t>
            </a:r>
            <a:r>
              <a:rPr lang="en-GB">
                <a:solidFill>
                  <a:srgbClr val="335C75"/>
                </a:solidFill>
              </a:rPr>
              <a:t>Grou</a:t>
            </a:r>
            <a:r>
              <a:rPr lang="en-GB"/>
              <a:t>p, responsible for property strategy, utilities and operational leadership across an international hyperscale data centre portfolio.</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847" name="Shape 847"/>
        <p:cNvGrpSpPr/>
        <p:nvPr/>
      </p:nvGrpSpPr>
      <p:grpSpPr>
        <a:xfrm>
          <a:off x="0" y="0"/>
          <a:ext cx="0" cy="0"/>
          <a:chOff x="0" y="0"/>
          <a:chExt cx="0" cy="0"/>
        </a:xfrm>
      </p:grpSpPr>
      <p:sp>
        <p:nvSpPr>
          <p:cNvPr id="848" name="Google Shape;848;p34"/>
          <p:cNvSpPr/>
          <p:nvPr/>
        </p:nvSpPr>
        <p:spPr>
          <a:xfrm>
            <a:off x="0" y="0"/>
            <a:ext cx="12192000" cy="834181"/>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49" name="Google Shape;849;p34"/>
          <p:cNvSpPr/>
          <p:nvPr/>
        </p:nvSpPr>
        <p:spPr>
          <a:xfrm>
            <a:off x="0" y="834181"/>
            <a:ext cx="12192000" cy="363735"/>
          </a:xfrm>
          <a:prstGeom prst="rect">
            <a:avLst/>
          </a:prstGeom>
          <a:solidFill>
            <a:srgbClr val="E9F2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50" name="Google Shape;850;p34"/>
          <p:cNvSpPr/>
          <p:nvPr/>
        </p:nvSpPr>
        <p:spPr>
          <a:xfrm>
            <a:off x="0" y="834181"/>
            <a:ext cx="50800" cy="363735"/>
          </a:xfrm>
          <a:prstGeom prst="rect">
            <a:avLst/>
          </a:prstGeom>
          <a:solidFill>
            <a:srgbClr val="E07B39"/>
          </a:solidFill>
          <a:ln>
            <a:noFill/>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51" name="Google Shape;851;p34"/>
          <p:cNvSpPr/>
          <p:nvPr/>
        </p:nvSpPr>
        <p:spPr>
          <a:xfrm>
            <a:off x="335160" y="3100000"/>
            <a:ext cx="3617118" cy="1386333"/>
          </a:xfrm>
          <a:prstGeom prst="roundRect">
            <a:avLst>
              <a:gd fmla="val 5496"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52" name="Google Shape;852;p34"/>
          <p:cNvSpPr/>
          <p:nvPr/>
        </p:nvSpPr>
        <p:spPr>
          <a:xfrm>
            <a:off x="512266" y="3239006"/>
            <a:ext cx="365670" cy="365670"/>
          </a:xfrm>
          <a:prstGeom prst="ellipse">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853" name="Google Shape;853;p34"/>
          <p:cNvSpPr/>
          <p:nvPr/>
        </p:nvSpPr>
        <p:spPr>
          <a:xfrm>
            <a:off x="618811" y="3345527"/>
            <a:ext cx="152396" cy="152396"/>
          </a:xfrm>
          <a:prstGeom prst="rect">
            <a:avLst/>
          </a:prstGeom>
          <a:noFill/>
          <a:ln>
            <a:noFill/>
          </a:ln>
        </p:spPr>
      </p:sp>
      <p:sp>
        <p:nvSpPr>
          <p:cNvPr descr="image.png" id="854" name="Google Shape;854;p34"/>
          <p:cNvSpPr/>
          <p:nvPr/>
        </p:nvSpPr>
        <p:spPr>
          <a:xfrm>
            <a:off x="3967360" y="3678744"/>
            <a:ext cx="304792" cy="228594"/>
          </a:xfrm>
          <a:prstGeom prst="rect">
            <a:avLst/>
          </a:prstGeom>
          <a:noFill/>
          <a:ln>
            <a:noFill/>
          </a:ln>
        </p:spPr>
      </p:sp>
      <p:sp>
        <p:nvSpPr>
          <p:cNvPr id="855" name="Google Shape;855;p34"/>
          <p:cNvSpPr/>
          <p:nvPr/>
        </p:nvSpPr>
        <p:spPr>
          <a:xfrm>
            <a:off x="4287440" y="3100000"/>
            <a:ext cx="3617118" cy="1386333"/>
          </a:xfrm>
          <a:prstGeom prst="roundRect">
            <a:avLst>
              <a:gd fmla="val 5496"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56" name="Google Shape;856;p34"/>
          <p:cNvSpPr/>
          <p:nvPr/>
        </p:nvSpPr>
        <p:spPr>
          <a:xfrm>
            <a:off x="4464546" y="3239006"/>
            <a:ext cx="365670" cy="365670"/>
          </a:xfrm>
          <a:prstGeom prst="ellipse">
            <a:avLst/>
          </a:prstGeom>
          <a:solidFill>
            <a:srgbClr val="B261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857" name="Google Shape;857;p34"/>
          <p:cNvSpPr/>
          <p:nvPr/>
        </p:nvSpPr>
        <p:spPr>
          <a:xfrm>
            <a:off x="4570996" y="3345527"/>
            <a:ext cx="152414" cy="152396"/>
          </a:xfrm>
          <a:prstGeom prst="rect">
            <a:avLst/>
          </a:prstGeom>
          <a:noFill/>
          <a:ln>
            <a:noFill/>
          </a:ln>
        </p:spPr>
      </p:sp>
      <p:sp>
        <p:nvSpPr>
          <p:cNvPr descr="image.png" id="858" name="Google Shape;858;p34"/>
          <p:cNvSpPr/>
          <p:nvPr/>
        </p:nvSpPr>
        <p:spPr>
          <a:xfrm>
            <a:off x="7919541" y="3678744"/>
            <a:ext cx="304792" cy="228594"/>
          </a:xfrm>
          <a:prstGeom prst="rect">
            <a:avLst/>
          </a:prstGeom>
          <a:noFill/>
          <a:ln>
            <a:noFill/>
          </a:ln>
        </p:spPr>
      </p:sp>
      <p:sp>
        <p:nvSpPr>
          <p:cNvPr id="859" name="Google Shape;859;p34"/>
          <p:cNvSpPr/>
          <p:nvPr/>
        </p:nvSpPr>
        <p:spPr>
          <a:xfrm>
            <a:off x="8239720" y="3100000"/>
            <a:ext cx="3617118" cy="1386333"/>
          </a:xfrm>
          <a:prstGeom prst="roundRect">
            <a:avLst>
              <a:gd fmla="val 5496"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60" name="Google Shape;860;p34"/>
          <p:cNvSpPr/>
          <p:nvPr/>
        </p:nvSpPr>
        <p:spPr>
          <a:xfrm>
            <a:off x="8416825" y="3239006"/>
            <a:ext cx="365670" cy="365670"/>
          </a:xfrm>
          <a:prstGeom prst="ellipse">
            <a:avLst/>
          </a:prstGeom>
          <a:solidFill>
            <a:srgbClr val="1691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861" name="Google Shape;861;p34"/>
          <p:cNvSpPr/>
          <p:nvPr/>
        </p:nvSpPr>
        <p:spPr>
          <a:xfrm>
            <a:off x="8523173" y="3345527"/>
            <a:ext cx="152396" cy="152396"/>
          </a:xfrm>
          <a:prstGeom prst="rect">
            <a:avLst/>
          </a:prstGeom>
          <a:noFill/>
          <a:ln>
            <a:noFill/>
          </a:ln>
        </p:spPr>
      </p:sp>
      <p:sp>
        <p:nvSpPr>
          <p:cNvPr id="862" name="Google Shape;862;p34"/>
          <p:cNvSpPr/>
          <p:nvPr/>
        </p:nvSpPr>
        <p:spPr>
          <a:xfrm>
            <a:off x="335160" y="6151512"/>
            <a:ext cx="11521678" cy="335160"/>
          </a:xfrm>
          <a:prstGeom prst="roundRect">
            <a:avLst>
              <a:gd fmla="val 22735" name="adj"/>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863" name="Google Shape;863;p34"/>
          <p:cNvSpPr/>
          <p:nvPr/>
        </p:nvSpPr>
        <p:spPr>
          <a:xfrm>
            <a:off x="513207" y="6245620"/>
            <a:ext cx="146629" cy="146629"/>
          </a:xfrm>
          <a:prstGeom prst="rect">
            <a:avLst/>
          </a:prstGeom>
          <a:noFill/>
          <a:ln>
            <a:noFill/>
          </a:ln>
        </p:spPr>
      </p:sp>
      <p:sp>
        <p:nvSpPr>
          <p:cNvPr id="864" name="Google Shape;864;p34"/>
          <p:cNvSpPr/>
          <p:nvPr/>
        </p:nvSpPr>
        <p:spPr>
          <a:xfrm>
            <a:off x="0" y="6608564"/>
            <a:ext cx="12192000" cy="249435"/>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Speaker headshot" id="865" name="Google Shape;865;p34"/>
          <p:cNvPicPr preferRelativeResize="0"/>
          <p:nvPr/>
        </p:nvPicPr>
        <p:blipFill rotWithShape="1">
          <a:blip r:embed="rId3">
            <a:alphaModFix/>
          </a:blip>
          <a:srcRect b="0" l="392" r="392" t="0"/>
          <a:stretch/>
        </p:blipFill>
        <p:spPr>
          <a:xfrm>
            <a:off x="335160" y="1220000"/>
            <a:ext cx="2377440" cy="1783080"/>
          </a:xfrm>
          <a:prstGeom prst="roundRect">
            <a:avLst>
              <a:gd fmla="val 5496" name="adj"/>
            </a:avLst>
          </a:prstGeom>
          <a:noFill/>
          <a:ln cap="flat" cmpd="sng" w="19050">
            <a:solidFill>
              <a:srgbClr val="1691C4"/>
            </a:solidFill>
            <a:prstDash val="solid"/>
            <a:round/>
            <a:headEnd len="sm" w="sm" type="none"/>
            <a:tailEnd len="sm" w="sm" type="none"/>
          </a:ln>
        </p:spPr>
      </p:pic>
      <p:sp>
        <p:nvSpPr>
          <p:cNvPr id="866" name="Google Shape;866;p34"/>
          <p:cNvSpPr txBox="1"/>
          <p:nvPr/>
        </p:nvSpPr>
        <p:spPr>
          <a:xfrm>
            <a:off x="335152" y="167576"/>
            <a:ext cx="3750374" cy="1333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07B39"/>
              </a:buClr>
              <a:buSzPts val="759"/>
              <a:buFont typeface="Montserrat"/>
              <a:buNone/>
            </a:pPr>
            <a:r>
              <a:rPr b="1" i="0" lang="en-GB" sz="759" u="none" cap="none" strike="noStrike">
                <a:solidFill>
                  <a:srgbClr val="E07B39"/>
                </a:solidFill>
                <a:latin typeface="Montserrat"/>
                <a:ea typeface="Montserrat"/>
                <a:cs typeface="Montserrat"/>
                <a:sym typeface="Montserrat"/>
              </a:rPr>
              <a:t>Speaker Introduction</a:t>
            </a:r>
            <a:endParaRPr/>
          </a:p>
        </p:txBody>
      </p:sp>
      <p:sp>
        <p:nvSpPr>
          <p:cNvPr id="867" name="Google Shape;867;p34"/>
          <p:cNvSpPr txBox="1"/>
          <p:nvPr/>
        </p:nvSpPr>
        <p:spPr>
          <a:xfrm>
            <a:off x="335152" y="327562"/>
            <a:ext cx="7526347" cy="3714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111"/>
              <a:buFont typeface="Montserrat"/>
              <a:buNone/>
            </a:pPr>
            <a:r>
              <a:rPr b="1" i="0" lang="en-GB" sz="2111" u="none" cap="none" strike="noStrike">
                <a:solidFill>
                  <a:srgbClr val="FFFFFF"/>
                </a:solidFill>
                <a:latin typeface="Montserrat"/>
                <a:ea typeface="Montserrat"/>
                <a:cs typeface="Montserrat"/>
                <a:sym typeface="Montserrat"/>
              </a:rPr>
              <a:t>Agnes Warner MBA</a:t>
            </a:r>
            <a:endParaRPr/>
          </a:p>
        </p:txBody>
      </p:sp>
      <p:sp>
        <p:nvSpPr>
          <p:cNvPr id="868" name="Google Shape;868;p34"/>
          <p:cNvSpPr txBox="1"/>
          <p:nvPr/>
        </p:nvSpPr>
        <p:spPr>
          <a:xfrm>
            <a:off x="3009900" y="1450000"/>
            <a:ext cx="8846778" cy="900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F5C8B"/>
              </a:buClr>
              <a:buSzPts val="1300"/>
              <a:buFont typeface="Open Sans"/>
              <a:buNone/>
            </a:pPr>
            <a:r>
              <a:rPr b="1" i="1" lang="en-GB" sz="1300" u="none" cap="none" strike="noStrike">
                <a:solidFill>
                  <a:srgbClr val="1F5C8B"/>
                </a:solidFill>
                <a:latin typeface="Open Sans"/>
                <a:ea typeface="Open Sans"/>
                <a:cs typeface="Open Sans"/>
                <a:sym typeface="Open Sans"/>
              </a:rPr>
              <a:t>Property Director, Pure Data Centres Group — responsible for property strategy, utilities and operational leadership across an international hyperscale data centre portfolio.</a:t>
            </a:r>
            <a:endParaRPr/>
          </a:p>
        </p:txBody>
      </p:sp>
      <p:sp>
        <p:nvSpPr>
          <p:cNvPr id="869" name="Google Shape;869;p34"/>
          <p:cNvSpPr txBox="1"/>
          <p:nvPr/>
        </p:nvSpPr>
        <p:spPr>
          <a:xfrm>
            <a:off x="969293" y="3268287"/>
            <a:ext cx="492311" cy="1333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59"/>
              <a:buFont typeface="Montserrat"/>
              <a:buNone/>
            </a:pPr>
            <a:r>
              <a:rPr b="1" i="0" lang="en-GB" sz="759" u="none" cap="none" strike="noStrike">
                <a:solidFill>
                  <a:srgbClr val="5F8AA3"/>
                </a:solidFill>
                <a:latin typeface="Montserrat"/>
                <a:ea typeface="Montserrat"/>
                <a:cs typeface="Montserrat"/>
                <a:sym typeface="Montserrat"/>
              </a:rPr>
              <a:t>Focus 01</a:t>
            </a:r>
            <a:endParaRPr/>
          </a:p>
        </p:txBody>
      </p:sp>
      <p:sp>
        <p:nvSpPr>
          <p:cNvPr id="870" name="Google Shape;870;p34"/>
          <p:cNvSpPr txBox="1"/>
          <p:nvPr/>
        </p:nvSpPr>
        <p:spPr>
          <a:xfrm>
            <a:off x="969293" y="3392109"/>
            <a:ext cx="1900000" cy="1809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002"/>
              <a:buFont typeface="Montserrat"/>
              <a:buNone/>
            </a:pPr>
            <a:r>
              <a:rPr b="1" i="0" lang="en-GB" sz="1002" u="none" cap="none" strike="noStrike">
                <a:solidFill>
                  <a:srgbClr val="15303F"/>
                </a:solidFill>
                <a:latin typeface="Montserrat"/>
                <a:ea typeface="Montserrat"/>
                <a:cs typeface="Montserrat"/>
                <a:sym typeface="Montserrat"/>
              </a:rPr>
              <a:t>Property &amp; Operations</a:t>
            </a:r>
            <a:endParaRPr/>
          </a:p>
        </p:txBody>
      </p:sp>
      <p:sp>
        <p:nvSpPr>
          <p:cNvPr id="871" name="Google Shape;871;p34"/>
          <p:cNvSpPr txBox="1"/>
          <p:nvPr/>
        </p:nvSpPr>
        <p:spPr>
          <a:xfrm>
            <a:off x="512253" y="3657909"/>
            <a:ext cx="3076200" cy="6789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More than 15 years in the data centre sector, with leadership roles spanning property, operations, energy procurement, commercial strategy and organisational transformation.</a:t>
            </a:r>
            <a:endParaRPr/>
          </a:p>
        </p:txBody>
      </p:sp>
      <p:sp>
        <p:nvSpPr>
          <p:cNvPr id="872" name="Google Shape;872;p34"/>
          <p:cNvSpPr txBox="1"/>
          <p:nvPr/>
        </p:nvSpPr>
        <p:spPr>
          <a:xfrm>
            <a:off x="4921474" y="3268287"/>
            <a:ext cx="513890" cy="1333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59"/>
              <a:buFont typeface="Montserrat"/>
              <a:buNone/>
            </a:pPr>
            <a:r>
              <a:rPr b="1" i="0" lang="en-GB" sz="759" u="none" cap="none" strike="noStrike">
                <a:solidFill>
                  <a:srgbClr val="5F8AA3"/>
                </a:solidFill>
                <a:latin typeface="Montserrat"/>
                <a:ea typeface="Montserrat"/>
                <a:cs typeface="Montserrat"/>
                <a:sym typeface="Montserrat"/>
              </a:rPr>
              <a:t>Focus 02</a:t>
            </a:r>
            <a:endParaRPr/>
          </a:p>
        </p:txBody>
      </p:sp>
      <p:sp>
        <p:nvSpPr>
          <p:cNvPr id="873" name="Google Shape;873;p34"/>
          <p:cNvSpPr txBox="1"/>
          <p:nvPr/>
        </p:nvSpPr>
        <p:spPr>
          <a:xfrm>
            <a:off x="4921474" y="3392109"/>
            <a:ext cx="1321858" cy="1809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002"/>
              <a:buFont typeface="Montserrat"/>
              <a:buNone/>
            </a:pPr>
            <a:r>
              <a:rPr b="1" i="0" lang="en-GB" sz="1002" u="none" cap="none" strike="noStrike">
                <a:solidFill>
                  <a:srgbClr val="15303F"/>
                </a:solidFill>
                <a:latin typeface="Montserrat"/>
                <a:ea typeface="Montserrat"/>
                <a:cs typeface="Montserrat"/>
                <a:sym typeface="Montserrat"/>
              </a:rPr>
              <a:t>Energy Innovation</a:t>
            </a:r>
            <a:endParaRPr/>
          </a:p>
        </p:txBody>
      </p:sp>
      <p:sp>
        <p:nvSpPr>
          <p:cNvPr id="874" name="Google Shape;874;p34"/>
          <p:cNvSpPr txBox="1"/>
          <p:nvPr/>
        </p:nvSpPr>
        <p:spPr>
          <a:xfrm>
            <a:off x="4464434" y="3657909"/>
            <a:ext cx="3253747" cy="6789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00"/>
              <a:buFont typeface="Open Sans"/>
              <a:buNone/>
            </a:pPr>
            <a:r>
              <a:rPr b="0" i="0" lang="en-GB" sz="800" u="none" cap="none" strike="noStrike">
                <a:solidFill>
                  <a:srgbClr val="274C63"/>
                </a:solidFill>
                <a:latin typeface="Open Sans"/>
                <a:ea typeface="Open Sans"/>
                <a:cs typeface="Open Sans"/>
                <a:sym typeface="Open Sans"/>
              </a:rPr>
              <a:t>Led the adoption of one of Europe’s first large-scale biomethane-backed energy solutions for data centres in Dublin — a practical, commercially viable route to cut emissions from critical infrastructure.</a:t>
            </a:r>
            <a:endParaRPr/>
          </a:p>
        </p:txBody>
      </p:sp>
      <p:sp>
        <p:nvSpPr>
          <p:cNvPr id="875" name="Google Shape;875;p34"/>
          <p:cNvSpPr txBox="1"/>
          <p:nvPr/>
        </p:nvSpPr>
        <p:spPr>
          <a:xfrm>
            <a:off x="8873654" y="3268287"/>
            <a:ext cx="514188" cy="1333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59"/>
              <a:buFont typeface="Montserrat"/>
              <a:buNone/>
            </a:pPr>
            <a:r>
              <a:rPr b="1" i="0" lang="en-GB" sz="759" u="none" cap="none" strike="noStrike">
                <a:solidFill>
                  <a:srgbClr val="5F8AA3"/>
                </a:solidFill>
                <a:latin typeface="Montserrat"/>
                <a:ea typeface="Montserrat"/>
                <a:cs typeface="Montserrat"/>
                <a:sym typeface="Montserrat"/>
              </a:rPr>
              <a:t>Focus 03</a:t>
            </a:r>
            <a:endParaRPr/>
          </a:p>
        </p:txBody>
      </p:sp>
      <p:sp>
        <p:nvSpPr>
          <p:cNvPr id="876" name="Google Shape;876;p34"/>
          <p:cNvSpPr txBox="1"/>
          <p:nvPr/>
        </p:nvSpPr>
        <p:spPr>
          <a:xfrm>
            <a:off x="8873654" y="3392109"/>
            <a:ext cx="1732464" cy="1809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002"/>
              <a:buFont typeface="Montserrat"/>
              <a:buNone/>
            </a:pPr>
            <a:r>
              <a:rPr b="1" i="0" lang="en-GB" sz="1002" u="none" cap="none" strike="noStrike">
                <a:solidFill>
                  <a:srgbClr val="15303F"/>
                </a:solidFill>
                <a:latin typeface="Montserrat"/>
                <a:ea typeface="Montserrat"/>
                <a:cs typeface="Montserrat"/>
                <a:sym typeface="Montserrat"/>
              </a:rPr>
              <a:t>Strategic Perspective</a:t>
            </a:r>
            <a:endParaRPr/>
          </a:p>
        </p:txBody>
      </p:sp>
      <p:sp>
        <p:nvSpPr>
          <p:cNvPr id="877" name="Google Shape;877;p34"/>
          <p:cNvSpPr txBox="1"/>
          <p:nvPr/>
        </p:nvSpPr>
        <p:spPr>
          <a:xfrm>
            <a:off x="8416615" y="3657909"/>
            <a:ext cx="3250771" cy="6789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Work focused on the commercial, operational and strategic challenges of supporting the growth of digital infrastructure and the energy that enables it.</a:t>
            </a:r>
            <a:endParaRPr/>
          </a:p>
        </p:txBody>
      </p:sp>
      <p:sp>
        <p:nvSpPr>
          <p:cNvPr id="878" name="Google Shape;878;p34"/>
          <p:cNvSpPr txBox="1"/>
          <p:nvPr/>
        </p:nvSpPr>
        <p:spPr>
          <a:xfrm>
            <a:off x="335152" y="4660000"/>
            <a:ext cx="2136076" cy="171445"/>
          </a:xfrm>
          <a:prstGeom prst="rect">
            <a:avLst/>
          </a:prstGeom>
          <a:noFill/>
          <a:ln>
            <a:noFill/>
          </a:ln>
        </p:spPr>
        <p:txBody>
          <a:bodyPr anchorCtr="0" anchor="t" bIns="38075"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Experience Spans</a:t>
            </a:r>
            <a:endParaRPr/>
          </a:p>
        </p:txBody>
      </p:sp>
      <p:sp>
        <p:nvSpPr>
          <p:cNvPr id="879" name="Google Shape;879;p34"/>
          <p:cNvSpPr txBox="1"/>
          <p:nvPr/>
        </p:nvSpPr>
        <p:spPr>
          <a:xfrm>
            <a:off x="6187225" y="4660000"/>
            <a:ext cx="2083243" cy="171445"/>
          </a:xfrm>
          <a:prstGeom prst="rect">
            <a:avLst/>
          </a:prstGeom>
          <a:noFill/>
          <a:ln>
            <a:noFill/>
          </a:ln>
        </p:spPr>
        <p:txBody>
          <a:bodyPr anchorCtr="0" anchor="t" bIns="38075"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Credentials &amp; Platform</a:t>
            </a:r>
            <a:endParaRPr/>
          </a:p>
        </p:txBody>
      </p:sp>
      <p:sp>
        <p:nvSpPr>
          <p:cNvPr id="880" name="Google Shape;880;p34"/>
          <p:cNvSpPr txBox="1"/>
          <p:nvPr/>
        </p:nvSpPr>
        <p:spPr>
          <a:xfrm>
            <a:off x="776863" y="6235742"/>
            <a:ext cx="7084041" cy="1619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07B39"/>
              </a:buClr>
              <a:buSzPts val="850"/>
              <a:buFont typeface="Open Sans"/>
              <a:buNone/>
            </a:pPr>
            <a:r>
              <a:rPr b="1" i="0" lang="en-GB" sz="850" u="none" cap="none" strike="noStrike">
                <a:solidFill>
                  <a:srgbClr val="E07B39"/>
                </a:solidFill>
                <a:latin typeface="Open Sans"/>
                <a:ea typeface="Open Sans"/>
                <a:cs typeface="Open Sans"/>
                <a:sym typeface="Open Sans"/>
              </a:rPr>
              <a:t>Beyond the Grid:</a:t>
            </a:r>
            <a:r>
              <a:rPr b="0" i="0" lang="en-GB" sz="888" u="none" cap="none" strike="noStrike">
                <a:solidFill>
                  <a:srgbClr val="BFDFF0"/>
                </a:solidFill>
                <a:latin typeface="Open Sans"/>
                <a:ea typeface="Open Sans"/>
                <a:cs typeface="Open Sans"/>
                <a:sym typeface="Open Sans"/>
              </a:rPr>
              <a:t> Clean Hydrogen Pathways for Data Centres — Section 4: Policy, Economics &amp; Market Signals</a:t>
            </a:r>
            <a:endParaRPr/>
          </a:p>
        </p:txBody>
      </p:sp>
      <p:sp>
        <p:nvSpPr>
          <p:cNvPr id="881" name="Google Shape;881;p34"/>
          <p:cNvSpPr txBox="1"/>
          <p:nvPr/>
        </p:nvSpPr>
        <p:spPr>
          <a:xfrm>
            <a:off x="335152" y="6661677"/>
            <a:ext cx="2980952"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Policy, Economics &amp; Market Signals for Hydrogen Adoption</a:t>
            </a:r>
            <a:endParaRPr/>
          </a:p>
        </p:txBody>
      </p:sp>
      <p:sp>
        <p:nvSpPr>
          <p:cNvPr id="882" name="Google Shape;882;p34"/>
          <p:cNvSpPr txBox="1"/>
          <p:nvPr/>
        </p:nvSpPr>
        <p:spPr>
          <a:xfrm>
            <a:off x="11515288" y="6666440"/>
            <a:ext cx="296556" cy="12202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8FA1AD"/>
              </a:buClr>
              <a:buSzPts val="793"/>
              <a:buFont typeface="Montserrat"/>
              <a:buNone/>
            </a:pPr>
            <a:r>
              <a:rPr b="0" i="0" lang="en-GB" sz="793" u="none" cap="none" strike="noStrike">
                <a:solidFill>
                  <a:srgbClr val="8FA1AD"/>
                </a:solidFill>
                <a:latin typeface="Montserrat"/>
                <a:ea typeface="Montserrat"/>
                <a:cs typeface="Montserrat"/>
                <a:sym typeface="Montserrat"/>
              </a:rPr>
              <a:t>01 / 11</a:t>
            </a:r>
            <a:endParaRPr/>
          </a:p>
        </p:txBody>
      </p:sp>
      <p:sp>
        <p:nvSpPr>
          <p:cNvPr id="883" name="Google Shape;883;p34"/>
          <p:cNvSpPr txBox="1"/>
          <p:nvPr/>
        </p:nvSpPr>
        <p:spPr>
          <a:xfrm>
            <a:off x="335152" y="4934134"/>
            <a:ext cx="5669316" cy="584284"/>
          </a:xfrm>
          <a:prstGeom prst="rect">
            <a:avLst/>
          </a:prstGeom>
          <a:noFill/>
          <a:ln>
            <a:noFill/>
          </a:ln>
        </p:spPr>
        <p:txBody>
          <a:bodyPr anchorCtr="0" anchor="t" bIns="0" lIns="0" spcFirstLastPara="1" rIns="0" wrap="square" tIns="0">
            <a:spAutoFit/>
          </a:bodyPr>
          <a:lstStyle/>
          <a:p>
            <a:pPr indent="-132453" lvl="0" marL="132453" marR="0" rtl="0" algn="l">
              <a:lnSpc>
                <a:spcPct val="140090"/>
              </a:lnSpc>
              <a:spcBef>
                <a:spcPts val="0"/>
              </a:spcBef>
              <a:spcAft>
                <a:spcPts val="0"/>
              </a:spcAft>
              <a:buClr>
                <a:srgbClr val="AA5D2B"/>
              </a:buClr>
              <a:buSzPts val="850"/>
              <a:buFont typeface="Open Sans"/>
              <a:buChar char="●"/>
            </a:pPr>
            <a:r>
              <a:rPr b="1" i="0" lang="en-GB" sz="850" u="none" cap="none" strike="noStrike">
                <a:solidFill>
                  <a:srgbClr val="1F5C8B"/>
                </a:solidFill>
                <a:latin typeface="Open Sans"/>
                <a:ea typeface="Open Sans"/>
                <a:cs typeface="Open Sans"/>
                <a:sym typeface="Open Sans"/>
              </a:rPr>
              <a:t>Energy procurement</a:t>
            </a:r>
            <a:r>
              <a:rPr b="0" i="0" lang="en-GB" sz="888" u="none" cap="none" strike="noStrike">
                <a:solidFill>
                  <a:srgbClr val="274C63"/>
                </a:solidFill>
                <a:latin typeface="Open Sans"/>
                <a:ea typeface="Open Sans"/>
                <a:cs typeface="Open Sans"/>
                <a:sym typeface="Open Sans"/>
              </a:rPr>
              <a:t> — customer requirements and long-term supply strategy</a:t>
            </a:r>
            <a:endParaRPr/>
          </a:p>
          <a:p>
            <a:pPr indent="-132453" lvl="0" marL="132453" marR="0" rtl="0" algn="l">
              <a:lnSpc>
                <a:spcPct val="140090"/>
              </a:lnSpc>
              <a:spcBef>
                <a:spcPts val="335"/>
              </a:spcBef>
              <a:spcAft>
                <a:spcPts val="0"/>
              </a:spcAft>
              <a:buClr>
                <a:srgbClr val="AA5D2B"/>
              </a:buClr>
              <a:buSzPts val="850"/>
              <a:buFont typeface="Open Sans"/>
              <a:buChar char="●"/>
            </a:pPr>
            <a:r>
              <a:rPr b="1" i="0" lang="en-GB" sz="850" u="none" cap="none" strike="noStrike">
                <a:solidFill>
                  <a:srgbClr val="1F5C8B"/>
                </a:solidFill>
                <a:latin typeface="Open Sans"/>
                <a:ea typeface="Open Sans"/>
                <a:cs typeface="Open Sans"/>
                <a:sym typeface="Open Sans"/>
              </a:rPr>
              <a:t>Operational resilience</a:t>
            </a:r>
            <a:r>
              <a:rPr b="0" i="0" lang="en-GB" sz="888" u="none" cap="none" strike="noStrike">
                <a:solidFill>
                  <a:srgbClr val="274C63"/>
                </a:solidFill>
                <a:latin typeface="Open Sans"/>
                <a:ea typeface="Open Sans"/>
                <a:cs typeface="Open Sans"/>
                <a:sym typeface="Open Sans"/>
              </a:rPr>
              <a:t> — reliability and continuity across a hyperscale portfolio</a:t>
            </a:r>
            <a:endParaRPr/>
          </a:p>
          <a:p>
            <a:pPr indent="-132453" lvl="0" marL="132453" marR="0" rtl="0" algn="l">
              <a:lnSpc>
                <a:spcPct val="140090"/>
              </a:lnSpc>
              <a:spcBef>
                <a:spcPts val="335"/>
              </a:spcBef>
              <a:spcAft>
                <a:spcPts val="0"/>
              </a:spcAft>
              <a:buClr>
                <a:srgbClr val="AA5D2B"/>
              </a:buClr>
              <a:buSzPts val="850"/>
              <a:buFont typeface="Open Sans"/>
              <a:buChar char="●"/>
            </a:pPr>
            <a:r>
              <a:rPr b="1" i="0" lang="en-GB" sz="850" u="none" cap="none" strike="noStrike">
                <a:solidFill>
                  <a:srgbClr val="1F5C8B"/>
                </a:solidFill>
                <a:latin typeface="Open Sans"/>
                <a:ea typeface="Open Sans"/>
                <a:cs typeface="Open Sans"/>
                <a:sym typeface="Open Sans"/>
              </a:rPr>
              <a:t>Market growth &amp; sustainability</a:t>
            </a:r>
            <a:r>
              <a:rPr b="0" i="0" lang="en-GB" sz="888" u="none" cap="none" strike="noStrike">
                <a:solidFill>
                  <a:srgbClr val="274C63"/>
                </a:solidFill>
                <a:latin typeface="Open Sans"/>
                <a:ea typeface="Open Sans"/>
                <a:cs typeface="Open Sans"/>
                <a:sym typeface="Open Sans"/>
              </a:rPr>
              <a:t> — the expanding role of energy in enabling digital infrastructure</a:t>
            </a:r>
            <a:endParaRPr/>
          </a:p>
        </p:txBody>
      </p:sp>
      <p:sp>
        <p:nvSpPr>
          <p:cNvPr id="884" name="Google Shape;884;p34"/>
          <p:cNvSpPr txBox="1"/>
          <p:nvPr/>
        </p:nvSpPr>
        <p:spPr>
          <a:xfrm>
            <a:off x="6187225" y="4934134"/>
            <a:ext cx="5669316" cy="584284"/>
          </a:xfrm>
          <a:prstGeom prst="rect">
            <a:avLst/>
          </a:prstGeom>
          <a:noFill/>
          <a:ln>
            <a:noFill/>
          </a:ln>
        </p:spPr>
        <p:txBody>
          <a:bodyPr anchorCtr="0" anchor="t" bIns="0" lIns="0" spcFirstLastPara="1" rIns="0" wrap="square" tIns="0">
            <a:spAutoFit/>
          </a:bodyPr>
          <a:lstStyle/>
          <a:p>
            <a:pPr indent="-132453" lvl="0" marL="132453" marR="0" rtl="0" algn="l">
              <a:lnSpc>
                <a:spcPct val="140090"/>
              </a:lnSpc>
              <a:spcBef>
                <a:spcPts val="0"/>
              </a:spcBef>
              <a:spcAft>
                <a:spcPts val="0"/>
              </a:spcAft>
              <a:buClr>
                <a:srgbClr val="AA5D2B"/>
              </a:buClr>
              <a:buSzPts val="888"/>
              <a:buFont typeface="Open Sans"/>
              <a:buChar char="●"/>
            </a:pPr>
            <a:r>
              <a:rPr b="0" i="0" lang="en-GB" sz="888" u="none" cap="none" strike="noStrike">
                <a:solidFill>
                  <a:srgbClr val="274C63"/>
                </a:solidFill>
                <a:latin typeface="Open Sans"/>
                <a:ea typeface="Open Sans"/>
                <a:cs typeface="Open Sans"/>
                <a:sym typeface="Open Sans"/>
              </a:rPr>
              <a:t>Executive MBA graduate and Lean Six Sigma practitioner</a:t>
            </a:r>
            <a:endParaRPr/>
          </a:p>
          <a:p>
            <a:pPr indent="-132453" lvl="0" marL="132453" marR="0" rtl="0" algn="l">
              <a:lnSpc>
                <a:spcPct val="140090"/>
              </a:lnSpc>
              <a:spcBef>
                <a:spcPts val="335"/>
              </a:spcBef>
              <a:spcAft>
                <a:spcPts val="0"/>
              </a:spcAft>
              <a:buClr>
                <a:srgbClr val="AA5D2B"/>
              </a:buClr>
              <a:buSzPts val="888"/>
              <a:buFont typeface="Open Sans"/>
              <a:buChar char="●"/>
            </a:pPr>
            <a:r>
              <a:rPr b="0" i="0" lang="en-GB" sz="888" u="none" cap="none" strike="noStrike">
                <a:solidFill>
                  <a:srgbClr val="274C63"/>
                </a:solidFill>
                <a:latin typeface="Open Sans"/>
                <a:ea typeface="Open Sans"/>
                <a:cs typeface="Open Sans"/>
                <a:sym typeface="Open Sans"/>
              </a:rPr>
              <a:t>Regular speaker and panellist on energy transition, biomethane and hydrogen</a:t>
            </a:r>
            <a:endParaRPr/>
          </a:p>
          <a:p>
            <a:pPr indent="-132453" lvl="0" marL="132453" marR="0" rtl="0" algn="l">
              <a:lnSpc>
                <a:spcPct val="140090"/>
              </a:lnSpc>
              <a:spcBef>
                <a:spcPts val="335"/>
              </a:spcBef>
              <a:spcAft>
                <a:spcPts val="0"/>
              </a:spcAft>
              <a:buClr>
                <a:srgbClr val="AA5D2B"/>
              </a:buClr>
              <a:buSzPts val="888"/>
              <a:buFont typeface="Open Sans"/>
              <a:buChar char="●"/>
            </a:pPr>
            <a:r>
              <a:rPr b="0" i="0" lang="en-GB" sz="888" u="none" cap="none" strike="noStrike">
                <a:solidFill>
                  <a:srgbClr val="274C63"/>
                </a:solidFill>
                <a:latin typeface="Open Sans"/>
                <a:ea typeface="Open Sans"/>
                <a:cs typeface="Open Sans"/>
                <a:sym typeface="Open Sans"/>
              </a:rPr>
              <a:t>Contributor on energy security and the future of sustainable digital infrastructure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888" name="Shape 888"/>
        <p:cNvGrpSpPr/>
        <p:nvPr/>
      </p:nvGrpSpPr>
      <p:grpSpPr>
        <a:xfrm>
          <a:off x="0" y="0"/>
          <a:ext cx="0" cy="0"/>
          <a:chOff x="0" y="0"/>
          <a:chExt cx="0" cy="0"/>
        </a:xfrm>
      </p:grpSpPr>
      <p:sp>
        <p:nvSpPr>
          <p:cNvPr id="889" name="Google Shape;889;p35"/>
          <p:cNvSpPr/>
          <p:nvPr/>
        </p:nvSpPr>
        <p:spPr>
          <a:xfrm>
            <a:off x="0" y="0"/>
            <a:ext cx="12192000" cy="834181"/>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0" name="Google Shape;890;p35"/>
          <p:cNvSpPr/>
          <p:nvPr/>
        </p:nvSpPr>
        <p:spPr>
          <a:xfrm>
            <a:off x="0" y="834181"/>
            <a:ext cx="12192000" cy="363735"/>
          </a:xfrm>
          <a:prstGeom prst="rect">
            <a:avLst/>
          </a:prstGeom>
          <a:solidFill>
            <a:srgbClr val="E9F2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1" name="Google Shape;891;p35"/>
          <p:cNvSpPr/>
          <p:nvPr/>
        </p:nvSpPr>
        <p:spPr>
          <a:xfrm>
            <a:off x="0" y="834181"/>
            <a:ext cx="50800" cy="363735"/>
          </a:xfrm>
          <a:prstGeom prst="rect">
            <a:avLst/>
          </a:prstGeom>
          <a:solidFill>
            <a:srgbClr val="E07B39"/>
          </a:solidFill>
          <a:ln>
            <a:noFill/>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2" name="Google Shape;892;p35"/>
          <p:cNvSpPr/>
          <p:nvPr/>
        </p:nvSpPr>
        <p:spPr>
          <a:xfrm>
            <a:off x="335160" y="1350317"/>
            <a:ext cx="3617118" cy="1386333"/>
          </a:xfrm>
          <a:prstGeom prst="roundRect">
            <a:avLst>
              <a:gd fmla="val 5496"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3" name="Google Shape;893;p35"/>
          <p:cNvSpPr/>
          <p:nvPr/>
        </p:nvSpPr>
        <p:spPr>
          <a:xfrm>
            <a:off x="512266" y="1489323"/>
            <a:ext cx="365670" cy="365670"/>
          </a:xfrm>
          <a:prstGeom prst="ellipse">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894" name="Google Shape;894;p35"/>
          <p:cNvSpPr/>
          <p:nvPr/>
        </p:nvSpPr>
        <p:spPr>
          <a:xfrm>
            <a:off x="618811" y="1595844"/>
            <a:ext cx="152396" cy="152396"/>
          </a:xfrm>
          <a:prstGeom prst="rect">
            <a:avLst/>
          </a:prstGeom>
          <a:noFill/>
          <a:ln>
            <a:noFill/>
          </a:ln>
        </p:spPr>
      </p:sp>
      <p:sp>
        <p:nvSpPr>
          <p:cNvPr descr="image.png" id="895" name="Google Shape;895;p35"/>
          <p:cNvSpPr/>
          <p:nvPr/>
        </p:nvSpPr>
        <p:spPr>
          <a:xfrm>
            <a:off x="3967360" y="1929061"/>
            <a:ext cx="304792" cy="228594"/>
          </a:xfrm>
          <a:prstGeom prst="rect">
            <a:avLst/>
          </a:prstGeom>
          <a:noFill/>
          <a:ln>
            <a:noFill/>
          </a:ln>
        </p:spPr>
      </p:sp>
      <p:sp>
        <p:nvSpPr>
          <p:cNvPr id="896" name="Google Shape;896;p35"/>
          <p:cNvSpPr/>
          <p:nvPr/>
        </p:nvSpPr>
        <p:spPr>
          <a:xfrm>
            <a:off x="4287440" y="1350317"/>
            <a:ext cx="3617118" cy="1386333"/>
          </a:xfrm>
          <a:prstGeom prst="roundRect">
            <a:avLst>
              <a:gd fmla="val 5496"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7" name="Google Shape;897;p35"/>
          <p:cNvSpPr/>
          <p:nvPr/>
        </p:nvSpPr>
        <p:spPr>
          <a:xfrm>
            <a:off x="4464546" y="1489323"/>
            <a:ext cx="365670" cy="365670"/>
          </a:xfrm>
          <a:prstGeom prst="ellipse">
            <a:avLst/>
          </a:prstGeom>
          <a:solidFill>
            <a:srgbClr val="B261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898" name="Google Shape;898;p35"/>
          <p:cNvSpPr/>
          <p:nvPr/>
        </p:nvSpPr>
        <p:spPr>
          <a:xfrm>
            <a:off x="4570996" y="1595844"/>
            <a:ext cx="152414" cy="152396"/>
          </a:xfrm>
          <a:prstGeom prst="rect">
            <a:avLst/>
          </a:prstGeom>
          <a:noFill/>
          <a:ln>
            <a:noFill/>
          </a:ln>
        </p:spPr>
      </p:sp>
      <p:sp>
        <p:nvSpPr>
          <p:cNvPr descr="image.png" id="899" name="Google Shape;899;p35"/>
          <p:cNvSpPr/>
          <p:nvPr/>
        </p:nvSpPr>
        <p:spPr>
          <a:xfrm>
            <a:off x="7919541" y="1929061"/>
            <a:ext cx="304792" cy="228594"/>
          </a:xfrm>
          <a:prstGeom prst="rect">
            <a:avLst/>
          </a:prstGeom>
          <a:noFill/>
          <a:ln>
            <a:noFill/>
          </a:ln>
        </p:spPr>
      </p:sp>
      <p:sp>
        <p:nvSpPr>
          <p:cNvPr id="900" name="Google Shape;900;p35"/>
          <p:cNvSpPr/>
          <p:nvPr/>
        </p:nvSpPr>
        <p:spPr>
          <a:xfrm>
            <a:off x="8239720" y="1350317"/>
            <a:ext cx="3617118" cy="1386333"/>
          </a:xfrm>
          <a:prstGeom prst="roundRect">
            <a:avLst>
              <a:gd fmla="val 5496"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01" name="Google Shape;901;p35"/>
          <p:cNvSpPr/>
          <p:nvPr/>
        </p:nvSpPr>
        <p:spPr>
          <a:xfrm>
            <a:off x="8416825" y="1489323"/>
            <a:ext cx="365670" cy="365670"/>
          </a:xfrm>
          <a:prstGeom prst="ellipse">
            <a:avLst/>
          </a:prstGeom>
          <a:solidFill>
            <a:srgbClr val="1691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02" name="Google Shape;902;p35"/>
          <p:cNvSpPr/>
          <p:nvPr/>
        </p:nvSpPr>
        <p:spPr>
          <a:xfrm>
            <a:off x="8523173" y="1595844"/>
            <a:ext cx="152396" cy="152396"/>
          </a:xfrm>
          <a:prstGeom prst="rect">
            <a:avLst/>
          </a:prstGeom>
          <a:noFill/>
          <a:ln>
            <a:noFill/>
          </a:ln>
        </p:spPr>
      </p:sp>
      <p:sp>
        <p:nvSpPr>
          <p:cNvPr id="903" name="Google Shape;903;p35"/>
          <p:cNvSpPr/>
          <p:nvPr/>
        </p:nvSpPr>
        <p:spPr>
          <a:xfrm>
            <a:off x="335160" y="6151512"/>
            <a:ext cx="11521678" cy="335160"/>
          </a:xfrm>
          <a:prstGeom prst="roundRect">
            <a:avLst>
              <a:gd fmla="val 22735" name="adj"/>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04" name="Google Shape;904;p35"/>
          <p:cNvSpPr/>
          <p:nvPr/>
        </p:nvSpPr>
        <p:spPr>
          <a:xfrm>
            <a:off x="513207" y="6245620"/>
            <a:ext cx="146629" cy="146629"/>
          </a:xfrm>
          <a:prstGeom prst="rect">
            <a:avLst/>
          </a:prstGeom>
          <a:noFill/>
          <a:ln>
            <a:noFill/>
          </a:ln>
        </p:spPr>
      </p:sp>
      <p:sp>
        <p:nvSpPr>
          <p:cNvPr id="905" name="Google Shape;905;p35"/>
          <p:cNvSpPr/>
          <p:nvPr/>
        </p:nvSpPr>
        <p:spPr>
          <a:xfrm>
            <a:off x="0" y="6608564"/>
            <a:ext cx="12192000" cy="249435"/>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06" name="Google Shape;906;p35"/>
          <p:cNvSpPr txBox="1"/>
          <p:nvPr/>
        </p:nvSpPr>
        <p:spPr>
          <a:xfrm>
            <a:off x="335152" y="167576"/>
            <a:ext cx="3750374" cy="1333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07B39"/>
              </a:buClr>
              <a:buSzPts val="759"/>
              <a:buFont typeface="Montserrat"/>
              <a:buNone/>
            </a:pPr>
            <a:r>
              <a:rPr b="1" i="0" lang="en-GB" sz="759" u="none" cap="none" strike="noStrike">
                <a:solidFill>
                  <a:srgbClr val="E07B39"/>
                </a:solidFill>
                <a:latin typeface="Montserrat"/>
                <a:ea typeface="Montserrat"/>
                <a:cs typeface="Montserrat"/>
                <a:sym typeface="Montserrat"/>
              </a:rPr>
              <a:t>Section 4 — Policy, Economics &amp; Market Signals</a:t>
            </a:r>
            <a:endParaRPr/>
          </a:p>
        </p:txBody>
      </p:sp>
      <p:sp>
        <p:nvSpPr>
          <p:cNvPr id="907" name="Google Shape;907;p35"/>
          <p:cNvSpPr txBox="1"/>
          <p:nvPr/>
        </p:nvSpPr>
        <p:spPr>
          <a:xfrm>
            <a:off x="335152" y="327562"/>
            <a:ext cx="7526347" cy="3714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111"/>
              <a:buFont typeface="Montserrat"/>
              <a:buNone/>
            </a:pPr>
            <a:r>
              <a:rPr b="1" i="0" lang="en-GB" sz="2111" u="none" cap="none" strike="noStrike">
                <a:solidFill>
                  <a:srgbClr val="FFFFFF"/>
                </a:solidFill>
                <a:latin typeface="Montserrat"/>
                <a:ea typeface="Montserrat"/>
                <a:cs typeface="Montserrat"/>
                <a:sym typeface="Montserrat"/>
              </a:rPr>
              <a:t>Policy Frameworks Driving Hydrogen Adoption</a:t>
            </a:r>
            <a:endParaRPr/>
          </a:p>
        </p:txBody>
      </p:sp>
      <p:sp>
        <p:nvSpPr>
          <p:cNvPr id="908" name="Google Shape;908;p35"/>
          <p:cNvSpPr txBox="1"/>
          <p:nvPr/>
        </p:nvSpPr>
        <p:spPr>
          <a:xfrm>
            <a:off x="373251" y="917948"/>
            <a:ext cx="10089300" cy="15433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1003"/>
              <a:buFont typeface="Open Sans"/>
              <a:buNone/>
            </a:pPr>
            <a:r>
              <a:rPr b="1" i="1" lang="en-GB" sz="1003" u="none" cap="none" strike="noStrike">
                <a:solidFill>
                  <a:srgbClr val="1F5C8B"/>
                </a:solidFill>
                <a:latin typeface="Open Sans"/>
                <a:ea typeface="Open Sans"/>
                <a:cs typeface="Open Sans"/>
                <a:sym typeface="Open Sans"/>
              </a:rPr>
              <a:t>A maturing regulatory landscape — from national hydrogen strategies to EU-level mandates — is creating binding demand signals that unlock investment confidence.</a:t>
            </a:r>
            <a:endParaRPr/>
          </a:p>
        </p:txBody>
      </p:sp>
      <p:sp>
        <p:nvSpPr>
          <p:cNvPr id="909" name="Google Shape;909;p35"/>
          <p:cNvSpPr txBox="1"/>
          <p:nvPr/>
        </p:nvSpPr>
        <p:spPr>
          <a:xfrm>
            <a:off x="969293" y="1518604"/>
            <a:ext cx="344646"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59"/>
              <a:buFont typeface="Montserrat"/>
              <a:buNone/>
            </a:pPr>
            <a:r>
              <a:rPr b="1" i="0" lang="en-GB" sz="759" u="none" cap="none" strike="noStrike">
                <a:solidFill>
                  <a:srgbClr val="5F8AA3"/>
                </a:solidFill>
                <a:latin typeface="Montserrat"/>
                <a:ea typeface="Montserrat"/>
                <a:cs typeface="Montserrat"/>
                <a:sym typeface="Montserrat"/>
              </a:rPr>
              <a:t>Layer 1</a:t>
            </a:r>
            <a:endParaRPr/>
          </a:p>
        </p:txBody>
      </p:sp>
      <p:sp>
        <p:nvSpPr>
          <p:cNvPr id="910" name="Google Shape;910;p35"/>
          <p:cNvSpPr txBox="1"/>
          <p:nvPr/>
        </p:nvSpPr>
        <p:spPr>
          <a:xfrm>
            <a:off x="969293" y="1642426"/>
            <a:ext cx="819135" cy="1542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002"/>
              <a:buFont typeface="Montserrat"/>
              <a:buNone/>
            </a:pPr>
            <a:r>
              <a:rPr b="1" i="0" lang="en-GB" sz="1002" u="none" cap="none" strike="noStrike">
                <a:solidFill>
                  <a:srgbClr val="15303F"/>
                </a:solidFill>
                <a:latin typeface="Montserrat"/>
                <a:ea typeface="Montserrat"/>
                <a:cs typeface="Montserrat"/>
                <a:sym typeface="Montserrat"/>
              </a:rPr>
              <a:t>EU Mandate</a:t>
            </a:r>
            <a:endParaRPr/>
          </a:p>
        </p:txBody>
      </p:sp>
      <p:sp>
        <p:nvSpPr>
          <p:cNvPr id="911" name="Google Shape;911;p35"/>
          <p:cNvSpPr txBox="1"/>
          <p:nvPr/>
        </p:nvSpPr>
        <p:spPr>
          <a:xfrm>
            <a:off x="512253" y="1908226"/>
            <a:ext cx="3076200" cy="5465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REDIII, Hydrogen &amp; Decarbonised Gas Markets Package, and Delegated Acts set binding blending targets, renewable hydrogen quotas, and certification rules — reducing ambiguity for project developers.</a:t>
            </a:r>
            <a:endParaRPr/>
          </a:p>
        </p:txBody>
      </p:sp>
      <p:sp>
        <p:nvSpPr>
          <p:cNvPr id="912" name="Google Shape;912;p35"/>
          <p:cNvSpPr txBox="1"/>
          <p:nvPr/>
        </p:nvSpPr>
        <p:spPr>
          <a:xfrm>
            <a:off x="4921474" y="1518604"/>
            <a:ext cx="363882"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59"/>
              <a:buFont typeface="Montserrat"/>
              <a:buNone/>
            </a:pPr>
            <a:r>
              <a:rPr b="1" i="0" lang="en-GB" sz="759" u="none" cap="none" strike="noStrike">
                <a:solidFill>
                  <a:srgbClr val="5F8AA3"/>
                </a:solidFill>
                <a:latin typeface="Montserrat"/>
                <a:ea typeface="Montserrat"/>
                <a:cs typeface="Montserrat"/>
                <a:sym typeface="Montserrat"/>
              </a:rPr>
              <a:t>Layer 2</a:t>
            </a:r>
            <a:endParaRPr/>
          </a:p>
        </p:txBody>
      </p:sp>
      <p:sp>
        <p:nvSpPr>
          <p:cNvPr id="913" name="Google Shape;913;p35"/>
          <p:cNvSpPr txBox="1"/>
          <p:nvPr/>
        </p:nvSpPr>
        <p:spPr>
          <a:xfrm>
            <a:off x="4921474" y="1642426"/>
            <a:ext cx="1181414" cy="1542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002"/>
              <a:buFont typeface="Montserrat"/>
              <a:buNone/>
            </a:pPr>
            <a:r>
              <a:rPr b="1" i="0" lang="en-GB" sz="1002" u="none" cap="none" strike="noStrike">
                <a:solidFill>
                  <a:srgbClr val="15303F"/>
                </a:solidFill>
                <a:latin typeface="Montserrat"/>
                <a:ea typeface="Montserrat"/>
                <a:cs typeface="Montserrat"/>
                <a:sym typeface="Montserrat"/>
              </a:rPr>
              <a:t>National Strategy</a:t>
            </a:r>
            <a:endParaRPr/>
          </a:p>
        </p:txBody>
      </p:sp>
      <p:sp>
        <p:nvSpPr>
          <p:cNvPr id="914" name="Google Shape;914;p35"/>
          <p:cNvSpPr txBox="1"/>
          <p:nvPr/>
        </p:nvSpPr>
        <p:spPr>
          <a:xfrm>
            <a:off x="4464434" y="1908226"/>
            <a:ext cx="3253747" cy="5465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Member state hydrogen strategies translate EU mandates into domestic production targets, subsidy frameworks, and infrastructure roadmaps — creating the national policy architecture for investment.</a:t>
            </a:r>
            <a:endParaRPr/>
          </a:p>
        </p:txBody>
      </p:sp>
      <p:sp>
        <p:nvSpPr>
          <p:cNvPr id="915" name="Google Shape;915;p35"/>
          <p:cNvSpPr txBox="1"/>
          <p:nvPr/>
        </p:nvSpPr>
        <p:spPr>
          <a:xfrm>
            <a:off x="8873654" y="1518604"/>
            <a:ext cx="363882"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59"/>
              <a:buFont typeface="Montserrat"/>
              <a:buNone/>
            </a:pPr>
            <a:r>
              <a:rPr b="1" i="0" lang="en-GB" sz="759" u="none" cap="none" strike="noStrike">
                <a:solidFill>
                  <a:srgbClr val="5F8AA3"/>
                </a:solidFill>
                <a:latin typeface="Montserrat"/>
                <a:ea typeface="Montserrat"/>
                <a:cs typeface="Montserrat"/>
                <a:sym typeface="Montserrat"/>
              </a:rPr>
              <a:t>Layer 3</a:t>
            </a:r>
            <a:endParaRPr/>
          </a:p>
        </p:txBody>
      </p:sp>
      <p:sp>
        <p:nvSpPr>
          <p:cNvPr id="916" name="Google Shape;916;p35"/>
          <p:cNvSpPr txBox="1"/>
          <p:nvPr/>
        </p:nvSpPr>
        <p:spPr>
          <a:xfrm>
            <a:off x="8873654" y="1642426"/>
            <a:ext cx="1558119" cy="1542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002"/>
              <a:buFont typeface="Montserrat"/>
              <a:buNone/>
            </a:pPr>
            <a:r>
              <a:rPr b="1" i="0" lang="en-GB" sz="1002" u="none" cap="none" strike="noStrike">
                <a:solidFill>
                  <a:srgbClr val="15303F"/>
                </a:solidFill>
                <a:latin typeface="Montserrat"/>
                <a:ea typeface="Montserrat"/>
                <a:cs typeface="Montserrat"/>
                <a:sym typeface="Montserrat"/>
              </a:rPr>
              <a:t>Project-Level Certainty</a:t>
            </a:r>
            <a:endParaRPr/>
          </a:p>
        </p:txBody>
      </p:sp>
      <p:sp>
        <p:nvSpPr>
          <p:cNvPr id="917" name="Google Shape;917;p35"/>
          <p:cNvSpPr txBox="1"/>
          <p:nvPr/>
        </p:nvSpPr>
        <p:spPr>
          <a:xfrm>
            <a:off x="8416615" y="1908226"/>
            <a:ext cx="3250771" cy="5465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Clear certification rules and CBAM competitive pressure on imports reinforce domestic green hydrogen demand — giving project developers bankable offtake and investment certainty.</a:t>
            </a:r>
            <a:endParaRPr/>
          </a:p>
        </p:txBody>
      </p:sp>
      <p:sp>
        <p:nvSpPr>
          <p:cNvPr id="918" name="Google Shape;918;p35"/>
          <p:cNvSpPr txBox="1"/>
          <p:nvPr/>
        </p:nvSpPr>
        <p:spPr>
          <a:xfrm>
            <a:off x="335152" y="2866060"/>
            <a:ext cx="1433085" cy="155298"/>
          </a:xfrm>
          <a:prstGeom prst="rect">
            <a:avLst/>
          </a:prstGeom>
          <a:noFill/>
          <a:ln>
            <a:noFill/>
          </a:ln>
        </p:spPr>
        <p:txBody>
          <a:bodyPr anchorCtr="0" anchor="t" bIns="38075"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Key Regulatory Instruments</a:t>
            </a:r>
            <a:endParaRPr/>
          </a:p>
        </p:txBody>
      </p:sp>
      <p:sp>
        <p:nvSpPr>
          <p:cNvPr id="919" name="Google Shape;919;p35"/>
          <p:cNvSpPr txBox="1"/>
          <p:nvPr/>
        </p:nvSpPr>
        <p:spPr>
          <a:xfrm>
            <a:off x="6187225" y="2866060"/>
            <a:ext cx="1409040" cy="155298"/>
          </a:xfrm>
          <a:prstGeom prst="rect">
            <a:avLst/>
          </a:prstGeom>
          <a:noFill/>
          <a:ln>
            <a:noFill/>
          </a:ln>
        </p:spPr>
        <p:txBody>
          <a:bodyPr anchorCtr="0" anchor="t" bIns="38075"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Investment Signals Created</a:t>
            </a:r>
            <a:endParaRPr/>
          </a:p>
        </p:txBody>
      </p:sp>
      <p:sp>
        <p:nvSpPr>
          <p:cNvPr id="920" name="Google Shape;920;p35"/>
          <p:cNvSpPr txBox="1"/>
          <p:nvPr/>
        </p:nvSpPr>
        <p:spPr>
          <a:xfrm>
            <a:off x="776863" y="6235742"/>
            <a:ext cx="6801542" cy="1366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07B39"/>
              </a:buClr>
              <a:buSzPts val="850"/>
              <a:buFont typeface="Open Sans"/>
              <a:buNone/>
            </a:pPr>
            <a:r>
              <a:rPr b="1" i="0" lang="en-GB" sz="850" u="none" cap="none" strike="noStrike">
                <a:solidFill>
                  <a:srgbClr val="E07B39"/>
                </a:solidFill>
                <a:latin typeface="Open Sans"/>
                <a:ea typeface="Open Sans"/>
                <a:cs typeface="Open Sans"/>
                <a:sym typeface="Open Sans"/>
              </a:rPr>
              <a:t>Key tension:</a:t>
            </a:r>
            <a:r>
              <a:rPr b="0" i="0" lang="en-GB" sz="888" u="none" cap="none" strike="noStrike">
                <a:solidFill>
                  <a:srgbClr val="BFDFF0"/>
                </a:solidFill>
                <a:latin typeface="Open Sans"/>
                <a:ea typeface="Open Sans"/>
                <a:cs typeface="Open Sans"/>
                <a:sym typeface="Open Sans"/>
              </a:rPr>
              <a:t> Policy ambition outpaces infrastructure and offtake market development — the gap this section addresses directly.</a:t>
            </a:r>
            <a:endParaRPr/>
          </a:p>
        </p:txBody>
      </p:sp>
      <p:sp>
        <p:nvSpPr>
          <p:cNvPr id="921" name="Google Shape;921;p35"/>
          <p:cNvSpPr txBox="1"/>
          <p:nvPr/>
        </p:nvSpPr>
        <p:spPr>
          <a:xfrm>
            <a:off x="335152" y="6661677"/>
            <a:ext cx="2864567"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Policy, Economics &amp; Market Signals for Hydrogen Adoption</a:t>
            </a:r>
            <a:endParaRPr/>
          </a:p>
        </p:txBody>
      </p:sp>
      <p:sp>
        <p:nvSpPr>
          <p:cNvPr id="922" name="Google Shape;922;p35"/>
          <p:cNvSpPr txBox="1"/>
          <p:nvPr/>
        </p:nvSpPr>
        <p:spPr>
          <a:xfrm>
            <a:off x="11515288" y="6666440"/>
            <a:ext cx="296556" cy="12202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8FA1AD"/>
              </a:buClr>
              <a:buSzPts val="793"/>
              <a:buFont typeface="Montserrat"/>
              <a:buNone/>
            </a:pPr>
            <a:r>
              <a:rPr b="0" i="0" lang="en-GB" sz="793" u="none" cap="none" strike="noStrike">
                <a:solidFill>
                  <a:srgbClr val="8FA1AD"/>
                </a:solidFill>
                <a:latin typeface="Montserrat"/>
                <a:ea typeface="Montserrat"/>
                <a:cs typeface="Montserrat"/>
                <a:sym typeface="Montserrat"/>
              </a:rPr>
              <a:t>02 / 11</a:t>
            </a:r>
            <a:endParaRPr/>
          </a:p>
        </p:txBody>
      </p:sp>
      <p:sp>
        <p:nvSpPr>
          <p:cNvPr id="923" name="Google Shape;923;p35"/>
          <p:cNvSpPr txBox="1"/>
          <p:nvPr/>
        </p:nvSpPr>
        <p:spPr>
          <a:xfrm>
            <a:off x="335152" y="3140194"/>
            <a:ext cx="5669316" cy="529504"/>
          </a:xfrm>
          <a:prstGeom prst="rect">
            <a:avLst/>
          </a:prstGeom>
          <a:noFill/>
          <a:ln>
            <a:noFill/>
          </a:ln>
        </p:spPr>
        <p:txBody>
          <a:bodyPr anchorCtr="0" anchor="t" bIns="0" lIns="0" spcFirstLastPara="1" rIns="0" wrap="square" tIns="0">
            <a:spAutoFit/>
          </a:bodyPr>
          <a:lstStyle/>
          <a:p>
            <a:pPr indent="-132453" lvl="0" marL="132453" marR="0" rtl="0" algn="l">
              <a:lnSpc>
                <a:spcPct val="140090"/>
              </a:lnSpc>
              <a:spcBef>
                <a:spcPts val="0"/>
              </a:spcBef>
              <a:spcAft>
                <a:spcPts val="0"/>
              </a:spcAft>
              <a:buClr>
                <a:srgbClr val="AA5D2B"/>
              </a:buClr>
              <a:buSzPts val="850"/>
              <a:buFont typeface="Open Sans"/>
              <a:buChar char="●"/>
            </a:pPr>
            <a:r>
              <a:rPr b="1" i="0" lang="en-GB" sz="850" u="none" cap="none" strike="noStrike">
                <a:solidFill>
                  <a:srgbClr val="1F5C8B"/>
                </a:solidFill>
                <a:latin typeface="Open Sans"/>
                <a:ea typeface="Open Sans"/>
                <a:cs typeface="Open Sans"/>
                <a:sym typeface="Open Sans"/>
              </a:rPr>
              <a:t>REDIII</a:t>
            </a:r>
            <a:r>
              <a:rPr b="0" i="0" lang="en-GB" sz="888" u="none" cap="none" strike="noStrike">
                <a:solidFill>
                  <a:srgbClr val="274C63"/>
                </a:solidFill>
                <a:latin typeface="Open Sans"/>
                <a:ea typeface="Open Sans"/>
                <a:cs typeface="Open Sans"/>
                <a:sym typeface="Open Sans"/>
              </a:rPr>
              <a:t> — mandatory renewable hydrogen quotas for hard-to-abate sectors</a:t>
            </a:r>
            <a:endParaRPr/>
          </a:p>
          <a:p>
            <a:pPr indent="-132453" lvl="0" marL="132453" marR="0" rtl="0" algn="l">
              <a:lnSpc>
                <a:spcPct val="140090"/>
              </a:lnSpc>
              <a:spcBef>
                <a:spcPts val="335"/>
              </a:spcBef>
              <a:spcAft>
                <a:spcPts val="0"/>
              </a:spcAft>
              <a:buClr>
                <a:srgbClr val="AA5D2B"/>
              </a:buClr>
              <a:buSzPts val="850"/>
              <a:buFont typeface="Open Sans"/>
              <a:buChar char="●"/>
            </a:pPr>
            <a:r>
              <a:rPr b="1" i="0" lang="en-GB" sz="850" u="none" cap="none" strike="noStrike">
                <a:solidFill>
                  <a:srgbClr val="1F5C8B"/>
                </a:solidFill>
                <a:latin typeface="Open Sans"/>
                <a:ea typeface="Open Sans"/>
                <a:cs typeface="Open Sans"/>
                <a:sym typeface="Open Sans"/>
              </a:rPr>
              <a:t>Delegated Acts</a:t>
            </a:r>
            <a:r>
              <a:rPr b="0" i="0" lang="en-GB" sz="888" u="none" cap="none" strike="noStrike">
                <a:solidFill>
                  <a:srgbClr val="274C63"/>
                </a:solidFill>
                <a:latin typeface="Open Sans"/>
                <a:ea typeface="Open Sans"/>
                <a:cs typeface="Open Sans"/>
                <a:sym typeface="Open Sans"/>
              </a:rPr>
              <a:t> — additionality, temporal &amp; geographical correlation rules for green certification</a:t>
            </a:r>
            <a:endParaRPr/>
          </a:p>
          <a:p>
            <a:pPr indent="-132453" lvl="0" marL="132453" marR="0" rtl="0" algn="l">
              <a:lnSpc>
                <a:spcPct val="140090"/>
              </a:lnSpc>
              <a:spcBef>
                <a:spcPts val="335"/>
              </a:spcBef>
              <a:spcAft>
                <a:spcPts val="0"/>
              </a:spcAft>
              <a:buClr>
                <a:srgbClr val="AA5D2B"/>
              </a:buClr>
              <a:buSzPts val="850"/>
              <a:buFont typeface="Open Sans"/>
              <a:buChar char="●"/>
            </a:pPr>
            <a:r>
              <a:rPr b="1" i="0" lang="en-GB" sz="850" u="none" cap="none" strike="noStrike">
                <a:solidFill>
                  <a:srgbClr val="1F5C8B"/>
                </a:solidFill>
                <a:latin typeface="Open Sans"/>
                <a:ea typeface="Open Sans"/>
                <a:cs typeface="Open Sans"/>
                <a:sym typeface="Open Sans"/>
              </a:rPr>
              <a:t>CBAM</a:t>
            </a:r>
            <a:r>
              <a:rPr b="0" i="0" lang="en-GB" sz="888" u="none" cap="none" strike="noStrike">
                <a:solidFill>
                  <a:srgbClr val="274C63"/>
                </a:solidFill>
                <a:latin typeface="Open Sans"/>
                <a:ea typeface="Open Sans"/>
                <a:cs typeface="Open Sans"/>
                <a:sym typeface="Open Sans"/>
              </a:rPr>
              <a:t> — competitive pressure on carbon-intensive imports reinforces domestic demand</a:t>
            </a:r>
            <a:endParaRPr/>
          </a:p>
        </p:txBody>
      </p:sp>
      <p:sp>
        <p:nvSpPr>
          <p:cNvPr id="924" name="Google Shape;924;p35"/>
          <p:cNvSpPr txBox="1"/>
          <p:nvPr/>
        </p:nvSpPr>
        <p:spPr>
          <a:xfrm>
            <a:off x="6187225" y="3140194"/>
            <a:ext cx="5669316" cy="529504"/>
          </a:xfrm>
          <a:prstGeom prst="rect">
            <a:avLst/>
          </a:prstGeom>
          <a:noFill/>
          <a:ln>
            <a:noFill/>
          </a:ln>
        </p:spPr>
        <p:txBody>
          <a:bodyPr anchorCtr="0" anchor="t" bIns="0" lIns="0" spcFirstLastPara="1" rIns="0" wrap="square" tIns="0">
            <a:spAutoFit/>
          </a:bodyPr>
          <a:lstStyle/>
          <a:p>
            <a:pPr indent="-132453" lvl="0" marL="132453" marR="0" rtl="0" algn="l">
              <a:lnSpc>
                <a:spcPct val="140090"/>
              </a:lnSpc>
              <a:spcBef>
                <a:spcPts val="0"/>
              </a:spcBef>
              <a:spcAft>
                <a:spcPts val="0"/>
              </a:spcAft>
              <a:buClr>
                <a:srgbClr val="AA5D2B"/>
              </a:buClr>
              <a:buSzPts val="888"/>
              <a:buFont typeface="Open Sans"/>
              <a:buChar char="●"/>
            </a:pPr>
            <a:r>
              <a:rPr b="0" i="0" lang="en-GB" sz="888" u="none" cap="none" strike="noStrike">
                <a:solidFill>
                  <a:srgbClr val="274C63"/>
                </a:solidFill>
                <a:latin typeface="Open Sans"/>
                <a:ea typeface="Open Sans"/>
                <a:cs typeface="Open Sans"/>
                <a:sym typeface="Open Sans"/>
              </a:rPr>
              <a:t>Binding demand signals in hard-to-abate sectors provide offtake visibility for project finance</a:t>
            </a:r>
            <a:endParaRPr/>
          </a:p>
          <a:p>
            <a:pPr indent="-132453" lvl="0" marL="132453" marR="0" rtl="0" algn="l">
              <a:lnSpc>
                <a:spcPct val="140090"/>
              </a:lnSpc>
              <a:spcBef>
                <a:spcPts val="335"/>
              </a:spcBef>
              <a:spcAft>
                <a:spcPts val="0"/>
              </a:spcAft>
              <a:buClr>
                <a:srgbClr val="AA5D2B"/>
              </a:buClr>
              <a:buSzPts val="888"/>
              <a:buFont typeface="Open Sans"/>
              <a:buChar char="●"/>
            </a:pPr>
            <a:r>
              <a:rPr b="0" i="0" lang="en-GB" sz="888" u="none" cap="none" strike="noStrike">
                <a:solidFill>
                  <a:srgbClr val="274C63"/>
                </a:solidFill>
                <a:latin typeface="Open Sans"/>
                <a:ea typeface="Open Sans"/>
                <a:cs typeface="Open Sans"/>
                <a:sym typeface="Open Sans"/>
              </a:rPr>
              <a:t>Certification clarity reduces contract risk and supports bankable green hydrogen agreements</a:t>
            </a:r>
            <a:endParaRPr/>
          </a:p>
          <a:p>
            <a:pPr indent="-132453" lvl="0" marL="132453" marR="0" rtl="0" algn="l">
              <a:lnSpc>
                <a:spcPct val="140090"/>
              </a:lnSpc>
              <a:spcBef>
                <a:spcPts val="335"/>
              </a:spcBef>
              <a:spcAft>
                <a:spcPts val="0"/>
              </a:spcAft>
              <a:buClr>
                <a:srgbClr val="AA5D2B"/>
              </a:buClr>
              <a:buSzPts val="888"/>
              <a:buFont typeface="Open Sans"/>
              <a:buChar char="●"/>
            </a:pPr>
            <a:r>
              <a:rPr b="0" i="0" lang="en-GB" sz="888" u="none" cap="none" strike="noStrike">
                <a:solidFill>
                  <a:srgbClr val="274C63"/>
                </a:solidFill>
                <a:latin typeface="Open Sans"/>
                <a:ea typeface="Open Sans"/>
                <a:cs typeface="Open Sans"/>
                <a:sym typeface="Open Sans"/>
              </a:rPr>
              <a:t>Cross-border trade rules enable EU-scale hydrogen market formation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928" name="Shape 928"/>
        <p:cNvGrpSpPr/>
        <p:nvPr/>
      </p:nvGrpSpPr>
      <p:grpSpPr>
        <a:xfrm>
          <a:off x="0" y="0"/>
          <a:ext cx="0" cy="0"/>
          <a:chOff x="0" y="0"/>
          <a:chExt cx="0" cy="0"/>
        </a:xfrm>
      </p:grpSpPr>
      <p:sp>
        <p:nvSpPr>
          <p:cNvPr id="929" name="Google Shape;929;p36"/>
          <p:cNvSpPr/>
          <p:nvPr/>
        </p:nvSpPr>
        <p:spPr>
          <a:xfrm>
            <a:off x="6095847" y="0"/>
            <a:ext cx="6095847" cy="6857828"/>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30" name="Google Shape;930;p36"/>
          <p:cNvSpPr/>
          <p:nvPr/>
        </p:nvSpPr>
        <p:spPr>
          <a:xfrm>
            <a:off x="304800" y="3243857"/>
            <a:ext cx="5562600" cy="422671"/>
          </a:xfrm>
          <a:prstGeom prst="roundRect">
            <a:avLst>
              <a:gd fmla="val 1352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31" name="Google Shape;931;p36"/>
          <p:cNvSpPr/>
          <p:nvPr/>
        </p:nvSpPr>
        <p:spPr>
          <a:xfrm>
            <a:off x="420885" y="3321843"/>
            <a:ext cx="266700" cy="266700"/>
          </a:xfrm>
          <a:prstGeom prst="ellipse">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32" name="Google Shape;932;p36"/>
          <p:cNvSpPr/>
          <p:nvPr/>
        </p:nvSpPr>
        <p:spPr>
          <a:xfrm>
            <a:off x="500942" y="3407748"/>
            <a:ext cx="106558" cy="94718"/>
          </a:xfrm>
          <a:prstGeom prst="rect">
            <a:avLst/>
          </a:prstGeom>
          <a:noFill/>
          <a:ln>
            <a:noFill/>
          </a:ln>
        </p:spPr>
      </p:sp>
      <p:sp>
        <p:nvSpPr>
          <p:cNvPr id="933" name="Google Shape;933;p36"/>
          <p:cNvSpPr/>
          <p:nvPr/>
        </p:nvSpPr>
        <p:spPr>
          <a:xfrm>
            <a:off x="304800" y="3734990"/>
            <a:ext cx="5562600" cy="422671"/>
          </a:xfrm>
          <a:prstGeom prst="roundRect">
            <a:avLst>
              <a:gd fmla="val 1352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34" name="Google Shape;934;p36"/>
          <p:cNvSpPr/>
          <p:nvPr/>
        </p:nvSpPr>
        <p:spPr>
          <a:xfrm>
            <a:off x="420885" y="3812976"/>
            <a:ext cx="266700" cy="266700"/>
          </a:xfrm>
          <a:prstGeom prst="ellipse">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35" name="Google Shape;935;p36"/>
          <p:cNvSpPr/>
          <p:nvPr/>
        </p:nvSpPr>
        <p:spPr>
          <a:xfrm>
            <a:off x="502114" y="3904535"/>
            <a:ext cx="104230" cy="83384"/>
          </a:xfrm>
          <a:prstGeom prst="rect">
            <a:avLst/>
          </a:prstGeom>
          <a:noFill/>
          <a:ln>
            <a:noFill/>
          </a:ln>
        </p:spPr>
      </p:sp>
      <p:sp>
        <p:nvSpPr>
          <p:cNvPr id="936" name="Google Shape;936;p36"/>
          <p:cNvSpPr/>
          <p:nvPr/>
        </p:nvSpPr>
        <p:spPr>
          <a:xfrm>
            <a:off x="304800" y="4226123"/>
            <a:ext cx="5562600" cy="422671"/>
          </a:xfrm>
          <a:prstGeom prst="roundRect">
            <a:avLst>
              <a:gd fmla="val 1352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37" name="Google Shape;937;p36"/>
          <p:cNvSpPr/>
          <p:nvPr/>
        </p:nvSpPr>
        <p:spPr>
          <a:xfrm>
            <a:off x="420885" y="4304109"/>
            <a:ext cx="266700" cy="266700"/>
          </a:xfrm>
          <a:prstGeom prst="ellipse">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38" name="Google Shape;938;p36"/>
          <p:cNvSpPr/>
          <p:nvPr/>
        </p:nvSpPr>
        <p:spPr>
          <a:xfrm>
            <a:off x="507602" y="4390729"/>
            <a:ext cx="93238" cy="93238"/>
          </a:xfrm>
          <a:prstGeom prst="rect">
            <a:avLst/>
          </a:prstGeom>
          <a:noFill/>
          <a:ln>
            <a:noFill/>
          </a:ln>
        </p:spPr>
      </p:sp>
      <p:sp>
        <p:nvSpPr>
          <p:cNvPr id="939" name="Google Shape;939;p36"/>
          <p:cNvSpPr/>
          <p:nvPr/>
        </p:nvSpPr>
        <p:spPr>
          <a:xfrm>
            <a:off x="304800" y="4717256"/>
            <a:ext cx="5562600" cy="481012"/>
          </a:xfrm>
          <a:prstGeom prst="roundRect">
            <a:avLst>
              <a:gd fmla="val 118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40" name="Google Shape;940;p36"/>
          <p:cNvSpPr/>
          <p:nvPr/>
        </p:nvSpPr>
        <p:spPr>
          <a:xfrm>
            <a:off x="420885" y="4824412"/>
            <a:ext cx="266700" cy="266700"/>
          </a:xfrm>
          <a:prstGeom prst="ellipse">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41" name="Google Shape;941;p36"/>
          <p:cNvSpPr/>
          <p:nvPr/>
        </p:nvSpPr>
        <p:spPr>
          <a:xfrm>
            <a:off x="500949" y="4915015"/>
            <a:ext cx="106361" cy="85246"/>
          </a:xfrm>
          <a:prstGeom prst="rect">
            <a:avLst/>
          </a:prstGeom>
          <a:noFill/>
          <a:ln>
            <a:noFill/>
          </a:ln>
        </p:spPr>
      </p:sp>
      <p:sp>
        <p:nvSpPr>
          <p:cNvPr id="942" name="Google Shape;942;p36"/>
          <p:cNvSpPr/>
          <p:nvPr/>
        </p:nvSpPr>
        <p:spPr>
          <a:xfrm>
            <a:off x="304800" y="5335339"/>
            <a:ext cx="5562600" cy="493514"/>
          </a:xfrm>
          <a:prstGeom prst="roundRect">
            <a:avLst>
              <a:gd fmla="val 11580" name="adj"/>
            </a:avLst>
          </a:prstGeom>
          <a:solidFill>
            <a:srgbClr val="E9F2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43" name="Google Shape;943;p36"/>
          <p:cNvSpPr/>
          <p:nvPr/>
        </p:nvSpPr>
        <p:spPr>
          <a:xfrm>
            <a:off x="419089" y="5418994"/>
            <a:ext cx="129477" cy="129477"/>
          </a:xfrm>
          <a:prstGeom prst="rect">
            <a:avLst/>
          </a:prstGeom>
          <a:noFill/>
          <a:ln>
            <a:noFill/>
          </a:ln>
        </p:spPr>
      </p:sp>
      <p:sp>
        <p:nvSpPr>
          <p:cNvPr id="944" name="Google Shape;944;p36"/>
          <p:cNvSpPr/>
          <p:nvPr/>
        </p:nvSpPr>
        <p:spPr>
          <a:xfrm>
            <a:off x="6309270" y="5953720"/>
            <a:ext cx="95250" cy="95250"/>
          </a:xfrm>
          <a:prstGeom prst="ellipse">
            <a:avLst/>
          </a:prstGeom>
          <a:solidFill>
            <a:srgbClr val="1CAD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45" name="Google Shape;945;p36"/>
          <p:cNvSpPr/>
          <p:nvPr/>
        </p:nvSpPr>
        <p:spPr>
          <a:xfrm>
            <a:off x="8455818" y="5953720"/>
            <a:ext cx="95250" cy="95250"/>
          </a:xfrm>
          <a:prstGeom prst="ellipse">
            <a:avLst/>
          </a:prstGeom>
          <a:solidFill>
            <a:srgbClr val="E07B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46" name="Google Shape;946;p36"/>
          <p:cNvSpPr/>
          <p:nvPr/>
        </p:nvSpPr>
        <p:spPr>
          <a:xfrm>
            <a:off x="10137576" y="5944195"/>
            <a:ext cx="114300" cy="114300"/>
          </a:xfrm>
          <a:prstGeom prst="ellipse">
            <a:avLst/>
          </a:prstGeom>
          <a:solidFill>
            <a:srgbClr val="5F8AA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47" name="Google Shape;947;p36"/>
          <p:cNvSpPr/>
          <p:nvPr/>
        </p:nvSpPr>
        <p:spPr>
          <a:xfrm>
            <a:off x="6309270" y="6199435"/>
            <a:ext cx="5608439" cy="445293"/>
          </a:xfrm>
          <a:prstGeom prst="roundRect">
            <a:avLst>
              <a:gd fmla="val 12834" name="adj"/>
            </a:avLst>
          </a:prstGeom>
          <a:solidFill>
            <a:srgbClr val="1B32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48" name="Google Shape;948;p36"/>
          <p:cNvSpPr/>
          <p:nvPr/>
        </p:nvSpPr>
        <p:spPr>
          <a:xfrm>
            <a:off x="6423289" y="6374446"/>
            <a:ext cx="106651" cy="94801"/>
          </a:xfrm>
          <a:prstGeom prst="rect">
            <a:avLst/>
          </a:prstGeom>
          <a:noFill/>
          <a:ln>
            <a:noFill/>
          </a:ln>
        </p:spPr>
      </p:sp>
      <p:sp>
        <p:nvSpPr>
          <p:cNvPr id="949" name="Google Shape;949;p36"/>
          <p:cNvSpPr txBox="1"/>
          <p:nvPr/>
        </p:nvSpPr>
        <p:spPr>
          <a:xfrm>
            <a:off x="304792" y="1029120"/>
            <a:ext cx="1839171" cy="1333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AA5D2B"/>
              </a:buClr>
              <a:buSzPts val="738"/>
              <a:buFont typeface="Montserrat"/>
              <a:buNone/>
            </a:pPr>
            <a:r>
              <a:rPr b="1" i="0" lang="en-GB" sz="738" u="none" cap="none" strike="noStrike">
                <a:solidFill>
                  <a:srgbClr val="AA5D2B"/>
                </a:solidFill>
                <a:latin typeface="Montserrat"/>
                <a:ea typeface="Montserrat"/>
                <a:cs typeface="Montserrat"/>
                <a:sym typeface="Montserrat"/>
              </a:rPr>
              <a:t>Economics &amp; Investment</a:t>
            </a:r>
            <a:endParaRPr/>
          </a:p>
        </p:txBody>
      </p:sp>
      <p:sp>
        <p:nvSpPr>
          <p:cNvPr id="950" name="Google Shape;950;p36"/>
          <p:cNvSpPr txBox="1"/>
          <p:nvPr/>
        </p:nvSpPr>
        <p:spPr>
          <a:xfrm>
            <a:off x="304792" y="1196697"/>
            <a:ext cx="5055713" cy="77957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2533"/>
              <a:buFont typeface="Montserrat"/>
              <a:buNone/>
            </a:pPr>
            <a:r>
              <a:rPr b="1" i="0" lang="en-GB" sz="2533" u="none" cap="none" strike="noStrike">
                <a:solidFill>
                  <a:srgbClr val="15303F"/>
                </a:solidFill>
                <a:latin typeface="Montserrat"/>
                <a:ea typeface="Montserrat"/>
                <a:cs typeface="Montserrat"/>
                <a:sym typeface="Montserrat"/>
              </a:rPr>
              <a:t>The Economic Case &amp; Cost Trajectories</a:t>
            </a:r>
            <a:endParaRPr/>
          </a:p>
        </p:txBody>
      </p:sp>
      <p:sp>
        <p:nvSpPr>
          <p:cNvPr id="951" name="Google Shape;951;p36"/>
          <p:cNvSpPr txBox="1"/>
          <p:nvPr/>
        </p:nvSpPr>
        <p:spPr>
          <a:xfrm>
            <a:off x="333366" y="2148280"/>
            <a:ext cx="5181023" cy="528606"/>
          </a:xfrm>
          <a:prstGeom prst="rect">
            <a:avLst/>
          </a:prstGeom>
          <a:noFill/>
          <a:ln>
            <a:noFill/>
          </a:ln>
        </p:spPr>
        <p:txBody>
          <a:bodyPr anchorCtr="0" anchor="t" bIns="0" lIns="114275" spcFirstLastPara="1" rIns="0" wrap="square" tIns="0">
            <a:spAutoFit/>
          </a:bodyPr>
          <a:lstStyle/>
          <a:p>
            <a:pPr indent="0" lvl="0" marL="0" marR="0" rtl="0" algn="l">
              <a:lnSpc>
                <a:spcPct val="100000"/>
              </a:lnSpc>
              <a:spcBef>
                <a:spcPts val="0"/>
              </a:spcBef>
              <a:spcAft>
                <a:spcPts val="0"/>
              </a:spcAft>
              <a:buClr>
                <a:srgbClr val="1F5C8B"/>
              </a:buClr>
              <a:buSzPts val="1145"/>
              <a:buFont typeface="Open Sans"/>
              <a:buNone/>
            </a:pPr>
            <a:r>
              <a:rPr b="1" i="0" lang="en-GB" sz="1145" u="none" cap="none" strike="noStrike">
                <a:solidFill>
                  <a:srgbClr val="1F5C8B"/>
                </a:solidFill>
                <a:latin typeface="Open Sans"/>
                <a:ea typeface="Open Sans"/>
                <a:cs typeface="Open Sans"/>
                <a:sym typeface="Open Sans"/>
              </a:rPr>
              <a:t>Green hydrogen is moving from a premium product toward cost competitiveness — but the window for decisive policy and investment action is now.</a:t>
            </a:r>
            <a:endParaRPr/>
          </a:p>
        </p:txBody>
      </p:sp>
      <p:sp>
        <p:nvSpPr>
          <p:cNvPr id="952" name="Google Shape;952;p36"/>
          <p:cNvSpPr txBox="1"/>
          <p:nvPr/>
        </p:nvSpPr>
        <p:spPr>
          <a:xfrm>
            <a:off x="304792" y="3026641"/>
            <a:ext cx="785471" cy="11355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38"/>
              <a:buFont typeface="Montserrat"/>
              <a:buNone/>
            </a:pPr>
            <a:r>
              <a:rPr b="1" i="0" lang="en-GB" sz="738" u="none" cap="none" strike="noStrike">
                <a:solidFill>
                  <a:srgbClr val="5F8AA3"/>
                </a:solidFill>
                <a:latin typeface="Montserrat"/>
                <a:ea typeface="Montserrat"/>
                <a:cs typeface="Montserrat"/>
                <a:sym typeface="Montserrat"/>
              </a:rPr>
              <a:t>Key Cost Levers</a:t>
            </a:r>
            <a:endParaRPr/>
          </a:p>
        </p:txBody>
      </p:sp>
      <p:sp>
        <p:nvSpPr>
          <p:cNvPr id="953" name="Google Shape;953;p36"/>
          <p:cNvSpPr txBox="1"/>
          <p:nvPr/>
        </p:nvSpPr>
        <p:spPr>
          <a:xfrm>
            <a:off x="778946" y="3364324"/>
            <a:ext cx="4411464" cy="1435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93"/>
              <a:buFont typeface="Open Sans"/>
              <a:buNone/>
            </a:pPr>
            <a:r>
              <a:rPr b="1" i="0" lang="en-GB" sz="894" u="none" cap="none" strike="noStrike">
                <a:solidFill>
                  <a:srgbClr val="15303F"/>
                </a:solidFill>
                <a:latin typeface="Open Sans"/>
                <a:ea typeface="Open Sans"/>
                <a:cs typeface="Open Sans"/>
                <a:sym typeface="Open Sans"/>
              </a:rPr>
              <a:t>Electrolyser CAPEX</a:t>
            </a:r>
            <a:r>
              <a:rPr b="0" i="0" lang="en-GB" sz="933" u="none" cap="none" strike="noStrike">
                <a:solidFill>
                  <a:srgbClr val="274C63"/>
                </a:solidFill>
                <a:latin typeface="Open Sans"/>
                <a:ea typeface="Open Sans"/>
                <a:cs typeface="Open Sans"/>
                <a:sym typeface="Open Sans"/>
              </a:rPr>
              <a:t> — costs have fallen materially; learning rates remain strong</a:t>
            </a:r>
            <a:endParaRPr/>
          </a:p>
        </p:txBody>
      </p:sp>
      <p:sp>
        <p:nvSpPr>
          <p:cNvPr id="954" name="Google Shape;954;p36"/>
          <p:cNvSpPr txBox="1"/>
          <p:nvPr/>
        </p:nvSpPr>
        <p:spPr>
          <a:xfrm>
            <a:off x="778946" y="3855444"/>
            <a:ext cx="4065215" cy="1435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93"/>
              <a:buFont typeface="Open Sans"/>
              <a:buNone/>
            </a:pPr>
            <a:r>
              <a:rPr b="1" i="0" lang="en-GB" sz="894" u="none" cap="none" strike="noStrike">
                <a:solidFill>
                  <a:srgbClr val="15303F"/>
                </a:solidFill>
                <a:latin typeface="Open Sans"/>
                <a:ea typeface="Open Sans"/>
                <a:cs typeface="Open Sans"/>
                <a:sym typeface="Open Sans"/>
              </a:rPr>
              <a:t>Renewable electricity input</a:t>
            </a:r>
            <a:r>
              <a:rPr b="0" i="0" lang="en-GB" sz="933" u="none" cap="none" strike="noStrike">
                <a:solidFill>
                  <a:srgbClr val="274C63"/>
                </a:solidFill>
                <a:latin typeface="Open Sans"/>
                <a:ea typeface="Open Sans"/>
                <a:cs typeface="Open Sans"/>
                <a:sym typeface="Open Sans"/>
              </a:rPr>
              <a:t> — declining prices drive LCOH improvement</a:t>
            </a:r>
            <a:endParaRPr/>
          </a:p>
        </p:txBody>
      </p:sp>
      <p:sp>
        <p:nvSpPr>
          <p:cNvPr id="955" name="Google Shape;955;p36"/>
          <p:cNvSpPr txBox="1"/>
          <p:nvPr/>
        </p:nvSpPr>
        <p:spPr>
          <a:xfrm>
            <a:off x="778946" y="4346565"/>
            <a:ext cx="3781484" cy="1435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93"/>
              <a:buFont typeface="Open Sans"/>
              <a:buNone/>
            </a:pPr>
            <a:r>
              <a:rPr b="1" i="0" lang="en-GB" sz="894" u="none" cap="none" strike="noStrike">
                <a:solidFill>
                  <a:srgbClr val="15303F"/>
                </a:solidFill>
                <a:latin typeface="Open Sans"/>
                <a:ea typeface="Open Sans"/>
                <a:cs typeface="Open Sans"/>
                <a:sym typeface="Open Sans"/>
              </a:rPr>
              <a:t>Capacity factor &amp; financing cost</a:t>
            </a:r>
            <a:r>
              <a:rPr b="0" i="0" lang="en-GB" sz="933" u="none" cap="none" strike="noStrike">
                <a:solidFill>
                  <a:srgbClr val="274C63"/>
                </a:solidFill>
                <a:latin typeface="Open Sans"/>
                <a:ea typeface="Open Sans"/>
                <a:cs typeface="Open Sans"/>
                <a:sym typeface="Open Sans"/>
              </a:rPr>
              <a:t> — key variables at the project level</a:t>
            </a:r>
            <a:endParaRPr/>
          </a:p>
        </p:txBody>
      </p:sp>
      <p:sp>
        <p:nvSpPr>
          <p:cNvPr id="956" name="Google Shape;956;p36"/>
          <p:cNvSpPr txBox="1"/>
          <p:nvPr/>
        </p:nvSpPr>
        <p:spPr>
          <a:xfrm>
            <a:off x="778946" y="4785597"/>
            <a:ext cx="4665942" cy="2871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93"/>
              <a:buFont typeface="Open Sans"/>
              <a:buNone/>
            </a:pPr>
            <a:r>
              <a:rPr b="1" i="0" lang="en-GB" sz="894" u="none" cap="none" strike="noStrike">
                <a:solidFill>
                  <a:srgbClr val="15303F"/>
                </a:solidFill>
                <a:latin typeface="Open Sans"/>
                <a:ea typeface="Open Sans"/>
                <a:cs typeface="Open Sans"/>
                <a:sym typeface="Open Sans"/>
              </a:rPr>
              <a:t>Policy support mechanisms</a:t>
            </a:r>
            <a:r>
              <a:rPr b="0" i="0" lang="en-GB" sz="933" u="none" cap="none" strike="noStrike">
                <a:solidFill>
                  <a:srgbClr val="274C63"/>
                </a:solidFill>
                <a:latin typeface="Open Sans"/>
                <a:ea typeface="Open Sans"/>
                <a:cs typeface="Open Sans"/>
                <a:sym typeface="Open Sans"/>
              </a:rPr>
              <a:t> — CfDs, H2 Global auctions, production tax credits bridge remaining gap</a:t>
            </a:r>
            <a:endParaRPr/>
          </a:p>
        </p:txBody>
      </p:sp>
      <p:sp>
        <p:nvSpPr>
          <p:cNvPr id="957" name="Google Shape;957;p36"/>
          <p:cNvSpPr txBox="1"/>
          <p:nvPr/>
        </p:nvSpPr>
        <p:spPr>
          <a:xfrm>
            <a:off x="624764" y="5401879"/>
            <a:ext cx="5097533" cy="280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910"/>
              <a:buFont typeface="Open Sans"/>
              <a:buNone/>
            </a:pPr>
            <a:r>
              <a:rPr b="0" i="1" lang="en-GB" sz="911" u="none" cap="none" strike="noStrike">
                <a:solidFill>
                  <a:srgbClr val="15303F"/>
                </a:solidFill>
                <a:latin typeface="Open Sans"/>
                <a:ea typeface="Open Sans"/>
                <a:cs typeface="Open Sans"/>
                <a:sym typeface="Open Sans"/>
              </a:rPr>
              <a:t>Investor signal: cost trajectory is credible — execution and policy stability are the remaining risk variables.</a:t>
            </a:r>
            <a:endParaRPr/>
          </a:p>
        </p:txBody>
      </p:sp>
      <p:sp>
        <p:nvSpPr>
          <p:cNvPr id="958" name="Google Shape;958;p36"/>
          <p:cNvSpPr txBox="1"/>
          <p:nvPr/>
        </p:nvSpPr>
        <p:spPr>
          <a:xfrm>
            <a:off x="6309112" y="274283"/>
            <a:ext cx="1614224" cy="13785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96"/>
              <a:buFont typeface="Montserrat"/>
              <a:buNone/>
            </a:pPr>
            <a:r>
              <a:rPr b="1" i="0" lang="en-GB" sz="896" u="none" cap="none" strike="noStrike">
                <a:solidFill>
                  <a:srgbClr val="BFDFF0"/>
                </a:solidFill>
                <a:latin typeface="Montserrat"/>
                <a:ea typeface="Montserrat"/>
                <a:cs typeface="Montserrat"/>
                <a:sym typeface="Montserrat"/>
              </a:rPr>
              <a:t>Indicative LCOH Trajectory</a:t>
            </a:r>
            <a:endParaRPr/>
          </a:p>
        </p:txBody>
      </p:sp>
      <p:sp>
        <p:nvSpPr>
          <p:cNvPr id="959" name="Google Shape;959;p36"/>
          <p:cNvSpPr txBox="1"/>
          <p:nvPr/>
        </p:nvSpPr>
        <p:spPr>
          <a:xfrm>
            <a:off x="6309112" y="478023"/>
            <a:ext cx="4784964" cy="1366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88"/>
              <a:buFont typeface="Open Sans"/>
              <a:buNone/>
            </a:pPr>
            <a:r>
              <a:rPr b="0" i="0" lang="en-GB" sz="888" u="none" cap="none" strike="noStrike">
                <a:solidFill>
                  <a:srgbClr val="BFDFF0"/>
                </a:solidFill>
                <a:latin typeface="Open Sans"/>
                <a:ea typeface="Open Sans"/>
                <a:cs typeface="Open Sans"/>
                <a:sym typeface="Open Sans"/>
              </a:rPr>
              <a:t>Levelised Cost of Hydrogen (USD/kg) — directional improvement toward cost convergence</a:t>
            </a:r>
            <a:endParaRPr/>
          </a:p>
        </p:txBody>
      </p:sp>
      <p:sp>
        <p:nvSpPr>
          <p:cNvPr id="960" name="Google Shape;960;p36"/>
          <p:cNvSpPr txBox="1"/>
          <p:nvPr/>
        </p:nvSpPr>
        <p:spPr>
          <a:xfrm>
            <a:off x="6457639" y="5934521"/>
            <a:ext cx="1755289"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Green H₂ (high renewable resource)</a:t>
            </a:r>
            <a:endParaRPr/>
          </a:p>
        </p:txBody>
      </p:sp>
      <p:sp>
        <p:nvSpPr>
          <p:cNvPr id="961" name="Google Shape;961;p36"/>
          <p:cNvSpPr txBox="1"/>
          <p:nvPr/>
        </p:nvSpPr>
        <p:spPr>
          <a:xfrm>
            <a:off x="8604133" y="5934521"/>
            <a:ext cx="1303242"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Green H₂ (average market)</a:t>
            </a:r>
            <a:endParaRPr/>
          </a:p>
        </p:txBody>
      </p:sp>
      <p:sp>
        <p:nvSpPr>
          <p:cNvPr id="962" name="Google Shape;962;p36"/>
          <p:cNvSpPr txBox="1"/>
          <p:nvPr/>
        </p:nvSpPr>
        <p:spPr>
          <a:xfrm>
            <a:off x="10304899" y="5929759"/>
            <a:ext cx="790281"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Cost parity zone</a:t>
            </a:r>
            <a:endParaRPr/>
          </a:p>
        </p:txBody>
      </p:sp>
      <p:sp>
        <p:nvSpPr>
          <p:cNvPr id="963" name="Google Shape;963;p36"/>
          <p:cNvSpPr txBox="1"/>
          <p:nvPr/>
        </p:nvSpPr>
        <p:spPr>
          <a:xfrm>
            <a:off x="6613756" y="6258214"/>
            <a:ext cx="4913139" cy="2628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07B39"/>
              </a:buClr>
              <a:buSzPts val="818"/>
              <a:buFont typeface="Open Sans"/>
              <a:buNone/>
            </a:pPr>
            <a:r>
              <a:rPr b="1" i="0" lang="en-GB" sz="818" u="none" cap="none" strike="noStrike">
                <a:solidFill>
                  <a:srgbClr val="E07B39"/>
                </a:solidFill>
                <a:latin typeface="Open Sans"/>
                <a:ea typeface="Open Sans"/>
                <a:cs typeface="Open Sans"/>
                <a:sym typeface="Open Sans"/>
              </a:rPr>
              <a:t>Policy bridge required</a:t>
            </a:r>
            <a:r>
              <a:rPr b="0" i="0" lang="en-GB" sz="854" u="none" cap="none" strike="noStrike">
                <a:solidFill>
                  <a:srgbClr val="BFDFF0"/>
                </a:solidFill>
                <a:latin typeface="Open Sans"/>
                <a:ea typeface="Open Sans"/>
                <a:cs typeface="Open Sans"/>
                <a:sym typeface="Open Sans"/>
              </a:rPr>
              <a:t> — near-term economics depend on support mechanisms in markets where cost gap persists</a:t>
            </a:r>
            <a:endParaRPr/>
          </a:p>
        </p:txBody>
      </p:sp>
      <p:graphicFrame>
        <p:nvGraphicFramePr>
          <p:cNvPr descr="Chart" id="964" name="Google Shape;964;p36"/>
          <p:cNvGraphicFramePr/>
          <p:nvPr/>
        </p:nvGraphicFramePr>
        <p:xfrm>
          <a:off x="6312982" y="1587212"/>
          <a:ext cx="5600559" cy="3428914"/>
        </p:xfrm>
        <a:graphic>
          <a:graphicData uri="http://schemas.openxmlformats.org/drawingml/2006/chart">
            <c:chart r:id="rId3"/>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968" name="Shape 968"/>
        <p:cNvGrpSpPr/>
        <p:nvPr/>
      </p:nvGrpSpPr>
      <p:grpSpPr>
        <a:xfrm>
          <a:off x="0" y="0"/>
          <a:ext cx="0" cy="0"/>
          <a:chOff x="0" y="0"/>
          <a:chExt cx="0" cy="0"/>
        </a:xfrm>
      </p:grpSpPr>
      <p:sp>
        <p:nvSpPr>
          <p:cNvPr id="969" name="Google Shape;969;p37"/>
          <p:cNvSpPr/>
          <p:nvPr/>
        </p:nvSpPr>
        <p:spPr>
          <a:xfrm>
            <a:off x="381000" y="763488"/>
            <a:ext cx="533400" cy="38100"/>
          </a:xfrm>
          <a:prstGeom prst="roundRect">
            <a:avLst>
              <a:gd fmla="val 50000" name="adj"/>
            </a:avLst>
          </a:prstGeom>
          <a:solidFill>
            <a:srgbClr val="E07B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0" name="Google Shape;970;p37"/>
          <p:cNvSpPr/>
          <p:nvPr/>
        </p:nvSpPr>
        <p:spPr>
          <a:xfrm>
            <a:off x="381000" y="1628626"/>
            <a:ext cx="5286375" cy="4495800"/>
          </a:xfrm>
          <a:prstGeom prst="roundRect">
            <a:avLst>
              <a:gd fmla="val 2118"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1" name="Google Shape;971;p37"/>
          <p:cNvSpPr/>
          <p:nvPr/>
        </p:nvSpPr>
        <p:spPr>
          <a:xfrm>
            <a:off x="594270" y="2335262"/>
            <a:ext cx="1856482" cy="222646"/>
          </a:xfrm>
          <a:prstGeom prst="roundRect">
            <a:avLst>
              <a:gd fmla="val 50000" name="adj"/>
            </a:avLst>
          </a:prstGeom>
          <a:solidFill>
            <a:srgbClr val="1CAD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72" name="Google Shape;972;p37"/>
          <p:cNvSpPr/>
          <p:nvPr/>
        </p:nvSpPr>
        <p:spPr>
          <a:xfrm>
            <a:off x="720114" y="2409417"/>
            <a:ext cx="64957" cy="74237"/>
          </a:xfrm>
          <a:prstGeom prst="rect">
            <a:avLst/>
          </a:prstGeom>
          <a:noFill/>
          <a:ln>
            <a:noFill/>
          </a:ln>
        </p:spPr>
      </p:sp>
      <p:sp>
        <p:nvSpPr>
          <p:cNvPr id="973" name="Google Shape;973;p37"/>
          <p:cNvSpPr/>
          <p:nvPr/>
        </p:nvSpPr>
        <p:spPr>
          <a:xfrm>
            <a:off x="594270" y="2664469"/>
            <a:ext cx="342900" cy="3429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74" name="Google Shape;974;p37"/>
          <p:cNvSpPr/>
          <p:nvPr/>
        </p:nvSpPr>
        <p:spPr>
          <a:xfrm>
            <a:off x="702414" y="2779593"/>
            <a:ext cx="126574" cy="112511"/>
          </a:xfrm>
          <a:prstGeom prst="rect">
            <a:avLst/>
          </a:prstGeom>
          <a:noFill/>
          <a:ln>
            <a:noFill/>
          </a:ln>
        </p:spPr>
      </p:sp>
      <p:sp>
        <p:nvSpPr>
          <p:cNvPr id="975" name="Google Shape;975;p37"/>
          <p:cNvSpPr/>
          <p:nvPr/>
        </p:nvSpPr>
        <p:spPr>
          <a:xfrm>
            <a:off x="1172765" y="2664469"/>
            <a:ext cx="342900" cy="3429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76" name="Google Shape;976;p37"/>
          <p:cNvSpPr/>
          <p:nvPr/>
        </p:nvSpPr>
        <p:spPr>
          <a:xfrm>
            <a:off x="1280894" y="2763520"/>
            <a:ext cx="126575" cy="144657"/>
          </a:xfrm>
          <a:prstGeom prst="rect">
            <a:avLst/>
          </a:prstGeom>
          <a:noFill/>
          <a:ln>
            <a:noFill/>
          </a:ln>
        </p:spPr>
      </p:sp>
      <p:sp>
        <p:nvSpPr>
          <p:cNvPr id="977" name="Google Shape;977;p37"/>
          <p:cNvSpPr/>
          <p:nvPr/>
        </p:nvSpPr>
        <p:spPr>
          <a:xfrm>
            <a:off x="1784151" y="2664469"/>
            <a:ext cx="342900" cy="3429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78" name="Google Shape;978;p37"/>
          <p:cNvSpPr/>
          <p:nvPr/>
        </p:nvSpPr>
        <p:spPr>
          <a:xfrm>
            <a:off x="1883223" y="2772050"/>
            <a:ext cx="144657" cy="128090"/>
          </a:xfrm>
          <a:prstGeom prst="rect">
            <a:avLst/>
          </a:prstGeom>
          <a:noFill/>
          <a:ln>
            <a:noFill/>
          </a:ln>
        </p:spPr>
      </p:sp>
      <p:sp>
        <p:nvSpPr>
          <p:cNvPr id="979" name="Google Shape;979;p37"/>
          <p:cNvSpPr/>
          <p:nvPr/>
        </p:nvSpPr>
        <p:spPr>
          <a:xfrm>
            <a:off x="2408039" y="2664469"/>
            <a:ext cx="342900" cy="3429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80" name="Google Shape;980;p37"/>
          <p:cNvSpPr/>
          <p:nvPr/>
        </p:nvSpPr>
        <p:spPr>
          <a:xfrm>
            <a:off x="2516130" y="2772555"/>
            <a:ext cx="126587" cy="126587"/>
          </a:xfrm>
          <a:prstGeom prst="rect">
            <a:avLst/>
          </a:prstGeom>
          <a:noFill/>
          <a:ln>
            <a:noFill/>
          </a:ln>
        </p:spPr>
      </p:sp>
      <p:sp>
        <p:nvSpPr>
          <p:cNvPr id="981" name="Google Shape;981;p37"/>
          <p:cNvSpPr/>
          <p:nvPr/>
        </p:nvSpPr>
        <p:spPr>
          <a:xfrm>
            <a:off x="594270" y="3262461"/>
            <a:ext cx="4859833" cy="9525"/>
          </a:xfrm>
          <a:prstGeom prst="rect">
            <a:avLst/>
          </a:prstGeom>
          <a:solidFill>
            <a:srgbClr val="BFDFF0">
              <a:alpha val="3490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82" name="Google Shape;982;p37"/>
          <p:cNvSpPr/>
          <p:nvPr/>
        </p:nvSpPr>
        <p:spPr>
          <a:xfrm>
            <a:off x="594255" y="3436355"/>
            <a:ext cx="91378" cy="91378"/>
          </a:xfrm>
          <a:prstGeom prst="rect">
            <a:avLst/>
          </a:prstGeom>
          <a:noFill/>
          <a:ln>
            <a:noFill/>
          </a:ln>
        </p:spPr>
      </p:sp>
      <p:sp>
        <p:nvSpPr>
          <p:cNvPr descr="image.png" id="983" name="Google Shape;983;p37"/>
          <p:cNvSpPr/>
          <p:nvPr/>
        </p:nvSpPr>
        <p:spPr>
          <a:xfrm>
            <a:off x="594255" y="3976290"/>
            <a:ext cx="91378" cy="91378"/>
          </a:xfrm>
          <a:prstGeom prst="rect">
            <a:avLst/>
          </a:prstGeom>
          <a:noFill/>
          <a:ln>
            <a:noFill/>
          </a:ln>
        </p:spPr>
      </p:sp>
      <p:sp>
        <p:nvSpPr>
          <p:cNvPr descr="image.png" id="984" name="Google Shape;984;p37"/>
          <p:cNvSpPr/>
          <p:nvPr/>
        </p:nvSpPr>
        <p:spPr>
          <a:xfrm>
            <a:off x="594255" y="4516225"/>
            <a:ext cx="91378" cy="91378"/>
          </a:xfrm>
          <a:prstGeom prst="rect">
            <a:avLst/>
          </a:prstGeom>
          <a:noFill/>
          <a:ln>
            <a:noFill/>
          </a:ln>
        </p:spPr>
      </p:sp>
      <p:sp>
        <p:nvSpPr>
          <p:cNvPr id="985" name="Google Shape;985;p37"/>
          <p:cNvSpPr/>
          <p:nvPr/>
        </p:nvSpPr>
        <p:spPr>
          <a:xfrm>
            <a:off x="6076950" y="1628626"/>
            <a:ext cx="19050" cy="2209055"/>
          </a:xfrm>
          <a:prstGeom prst="roundRect">
            <a:avLst>
              <a:gd fmla="val 50000" name="adj"/>
            </a:avLst>
          </a:prstGeom>
          <a:solidFill>
            <a:srgbClr val="D3E2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6" name="Google Shape;986;p37"/>
          <p:cNvSpPr/>
          <p:nvPr/>
        </p:nvSpPr>
        <p:spPr>
          <a:xfrm>
            <a:off x="6076950" y="4209157"/>
            <a:ext cx="19050" cy="2209055"/>
          </a:xfrm>
          <a:prstGeom prst="roundRect">
            <a:avLst>
              <a:gd fmla="val 50000" name="adj"/>
            </a:avLst>
          </a:prstGeom>
          <a:solidFill>
            <a:srgbClr val="D3E2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7" name="Google Shape;987;p37"/>
          <p:cNvSpPr/>
          <p:nvPr/>
        </p:nvSpPr>
        <p:spPr>
          <a:xfrm>
            <a:off x="6505575" y="1628626"/>
            <a:ext cx="5305425" cy="4514850"/>
          </a:xfrm>
          <a:prstGeom prst="roundRect">
            <a:avLst>
              <a:gd fmla="val 2109"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8" name="Google Shape;988;p37"/>
          <p:cNvSpPr/>
          <p:nvPr/>
        </p:nvSpPr>
        <p:spPr>
          <a:xfrm>
            <a:off x="6728370" y="2344787"/>
            <a:ext cx="1848147" cy="222646"/>
          </a:xfrm>
          <a:prstGeom prst="roundRect">
            <a:avLst>
              <a:gd fmla="val 50000" name="adj"/>
            </a:avLst>
          </a:prstGeom>
          <a:solidFill>
            <a:srgbClr val="E07B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89" name="Google Shape;989;p37"/>
          <p:cNvSpPr/>
          <p:nvPr/>
        </p:nvSpPr>
        <p:spPr>
          <a:xfrm>
            <a:off x="6849433" y="2423059"/>
            <a:ext cx="74219" cy="65973"/>
          </a:xfrm>
          <a:prstGeom prst="rect">
            <a:avLst/>
          </a:prstGeom>
          <a:noFill/>
          <a:ln>
            <a:noFill/>
          </a:ln>
        </p:spPr>
      </p:sp>
      <p:sp>
        <p:nvSpPr>
          <p:cNvPr id="990" name="Google Shape;990;p37"/>
          <p:cNvSpPr/>
          <p:nvPr/>
        </p:nvSpPr>
        <p:spPr>
          <a:xfrm>
            <a:off x="6830169" y="2673994"/>
            <a:ext cx="342900" cy="3429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91" name="Google Shape;991;p37"/>
          <p:cNvSpPr/>
          <p:nvPr/>
        </p:nvSpPr>
        <p:spPr>
          <a:xfrm>
            <a:off x="6938156" y="2782086"/>
            <a:ext cx="126575" cy="126575"/>
          </a:xfrm>
          <a:prstGeom prst="rect">
            <a:avLst/>
          </a:prstGeom>
          <a:noFill/>
          <a:ln>
            <a:noFill/>
          </a:ln>
        </p:spPr>
      </p:sp>
      <p:sp>
        <p:nvSpPr>
          <p:cNvPr id="992" name="Google Shape;992;p37"/>
          <p:cNvSpPr/>
          <p:nvPr/>
        </p:nvSpPr>
        <p:spPr>
          <a:xfrm>
            <a:off x="7621934" y="2673994"/>
            <a:ext cx="342900" cy="3429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93" name="Google Shape;993;p37"/>
          <p:cNvSpPr/>
          <p:nvPr/>
        </p:nvSpPr>
        <p:spPr>
          <a:xfrm>
            <a:off x="7738931" y="2783364"/>
            <a:ext cx="108516" cy="124018"/>
          </a:xfrm>
          <a:prstGeom prst="rect">
            <a:avLst/>
          </a:prstGeom>
          <a:noFill/>
          <a:ln>
            <a:noFill/>
          </a:ln>
        </p:spPr>
      </p:sp>
      <p:sp>
        <p:nvSpPr>
          <p:cNvPr id="994" name="Google Shape;994;p37"/>
          <p:cNvSpPr/>
          <p:nvPr/>
        </p:nvSpPr>
        <p:spPr>
          <a:xfrm>
            <a:off x="8357145" y="2673994"/>
            <a:ext cx="342900" cy="3429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95" name="Google Shape;995;p37"/>
          <p:cNvSpPr/>
          <p:nvPr/>
        </p:nvSpPr>
        <p:spPr>
          <a:xfrm>
            <a:off x="8465083" y="2782064"/>
            <a:ext cx="126596" cy="126596"/>
          </a:xfrm>
          <a:prstGeom prst="rect">
            <a:avLst/>
          </a:prstGeom>
          <a:noFill/>
          <a:ln>
            <a:noFill/>
          </a:ln>
        </p:spPr>
      </p:sp>
      <p:sp>
        <p:nvSpPr>
          <p:cNvPr id="996" name="Google Shape;996;p37"/>
          <p:cNvSpPr/>
          <p:nvPr/>
        </p:nvSpPr>
        <p:spPr>
          <a:xfrm>
            <a:off x="9060805" y="2673994"/>
            <a:ext cx="342900" cy="3429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97" name="Google Shape;997;p37"/>
          <p:cNvSpPr/>
          <p:nvPr/>
        </p:nvSpPr>
        <p:spPr>
          <a:xfrm>
            <a:off x="9159695" y="2781063"/>
            <a:ext cx="144657" cy="128602"/>
          </a:xfrm>
          <a:prstGeom prst="rect">
            <a:avLst/>
          </a:prstGeom>
          <a:noFill/>
          <a:ln>
            <a:noFill/>
          </a:ln>
        </p:spPr>
      </p:sp>
      <p:sp>
        <p:nvSpPr>
          <p:cNvPr id="998" name="Google Shape;998;p37"/>
          <p:cNvSpPr/>
          <p:nvPr/>
        </p:nvSpPr>
        <p:spPr>
          <a:xfrm>
            <a:off x="6728370" y="3271986"/>
            <a:ext cx="4859833" cy="9525"/>
          </a:xfrm>
          <a:prstGeom prst="rect">
            <a:avLst/>
          </a:prstGeom>
          <a:solidFill>
            <a:srgbClr val="D3E2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999" name="Google Shape;999;p37"/>
          <p:cNvSpPr/>
          <p:nvPr/>
        </p:nvSpPr>
        <p:spPr>
          <a:xfrm>
            <a:off x="6728202" y="3445880"/>
            <a:ext cx="91378" cy="91378"/>
          </a:xfrm>
          <a:prstGeom prst="rect">
            <a:avLst/>
          </a:prstGeom>
          <a:noFill/>
          <a:ln>
            <a:noFill/>
          </a:ln>
        </p:spPr>
      </p:sp>
      <p:sp>
        <p:nvSpPr>
          <p:cNvPr descr="image.png" id="1000" name="Google Shape;1000;p37"/>
          <p:cNvSpPr/>
          <p:nvPr/>
        </p:nvSpPr>
        <p:spPr>
          <a:xfrm>
            <a:off x="6728202" y="4217683"/>
            <a:ext cx="91378" cy="91378"/>
          </a:xfrm>
          <a:prstGeom prst="rect">
            <a:avLst/>
          </a:prstGeom>
          <a:noFill/>
          <a:ln>
            <a:noFill/>
          </a:ln>
        </p:spPr>
      </p:sp>
      <p:sp>
        <p:nvSpPr>
          <p:cNvPr descr="image.png" id="1001" name="Google Shape;1001;p37"/>
          <p:cNvSpPr/>
          <p:nvPr/>
        </p:nvSpPr>
        <p:spPr>
          <a:xfrm>
            <a:off x="6728202" y="4989486"/>
            <a:ext cx="91378" cy="91378"/>
          </a:xfrm>
          <a:prstGeom prst="rect">
            <a:avLst/>
          </a:prstGeom>
          <a:noFill/>
          <a:ln>
            <a:noFill/>
          </a:ln>
        </p:spPr>
      </p:sp>
      <p:sp>
        <p:nvSpPr>
          <p:cNvPr id="1002" name="Google Shape;1002;p37"/>
          <p:cNvSpPr txBox="1"/>
          <p:nvPr/>
        </p:nvSpPr>
        <p:spPr>
          <a:xfrm>
            <a:off x="380990" y="285742"/>
            <a:ext cx="8869416" cy="38978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2533"/>
              <a:buFont typeface="Montserrat"/>
              <a:buNone/>
            </a:pPr>
            <a:r>
              <a:rPr b="1" i="0" lang="en-GB" sz="2533" u="none" cap="none" strike="noStrike">
                <a:solidFill>
                  <a:srgbClr val="15303F"/>
                </a:solidFill>
                <a:latin typeface="Montserrat"/>
                <a:ea typeface="Montserrat"/>
                <a:cs typeface="Montserrat"/>
                <a:sym typeface="Montserrat"/>
              </a:rPr>
              <a:t>Market Signals — Data Centres &amp; Industrial Demand</a:t>
            </a:r>
            <a:endParaRPr/>
          </a:p>
        </p:txBody>
      </p:sp>
      <p:sp>
        <p:nvSpPr>
          <p:cNvPr id="1003" name="Google Shape;1003;p37"/>
          <p:cNvSpPr txBox="1"/>
          <p:nvPr/>
        </p:nvSpPr>
        <p:spPr>
          <a:xfrm>
            <a:off x="380990" y="862437"/>
            <a:ext cx="11086822" cy="45332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1473"/>
              <a:buFont typeface="Open Sans"/>
              <a:buNone/>
            </a:pPr>
            <a:r>
              <a:rPr b="1" i="0" lang="en-GB" sz="1473" u="none" cap="none" strike="noStrike">
                <a:solidFill>
                  <a:srgbClr val="1F5C8B"/>
                </a:solidFill>
                <a:latin typeface="Open Sans"/>
                <a:ea typeface="Open Sans"/>
                <a:cs typeface="Open Sans"/>
                <a:sym typeface="Open Sans"/>
              </a:rPr>
              <a:t>Hyperscale data centre growth is emerging as a credible, large-scale demand anchor for hydrogen, alongside traditional industrial offtakers.</a:t>
            </a:r>
            <a:endParaRPr/>
          </a:p>
        </p:txBody>
      </p:sp>
      <p:sp>
        <p:nvSpPr>
          <p:cNvPr id="1004" name="Google Shape;1004;p37"/>
          <p:cNvSpPr txBox="1"/>
          <p:nvPr/>
        </p:nvSpPr>
        <p:spPr>
          <a:xfrm>
            <a:off x="594255" y="1819080"/>
            <a:ext cx="1269578"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22"/>
              <a:buFont typeface="Montserrat"/>
              <a:buNone/>
            </a:pPr>
            <a:r>
              <a:rPr b="1" i="0" lang="en-GB" sz="822" u="none" cap="none" strike="noStrike">
                <a:solidFill>
                  <a:srgbClr val="BFDFF0"/>
                </a:solidFill>
                <a:latin typeface="Montserrat"/>
                <a:ea typeface="Montserrat"/>
                <a:cs typeface="Montserrat"/>
                <a:sym typeface="Montserrat"/>
              </a:rPr>
              <a:t>Primary Volume Signal</a:t>
            </a:r>
            <a:endParaRPr/>
          </a:p>
        </p:txBody>
      </p:sp>
      <p:sp>
        <p:nvSpPr>
          <p:cNvPr id="1005" name="Google Shape;1005;p37"/>
          <p:cNvSpPr txBox="1"/>
          <p:nvPr/>
        </p:nvSpPr>
        <p:spPr>
          <a:xfrm>
            <a:off x="594255" y="2015231"/>
            <a:ext cx="1868192" cy="22859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319"/>
              <a:buFont typeface="Montserrat"/>
              <a:buNone/>
            </a:pPr>
            <a:r>
              <a:rPr b="1" i="0" lang="en-GB" sz="1319" u="none" cap="none" strike="noStrike">
                <a:solidFill>
                  <a:srgbClr val="FFFFFF"/>
                </a:solidFill>
                <a:latin typeface="Montserrat"/>
                <a:ea typeface="Montserrat"/>
                <a:cs typeface="Montserrat"/>
                <a:sym typeface="Montserrat"/>
              </a:rPr>
              <a:t>Industrial Demand</a:t>
            </a:r>
            <a:endParaRPr/>
          </a:p>
        </p:txBody>
      </p:sp>
      <p:sp>
        <p:nvSpPr>
          <p:cNvPr id="1006" name="Google Shape;1006;p37"/>
          <p:cNvSpPr txBox="1"/>
          <p:nvPr/>
        </p:nvSpPr>
        <p:spPr>
          <a:xfrm>
            <a:off x="865265" y="2365563"/>
            <a:ext cx="1378583" cy="13080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C1C26"/>
              </a:buClr>
              <a:buSzPts val="850"/>
              <a:buFont typeface="Open Sans"/>
              <a:buNone/>
            </a:pPr>
            <a:r>
              <a:rPr b="1" i="0" lang="en-GB" sz="850" u="none" cap="none" strike="noStrike">
                <a:solidFill>
                  <a:srgbClr val="0C1C26"/>
                </a:solidFill>
                <a:latin typeface="Open Sans"/>
                <a:ea typeface="Open Sans"/>
                <a:cs typeface="Open Sans"/>
                <a:sym typeface="Open Sans"/>
              </a:rPr>
              <a:t>Established — Near-Term</a:t>
            </a:r>
            <a:endParaRPr/>
          </a:p>
        </p:txBody>
      </p:sp>
      <p:sp>
        <p:nvSpPr>
          <p:cNvPr id="1007" name="Google Shape;1007;p37"/>
          <p:cNvSpPr txBox="1"/>
          <p:nvPr/>
        </p:nvSpPr>
        <p:spPr>
          <a:xfrm>
            <a:off x="643367" y="3037654"/>
            <a:ext cx="244667" cy="13334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708"/>
              <a:buFont typeface="Open Sans"/>
              <a:buNone/>
            </a:pPr>
            <a:r>
              <a:rPr b="1" i="0" lang="en-GB" sz="708" u="none" cap="none" strike="noStrike">
                <a:solidFill>
                  <a:srgbClr val="FFFFFF"/>
                </a:solidFill>
                <a:latin typeface="Open Sans"/>
                <a:ea typeface="Open Sans"/>
                <a:cs typeface="Open Sans"/>
                <a:sym typeface="Open Sans"/>
              </a:rPr>
              <a:t>Steel</a:t>
            </a:r>
            <a:endParaRPr/>
          </a:p>
        </p:txBody>
      </p:sp>
      <p:sp>
        <p:nvSpPr>
          <p:cNvPr id="1008" name="Google Shape;1008;p37"/>
          <p:cNvSpPr txBox="1"/>
          <p:nvPr/>
        </p:nvSpPr>
        <p:spPr>
          <a:xfrm>
            <a:off x="1104723" y="3037654"/>
            <a:ext cx="479065" cy="13334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708"/>
              <a:buFont typeface="Open Sans"/>
              <a:buNone/>
            </a:pPr>
            <a:r>
              <a:rPr b="1" i="0" lang="en-GB" sz="708" u="none" cap="none" strike="noStrike">
                <a:solidFill>
                  <a:srgbClr val="FFFFFF"/>
                </a:solidFill>
                <a:latin typeface="Open Sans"/>
                <a:ea typeface="Open Sans"/>
                <a:cs typeface="Open Sans"/>
                <a:sym typeface="Open Sans"/>
              </a:rPr>
              <a:t>Ammonia</a:t>
            </a:r>
            <a:endParaRPr/>
          </a:p>
        </p:txBody>
      </p:sp>
      <p:sp>
        <p:nvSpPr>
          <p:cNvPr id="1009" name="Google Shape;1009;p37"/>
          <p:cNvSpPr txBox="1"/>
          <p:nvPr/>
        </p:nvSpPr>
        <p:spPr>
          <a:xfrm>
            <a:off x="1751365" y="3037654"/>
            <a:ext cx="408522" cy="13334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708"/>
              <a:buFont typeface="Open Sans"/>
              <a:buNone/>
            </a:pPr>
            <a:r>
              <a:rPr b="1" i="0" lang="en-GB" sz="708" u="none" cap="none" strike="noStrike">
                <a:solidFill>
                  <a:srgbClr val="FFFFFF"/>
                </a:solidFill>
                <a:latin typeface="Open Sans"/>
                <a:ea typeface="Open Sans"/>
                <a:cs typeface="Open Sans"/>
                <a:sym typeface="Open Sans"/>
              </a:rPr>
              <a:t>Refining</a:t>
            </a:r>
            <a:endParaRPr/>
          </a:p>
        </p:txBody>
      </p:sp>
      <p:sp>
        <p:nvSpPr>
          <p:cNvPr id="1010" name="Google Shape;1010;p37"/>
          <p:cNvSpPr txBox="1"/>
          <p:nvPr/>
        </p:nvSpPr>
        <p:spPr>
          <a:xfrm>
            <a:off x="2327464" y="3037654"/>
            <a:ext cx="504068" cy="13334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708"/>
              <a:buFont typeface="Open Sans"/>
              <a:buNone/>
            </a:pPr>
            <a:r>
              <a:rPr b="1" i="0" lang="en-GB" sz="708" u="none" cap="none" strike="noStrike">
                <a:solidFill>
                  <a:srgbClr val="FFFFFF"/>
                </a:solidFill>
                <a:latin typeface="Open Sans"/>
                <a:ea typeface="Open Sans"/>
                <a:cs typeface="Open Sans"/>
                <a:sym typeface="Open Sans"/>
              </a:rPr>
              <a:t>Chemicals</a:t>
            </a:r>
            <a:endParaRPr/>
          </a:p>
        </p:txBody>
      </p:sp>
      <p:sp>
        <p:nvSpPr>
          <p:cNvPr id="1011" name="Google Shape;1011;p37"/>
          <p:cNvSpPr txBox="1"/>
          <p:nvPr/>
        </p:nvSpPr>
        <p:spPr>
          <a:xfrm>
            <a:off x="769422" y="3378462"/>
            <a:ext cx="4599864" cy="45093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196"/>
              <a:buFont typeface="Open Sans"/>
              <a:buNone/>
            </a:pPr>
            <a:r>
              <a:rPr b="0" i="0" lang="en-GB" sz="1196" u="none" cap="none" strike="noStrike">
                <a:solidFill>
                  <a:srgbClr val="FFFFFF"/>
                </a:solidFill>
                <a:latin typeface="Open Sans"/>
                <a:ea typeface="Open Sans"/>
                <a:cs typeface="Open Sans"/>
                <a:sym typeface="Open Sans"/>
              </a:rPr>
              <a:t>Primary near-term volume demand for clean hydrogen across hard-to-abate sectors</a:t>
            </a:r>
            <a:endParaRPr/>
          </a:p>
        </p:txBody>
      </p:sp>
      <p:sp>
        <p:nvSpPr>
          <p:cNvPr id="1012" name="Google Shape;1012;p37"/>
          <p:cNvSpPr txBox="1"/>
          <p:nvPr/>
        </p:nvSpPr>
        <p:spPr>
          <a:xfrm>
            <a:off x="769422" y="3918397"/>
            <a:ext cx="3621046" cy="45093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196"/>
              <a:buFont typeface="Open Sans"/>
              <a:buNone/>
            </a:pPr>
            <a:r>
              <a:rPr b="0" i="0" lang="en-GB" sz="1196" u="none" cap="none" strike="noStrike">
                <a:solidFill>
                  <a:srgbClr val="FFFFFF"/>
                </a:solidFill>
                <a:latin typeface="Open Sans"/>
                <a:ea typeface="Open Sans"/>
                <a:cs typeface="Open Sans"/>
                <a:sym typeface="Open Sans"/>
              </a:rPr>
              <a:t>Offtake structures more mature; sector-specific decarbonisation mandates drive demand signals</a:t>
            </a:r>
            <a:endParaRPr/>
          </a:p>
        </p:txBody>
      </p:sp>
      <p:sp>
        <p:nvSpPr>
          <p:cNvPr id="1013" name="Google Shape;1013;p37"/>
          <p:cNvSpPr txBox="1"/>
          <p:nvPr/>
        </p:nvSpPr>
        <p:spPr>
          <a:xfrm>
            <a:off x="769422" y="4458332"/>
            <a:ext cx="4567569" cy="45093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196"/>
              <a:buFont typeface="Open Sans"/>
              <a:buNone/>
            </a:pPr>
            <a:r>
              <a:rPr b="0" i="0" lang="en-GB" sz="1196" u="none" cap="none" strike="noStrike">
                <a:solidFill>
                  <a:srgbClr val="FFFFFF"/>
                </a:solidFill>
                <a:latin typeface="Open Sans"/>
                <a:ea typeface="Open Sans"/>
                <a:cs typeface="Open Sans"/>
                <a:sym typeface="Open Sans"/>
              </a:rPr>
              <a:t>Foundational anchor for project economics and bankability in hydrogen project pipelines</a:t>
            </a:r>
            <a:endParaRPr/>
          </a:p>
        </p:txBody>
      </p:sp>
      <p:sp>
        <p:nvSpPr>
          <p:cNvPr id="1014" name="Google Shape;1014;p37"/>
          <p:cNvSpPr txBox="1"/>
          <p:nvPr/>
        </p:nvSpPr>
        <p:spPr>
          <a:xfrm>
            <a:off x="5988098" y="3913784"/>
            <a:ext cx="176330" cy="18665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44708A"/>
              </a:buClr>
              <a:buSzPts val="1213"/>
              <a:buFont typeface="Montserrat"/>
              <a:buNone/>
            </a:pPr>
            <a:r>
              <a:rPr b="1" i="0" lang="en-GB" sz="1213" u="none" cap="none" strike="noStrike">
                <a:solidFill>
                  <a:srgbClr val="44708A"/>
                </a:solidFill>
                <a:latin typeface="Montserrat"/>
                <a:ea typeface="Montserrat"/>
                <a:cs typeface="Montserrat"/>
                <a:sym typeface="Montserrat"/>
              </a:rPr>
              <a:t>vs</a:t>
            </a:r>
            <a:endParaRPr/>
          </a:p>
        </p:txBody>
      </p:sp>
      <p:sp>
        <p:nvSpPr>
          <p:cNvPr id="1015" name="Google Shape;1015;p37"/>
          <p:cNvSpPr txBox="1"/>
          <p:nvPr/>
        </p:nvSpPr>
        <p:spPr>
          <a:xfrm>
            <a:off x="6728202" y="1828605"/>
            <a:ext cx="1051570"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822"/>
              <a:buFont typeface="Montserrat"/>
              <a:buNone/>
            </a:pPr>
            <a:r>
              <a:rPr b="1" i="0" lang="en-GB" sz="822" u="none" cap="none" strike="noStrike">
                <a:solidFill>
                  <a:srgbClr val="1F5C8B"/>
                </a:solidFill>
                <a:latin typeface="Montserrat"/>
                <a:ea typeface="Montserrat"/>
                <a:cs typeface="Montserrat"/>
                <a:sym typeface="Montserrat"/>
              </a:rPr>
              <a:t>Additionality Layer</a:t>
            </a:r>
            <a:endParaRPr/>
          </a:p>
        </p:txBody>
      </p:sp>
      <p:sp>
        <p:nvSpPr>
          <p:cNvPr id="1016" name="Google Shape;1016;p37"/>
          <p:cNvSpPr txBox="1"/>
          <p:nvPr/>
        </p:nvSpPr>
        <p:spPr>
          <a:xfrm>
            <a:off x="6728202" y="2024755"/>
            <a:ext cx="1881925" cy="20300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319"/>
              <a:buFont typeface="Montserrat"/>
              <a:buNone/>
            </a:pPr>
            <a:r>
              <a:rPr b="1" i="0" lang="en-GB" sz="1319" u="none" cap="none" strike="noStrike">
                <a:solidFill>
                  <a:srgbClr val="15303F"/>
                </a:solidFill>
                <a:latin typeface="Montserrat"/>
                <a:ea typeface="Montserrat"/>
                <a:cs typeface="Montserrat"/>
                <a:sym typeface="Montserrat"/>
              </a:rPr>
              <a:t>Data Centre Demand</a:t>
            </a:r>
            <a:endParaRPr/>
          </a:p>
        </p:txBody>
      </p:sp>
      <p:sp>
        <p:nvSpPr>
          <p:cNvPr id="1017" name="Google Shape;1017;p37"/>
          <p:cNvSpPr txBox="1"/>
          <p:nvPr/>
        </p:nvSpPr>
        <p:spPr>
          <a:xfrm>
            <a:off x="6999211" y="2375088"/>
            <a:ext cx="1364156" cy="13080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50"/>
              <a:buFont typeface="Open Sans"/>
              <a:buNone/>
            </a:pPr>
            <a:r>
              <a:rPr b="1" i="0" lang="en-GB" sz="850" u="none" cap="none" strike="noStrike">
                <a:solidFill>
                  <a:srgbClr val="15303F"/>
                </a:solidFill>
                <a:latin typeface="Open Sans"/>
                <a:ea typeface="Open Sans"/>
                <a:cs typeface="Open Sans"/>
                <a:sym typeface="Open Sans"/>
              </a:rPr>
              <a:t>Emerging — High Growth</a:t>
            </a:r>
            <a:endParaRPr/>
          </a:p>
        </p:txBody>
      </p:sp>
      <p:sp>
        <p:nvSpPr>
          <p:cNvPr id="1018" name="Google Shape;1018;p37"/>
          <p:cNvSpPr txBox="1"/>
          <p:nvPr/>
        </p:nvSpPr>
        <p:spPr>
          <a:xfrm>
            <a:off x="6752251" y="3047179"/>
            <a:ext cx="498534" cy="10894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274C63"/>
              </a:buClr>
              <a:buSzPts val="708"/>
              <a:buFont typeface="Open Sans"/>
              <a:buNone/>
            </a:pPr>
            <a:r>
              <a:rPr b="1" i="0" lang="en-GB" sz="708" u="none" cap="none" strike="noStrike">
                <a:solidFill>
                  <a:srgbClr val="274C63"/>
                </a:solidFill>
                <a:latin typeface="Open Sans"/>
                <a:ea typeface="Open Sans"/>
                <a:cs typeface="Open Sans"/>
                <a:sym typeface="Open Sans"/>
              </a:rPr>
              <a:t>Hyperscale</a:t>
            </a:r>
            <a:endParaRPr/>
          </a:p>
        </p:txBody>
      </p:sp>
      <p:sp>
        <p:nvSpPr>
          <p:cNvPr id="1019" name="Google Shape;1019;p37"/>
          <p:cNvSpPr txBox="1"/>
          <p:nvPr/>
        </p:nvSpPr>
        <p:spPr>
          <a:xfrm>
            <a:off x="7470985" y="3047179"/>
            <a:ext cx="644407" cy="10894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274C63"/>
              </a:buClr>
              <a:buSzPts val="708"/>
              <a:buFont typeface="Open Sans"/>
              <a:buNone/>
            </a:pPr>
            <a:r>
              <a:rPr b="1" i="0" lang="en-GB" sz="708" u="none" cap="none" strike="noStrike">
                <a:solidFill>
                  <a:srgbClr val="274C63"/>
                </a:solidFill>
                <a:latin typeface="Open Sans"/>
                <a:ea typeface="Open Sans"/>
                <a:cs typeface="Open Sans"/>
                <a:sym typeface="Open Sans"/>
              </a:rPr>
              <a:t>Backup Power</a:t>
            </a:r>
            <a:endParaRPr/>
          </a:p>
        </p:txBody>
      </p:sp>
      <p:sp>
        <p:nvSpPr>
          <p:cNvPr id="1020" name="Google Shape;1020;p37"/>
          <p:cNvSpPr txBox="1"/>
          <p:nvPr/>
        </p:nvSpPr>
        <p:spPr>
          <a:xfrm>
            <a:off x="8328882" y="3047179"/>
            <a:ext cx="399148" cy="10894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274C63"/>
              </a:buClr>
              <a:buSzPts val="708"/>
              <a:buFont typeface="Open Sans"/>
              <a:buNone/>
            </a:pPr>
            <a:r>
              <a:rPr b="1" i="0" lang="en-GB" sz="708" u="none" cap="none" strike="noStrike">
                <a:solidFill>
                  <a:srgbClr val="274C63"/>
                </a:solidFill>
                <a:latin typeface="Open Sans"/>
                <a:ea typeface="Open Sans"/>
                <a:cs typeface="Open Sans"/>
                <a:sym typeface="Open Sans"/>
              </a:rPr>
              <a:t>Net-Zero</a:t>
            </a:r>
            <a:endParaRPr/>
          </a:p>
        </p:txBody>
      </p:sp>
      <p:sp>
        <p:nvSpPr>
          <p:cNvPr id="1021" name="Google Shape;1021;p37"/>
          <p:cNvSpPr txBox="1"/>
          <p:nvPr/>
        </p:nvSpPr>
        <p:spPr>
          <a:xfrm>
            <a:off x="8940277" y="3047179"/>
            <a:ext cx="583493" cy="10894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274C63"/>
              </a:buClr>
              <a:buSzPts val="708"/>
              <a:buFont typeface="Open Sans"/>
              <a:buNone/>
            </a:pPr>
            <a:r>
              <a:rPr b="1" i="0" lang="en-GB" sz="708" u="none" cap="none" strike="noStrike">
                <a:solidFill>
                  <a:srgbClr val="274C63"/>
                </a:solidFill>
                <a:latin typeface="Open Sans"/>
                <a:ea typeface="Open Sans"/>
                <a:cs typeface="Open Sans"/>
                <a:sym typeface="Open Sans"/>
              </a:rPr>
              <a:t>Grid Services</a:t>
            </a:r>
            <a:endParaRPr/>
          </a:p>
        </p:txBody>
      </p:sp>
      <p:sp>
        <p:nvSpPr>
          <p:cNvPr id="1022" name="Google Shape;1022;p37"/>
          <p:cNvSpPr txBox="1"/>
          <p:nvPr/>
        </p:nvSpPr>
        <p:spPr>
          <a:xfrm>
            <a:off x="6903368" y="3387987"/>
            <a:ext cx="4637219" cy="5520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1196"/>
              <a:buFont typeface="Open Sans"/>
              <a:buNone/>
            </a:pPr>
            <a:r>
              <a:rPr b="0" i="0" lang="en-GB" sz="1196" u="none" cap="none" strike="noStrike">
                <a:solidFill>
                  <a:srgbClr val="274C63"/>
                </a:solidFill>
                <a:latin typeface="Open Sans"/>
                <a:ea typeface="Open Sans"/>
                <a:cs typeface="Open Sans"/>
                <a:sym typeface="Open Sans"/>
              </a:rPr>
              <a:t>Power-intensive loads with corporate net-zero commitments create structured hydrogen demand as a flexible, dispatchable carrier</a:t>
            </a:r>
            <a:endParaRPr/>
          </a:p>
        </p:txBody>
      </p:sp>
      <p:sp>
        <p:nvSpPr>
          <p:cNvPr id="1023" name="Google Shape;1023;p37"/>
          <p:cNvSpPr txBox="1"/>
          <p:nvPr/>
        </p:nvSpPr>
        <p:spPr>
          <a:xfrm>
            <a:off x="6903368" y="4159790"/>
            <a:ext cx="4490925" cy="5520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1196"/>
              <a:buFont typeface="Open Sans"/>
              <a:buNone/>
            </a:pPr>
            <a:r>
              <a:rPr b="0" i="0" lang="en-GB" sz="1196" u="none" cap="none" strike="noStrike">
                <a:solidFill>
                  <a:srgbClr val="274C63"/>
                </a:solidFill>
                <a:latin typeface="Open Sans"/>
                <a:ea typeface="Open Sans"/>
                <a:cs typeface="Open Sans"/>
                <a:sym typeface="Open Sans"/>
              </a:rPr>
              <a:t>Hydrogen Europe identifies data centres as a material future offtaker — especially where grid decarbonisation lags corporate timelines</a:t>
            </a:r>
            <a:endParaRPr/>
          </a:p>
        </p:txBody>
      </p:sp>
      <p:sp>
        <p:nvSpPr>
          <p:cNvPr id="1024" name="Google Shape;1024;p37"/>
          <p:cNvSpPr txBox="1"/>
          <p:nvPr/>
        </p:nvSpPr>
        <p:spPr>
          <a:xfrm>
            <a:off x="6903368" y="4931594"/>
            <a:ext cx="4506105" cy="5520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1196"/>
              <a:buFont typeface="Open Sans"/>
              <a:buNone/>
            </a:pPr>
            <a:r>
              <a:rPr b="0" i="0" lang="en-GB" sz="1196" u="none" cap="none" strike="noStrike">
                <a:solidFill>
                  <a:srgbClr val="274C63"/>
                </a:solidFill>
                <a:latin typeface="Open Sans"/>
                <a:ea typeface="Open Sans"/>
                <a:cs typeface="Open Sans"/>
                <a:sym typeface="Open Sans"/>
              </a:rPr>
              <a:t>CERRE highlights co-location and grid services as value-stacking opportunities; hyperscale operators moving beyond pilot to strategic planning</a:t>
            </a:r>
            <a:endParaRPr/>
          </a:p>
        </p:txBody>
      </p:sp>
      <p:sp>
        <p:nvSpPr>
          <p:cNvPr id="1025" name="Google Shape;1025;p37"/>
          <p:cNvSpPr txBox="1"/>
          <p:nvPr/>
        </p:nvSpPr>
        <p:spPr>
          <a:xfrm>
            <a:off x="380990" y="6494101"/>
            <a:ext cx="4847481" cy="14895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44708A"/>
              </a:buClr>
              <a:buSzPts val="968"/>
              <a:buFont typeface="Open Sans"/>
              <a:buNone/>
            </a:pPr>
            <a:r>
              <a:rPr b="0" i="1" lang="en-GB" sz="968" u="none" cap="none" strike="noStrike">
                <a:solidFill>
                  <a:srgbClr val="44708A"/>
                </a:solidFill>
                <a:latin typeface="Open Sans"/>
                <a:ea typeface="Open Sans"/>
                <a:cs typeface="Open Sans"/>
                <a:sym typeface="Open Sans"/>
              </a:rPr>
              <a:t>Sources: Hydrogen Europe Market Monitoring; CERRE Grid Integration Recommendations</a:t>
            </a:r>
            <a:endParaRPr/>
          </a:p>
        </p:txBody>
      </p:sp>
      <p:sp>
        <p:nvSpPr>
          <p:cNvPr id="1026" name="Google Shape;1026;p37"/>
          <p:cNvSpPr txBox="1"/>
          <p:nvPr/>
        </p:nvSpPr>
        <p:spPr>
          <a:xfrm>
            <a:off x="11394293" y="6494101"/>
            <a:ext cx="379912" cy="1426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44708A"/>
              </a:buClr>
              <a:buSzPts val="927"/>
              <a:buFont typeface="Open Sans"/>
              <a:buNone/>
            </a:pPr>
            <a:r>
              <a:rPr b="1" i="0" lang="en-GB" sz="927" u="none" cap="none" strike="noStrike">
                <a:solidFill>
                  <a:srgbClr val="44708A"/>
                </a:solidFill>
                <a:latin typeface="Open Sans"/>
                <a:ea typeface="Open Sans"/>
                <a:cs typeface="Open Sans"/>
                <a:sym typeface="Open Sans"/>
              </a:rPr>
              <a:t>04 / 11</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1030" name="Shape 1030"/>
        <p:cNvGrpSpPr/>
        <p:nvPr/>
      </p:nvGrpSpPr>
      <p:grpSpPr>
        <a:xfrm>
          <a:off x="0" y="0"/>
          <a:ext cx="0" cy="0"/>
          <a:chOff x="0" y="0"/>
          <a:chExt cx="0" cy="0"/>
        </a:xfrm>
      </p:grpSpPr>
      <p:sp>
        <p:nvSpPr>
          <p:cNvPr id="1031" name="Google Shape;1031;p38"/>
          <p:cNvSpPr/>
          <p:nvPr/>
        </p:nvSpPr>
        <p:spPr>
          <a:xfrm>
            <a:off x="0" y="0"/>
            <a:ext cx="12192000" cy="834181"/>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2" name="Google Shape;1032;p38"/>
          <p:cNvSpPr/>
          <p:nvPr/>
        </p:nvSpPr>
        <p:spPr>
          <a:xfrm>
            <a:off x="0" y="834181"/>
            <a:ext cx="12192000" cy="363735"/>
          </a:xfrm>
          <a:prstGeom prst="rect">
            <a:avLst/>
          </a:prstGeom>
          <a:solidFill>
            <a:srgbClr val="E9F2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3" name="Google Shape;1033;p38"/>
          <p:cNvSpPr/>
          <p:nvPr/>
        </p:nvSpPr>
        <p:spPr>
          <a:xfrm>
            <a:off x="0" y="834181"/>
            <a:ext cx="50800" cy="363735"/>
          </a:xfrm>
          <a:prstGeom prst="rect">
            <a:avLst/>
          </a:prstGeom>
          <a:solidFill>
            <a:srgbClr val="E07B39"/>
          </a:solidFill>
          <a:ln>
            <a:noFill/>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4" name="Google Shape;1034;p38"/>
          <p:cNvSpPr/>
          <p:nvPr/>
        </p:nvSpPr>
        <p:spPr>
          <a:xfrm>
            <a:off x="335160" y="1350317"/>
            <a:ext cx="3617118" cy="1386333"/>
          </a:xfrm>
          <a:prstGeom prst="roundRect">
            <a:avLst>
              <a:gd fmla="val 5496"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5" name="Google Shape;1035;p38"/>
          <p:cNvSpPr/>
          <p:nvPr/>
        </p:nvSpPr>
        <p:spPr>
          <a:xfrm>
            <a:off x="512266" y="1489323"/>
            <a:ext cx="365670" cy="365670"/>
          </a:xfrm>
          <a:prstGeom prst="ellipse">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36" name="Google Shape;1036;p38"/>
          <p:cNvSpPr/>
          <p:nvPr/>
        </p:nvSpPr>
        <p:spPr>
          <a:xfrm>
            <a:off x="618811" y="1595844"/>
            <a:ext cx="152396" cy="152396"/>
          </a:xfrm>
          <a:prstGeom prst="rect">
            <a:avLst/>
          </a:prstGeom>
          <a:noFill/>
          <a:ln>
            <a:noFill/>
          </a:ln>
        </p:spPr>
      </p:sp>
      <p:sp>
        <p:nvSpPr>
          <p:cNvPr descr="image.png" id="1037" name="Google Shape;1037;p38"/>
          <p:cNvSpPr/>
          <p:nvPr/>
        </p:nvSpPr>
        <p:spPr>
          <a:xfrm>
            <a:off x="3967360" y="1929061"/>
            <a:ext cx="304792" cy="228594"/>
          </a:xfrm>
          <a:prstGeom prst="rect">
            <a:avLst/>
          </a:prstGeom>
          <a:noFill/>
          <a:ln>
            <a:noFill/>
          </a:ln>
        </p:spPr>
      </p:sp>
      <p:sp>
        <p:nvSpPr>
          <p:cNvPr id="1038" name="Google Shape;1038;p38"/>
          <p:cNvSpPr/>
          <p:nvPr/>
        </p:nvSpPr>
        <p:spPr>
          <a:xfrm>
            <a:off x="4287440" y="1350317"/>
            <a:ext cx="3617118" cy="1386333"/>
          </a:xfrm>
          <a:prstGeom prst="roundRect">
            <a:avLst>
              <a:gd fmla="val 5496"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38"/>
          <p:cNvSpPr/>
          <p:nvPr/>
        </p:nvSpPr>
        <p:spPr>
          <a:xfrm>
            <a:off x="4464546" y="1489323"/>
            <a:ext cx="365670" cy="365670"/>
          </a:xfrm>
          <a:prstGeom prst="ellipse">
            <a:avLst/>
          </a:prstGeom>
          <a:solidFill>
            <a:srgbClr val="B261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40" name="Google Shape;1040;p38"/>
          <p:cNvSpPr/>
          <p:nvPr/>
        </p:nvSpPr>
        <p:spPr>
          <a:xfrm>
            <a:off x="4570996" y="1595844"/>
            <a:ext cx="152414" cy="152396"/>
          </a:xfrm>
          <a:prstGeom prst="rect">
            <a:avLst/>
          </a:prstGeom>
          <a:noFill/>
          <a:ln>
            <a:noFill/>
          </a:ln>
        </p:spPr>
      </p:sp>
      <p:sp>
        <p:nvSpPr>
          <p:cNvPr descr="image.png" id="1041" name="Google Shape;1041;p38"/>
          <p:cNvSpPr/>
          <p:nvPr/>
        </p:nvSpPr>
        <p:spPr>
          <a:xfrm>
            <a:off x="7919541" y="1929061"/>
            <a:ext cx="304792" cy="228594"/>
          </a:xfrm>
          <a:prstGeom prst="rect">
            <a:avLst/>
          </a:prstGeom>
          <a:noFill/>
          <a:ln>
            <a:noFill/>
          </a:ln>
        </p:spPr>
      </p:sp>
      <p:sp>
        <p:nvSpPr>
          <p:cNvPr id="1042" name="Google Shape;1042;p38"/>
          <p:cNvSpPr/>
          <p:nvPr/>
        </p:nvSpPr>
        <p:spPr>
          <a:xfrm>
            <a:off x="8239720" y="1350317"/>
            <a:ext cx="3617118" cy="1386333"/>
          </a:xfrm>
          <a:prstGeom prst="roundRect">
            <a:avLst>
              <a:gd fmla="val 5496"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3" name="Google Shape;1043;p38"/>
          <p:cNvSpPr/>
          <p:nvPr/>
        </p:nvSpPr>
        <p:spPr>
          <a:xfrm>
            <a:off x="8416825" y="1489323"/>
            <a:ext cx="365670" cy="365670"/>
          </a:xfrm>
          <a:prstGeom prst="ellipse">
            <a:avLst/>
          </a:prstGeom>
          <a:solidFill>
            <a:srgbClr val="1691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44" name="Google Shape;1044;p38"/>
          <p:cNvSpPr/>
          <p:nvPr/>
        </p:nvSpPr>
        <p:spPr>
          <a:xfrm>
            <a:off x="8523173" y="1595844"/>
            <a:ext cx="152396" cy="152396"/>
          </a:xfrm>
          <a:prstGeom prst="rect">
            <a:avLst/>
          </a:prstGeom>
          <a:noFill/>
          <a:ln>
            <a:noFill/>
          </a:ln>
        </p:spPr>
      </p:sp>
      <p:sp>
        <p:nvSpPr>
          <p:cNvPr id="1045" name="Google Shape;1045;p38"/>
          <p:cNvSpPr/>
          <p:nvPr/>
        </p:nvSpPr>
        <p:spPr>
          <a:xfrm>
            <a:off x="335160" y="6151512"/>
            <a:ext cx="11521678" cy="335160"/>
          </a:xfrm>
          <a:prstGeom prst="roundRect">
            <a:avLst>
              <a:gd fmla="val 22735" name="adj"/>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46" name="Google Shape;1046;p38"/>
          <p:cNvSpPr/>
          <p:nvPr/>
        </p:nvSpPr>
        <p:spPr>
          <a:xfrm>
            <a:off x="513207" y="6245620"/>
            <a:ext cx="146629" cy="146629"/>
          </a:xfrm>
          <a:prstGeom prst="rect">
            <a:avLst/>
          </a:prstGeom>
          <a:noFill/>
          <a:ln>
            <a:noFill/>
          </a:ln>
        </p:spPr>
      </p:sp>
      <p:sp>
        <p:nvSpPr>
          <p:cNvPr id="1047" name="Google Shape;1047;p38"/>
          <p:cNvSpPr/>
          <p:nvPr/>
        </p:nvSpPr>
        <p:spPr>
          <a:xfrm>
            <a:off x="0" y="6608564"/>
            <a:ext cx="12192000" cy="249435"/>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8" name="Google Shape;1048;p38"/>
          <p:cNvSpPr txBox="1"/>
          <p:nvPr/>
        </p:nvSpPr>
        <p:spPr>
          <a:xfrm>
            <a:off x="335152" y="167576"/>
            <a:ext cx="3750374" cy="1333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07B39"/>
              </a:buClr>
              <a:buSzPts val="759"/>
              <a:buFont typeface="Montserrat"/>
              <a:buNone/>
            </a:pPr>
            <a:r>
              <a:rPr b="1" i="0" lang="en-GB" sz="759" u="none" cap="none" strike="noStrike">
                <a:solidFill>
                  <a:srgbClr val="E07B39"/>
                </a:solidFill>
                <a:latin typeface="Montserrat"/>
                <a:ea typeface="Montserrat"/>
                <a:cs typeface="Montserrat"/>
                <a:sym typeface="Montserrat"/>
              </a:rPr>
              <a:t>Section 4 — Policy, Economics &amp; Market Signals</a:t>
            </a:r>
            <a:endParaRPr/>
          </a:p>
        </p:txBody>
      </p:sp>
      <p:sp>
        <p:nvSpPr>
          <p:cNvPr id="1049" name="Google Shape;1049;p38"/>
          <p:cNvSpPr txBox="1"/>
          <p:nvPr/>
        </p:nvSpPr>
        <p:spPr>
          <a:xfrm>
            <a:off x="335152" y="327562"/>
            <a:ext cx="7526347" cy="3714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879"/>
              <a:buFont typeface="Montserrat"/>
              <a:buNone/>
            </a:pPr>
            <a:r>
              <a:rPr b="1" i="0" lang="en-GB" sz="1880" u="none" cap="none" strike="noStrike">
                <a:solidFill>
                  <a:srgbClr val="FFFFFF"/>
                </a:solidFill>
                <a:latin typeface="Montserrat"/>
                <a:ea typeface="Montserrat"/>
                <a:cs typeface="Montserrat"/>
                <a:sym typeface="Montserrat"/>
              </a:rPr>
              <a:t>Ireland’s Starting Point — Obligation, Not Yet Revenue</a:t>
            </a:r>
            <a:endParaRPr/>
          </a:p>
        </p:txBody>
      </p:sp>
      <p:sp>
        <p:nvSpPr>
          <p:cNvPr id="1050" name="Google Shape;1050;p38"/>
          <p:cNvSpPr txBox="1"/>
          <p:nvPr/>
        </p:nvSpPr>
        <p:spPr>
          <a:xfrm>
            <a:off x="373251" y="917948"/>
            <a:ext cx="10161436" cy="13696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889"/>
              <a:buFont typeface="Open Sans"/>
              <a:buNone/>
            </a:pPr>
            <a:r>
              <a:rPr b="1" i="1" lang="en-GB" sz="890" u="none" cap="none" strike="noStrike">
                <a:solidFill>
                  <a:srgbClr val="1F5C8B"/>
                </a:solidFill>
                <a:latin typeface="Open Sans"/>
                <a:ea typeface="Open Sans"/>
                <a:cs typeface="Open Sans"/>
                <a:sym typeface="Open Sans"/>
              </a:rPr>
              <a:t>CRU’s Large Energy Users connection policy and Ireland’s 2023 National Hydrogen Strategy set the conditions for hydrogen at data centres — but neither creates a hydrogen revenue stream.</a:t>
            </a:r>
            <a:endParaRPr/>
          </a:p>
        </p:txBody>
      </p:sp>
      <p:sp>
        <p:nvSpPr>
          <p:cNvPr id="1051" name="Google Shape;1051;p38"/>
          <p:cNvSpPr txBox="1"/>
          <p:nvPr/>
        </p:nvSpPr>
        <p:spPr>
          <a:xfrm>
            <a:off x="969293" y="1518604"/>
            <a:ext cx="671659"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59"/>
              <a:buFont typeface="Montserrat"/>
              <a:buNone/>
            </a:pPr>
            <a:r>
              <a:rPr b="1" i="0" lang="en-GB" sz="759" u="none" cap="none" strike="noStrike">
                <a:solidFill>
                  <a:srgbClr val="5F8AA3"/>
                </a:solidFill>
                <a:latin typeface="Montserrat"/>
                <a:ea typeface="Montserrat"/>
                <a:cs typeface="Montserrat"/>
                <a:sym typeface="Montserrat"/>
              </a:rPr>
              <a:t>Requirement</a:t>
            </a:r>
            <a:endParaRPr/>
          </a:p>
        </p:txBody>
      </p:sp>
      <p:sp>
        <p:nvSpPr>
          <p:cNvPr id="1052" name="Google Shape;1052;p38"/>
          <p:cNvSpPr txBox="1"/>
          <p:nvPr/>
        </p:nvSpPr>
        <p:spPr>
          <a:xfrm>
            <a:off x="969293" y="1642426"/>
            <a:ext cx="1407437" cy="1542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002"/>
              <a:buFont typeface="Montserrat"/>
              <a:buNone/>
            </a:pPr>
            <a:r>
              <a:rPr b="1" i="0" lang="en-GB" sz="1002" u="none" cap="none" strike="noStrike">
                <a:solidFill>
                  <a:srgbClr val="15303F"/>
                </a:solidFill>
                <a:latin typeface="Montserrat"/>
                <a:ea typeface="Montserrat"/>
                <a:cs typeface="Montserrat"/>
                <a:sym typeface="Montserrat"/>
              </a:rPr>
              <a:t>CRU LEU Obligations</a:t>
            </a:r>
            <a:endParaRPr/>
          </a:p>
        </p:txBody>
      </p:sp>
      <p:sp>
        <p:nvSpPr>
          <p:cNvPr id="1053" name="Google Shape;1053;p38"/>
          <p:cNvSpPr txBox="1"/>
          <p:nvPr/>
        </p:nvSpPr>
        <p:spPr>
          <a:xfrm>
            <a:off x="512253" y="1908226"/>
            <a:ext cx="3076200" cy="5847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760"/>
              <a:buFont typeface="Open Sans"/>
              <a:buNone/>
            </a:pPr>
            <a:r>
              <a:rPr b="0" i="0" lang="en-GB" sz="760" u="none" cap="none" strike="noStrike">
                <a:solidFill>
                  <a:srgbClr val="274C63"/>
                </a:solidFill>
                <a:latin typeface="Open Sans"/>
                <a:ea typeface="Open Sans"/>
                <a:cs typeface="Open Sans"/>
                <a:sym typeface="Open Sans"/>
              </a:rPr>
              <a:t>New data centres must provide on-site or proximate dispatchable generation and/or storage matching maximum import capacity, participate in the electricity market, and source at least 80% of annual demand from additional renewable electricity generated in Ireland, subject to a glide path.</a:t>
            </a:r>
            <a:endParaRPr/>
          </a:p>
        </p:txBody>
      </p:sp>
      <p:sp>
        <p:nvSpPr>
          <p:cNvPr id="1054" name="Google Shape;1054;p38"/>
          <p:cNvSpPr txBox="1"/>
          <p:nvPr/>
        </p:nvSpPr>
        <p:spPr>
          <a:xfrm>
            <a:off x="4921474" y="1518604"/>
            <a:ext cx="588303"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59"/>
              <a:buFont typeface="Montserrat"/>
              <a:buNone/>
            </a:pPr>
            <a:r>
              <a:rPr b="1" i="0" lang="en-GB" sz="759" u="none" cap="none" strike="noStrike">
                <a:solidFill>
                  <a:srgbClr val="5F8AA3"/>
                </a:solidFill>
                <a:latin typeface="Montserrat"/>
                <a:ea typeface="Montserrat"/>
                <a:cs typeface="Montserrat"/>
                <a:sym typeface="Montserrat"/>
              </a:rPr>
              <a:t>Framework</a:t>
            </a:r>
            <a:endParaRPr/>
          </a:p>
        </p:txBody>
      </p:sp>
      <p:sp>
        <p:nvSpPr>
          <p:cNvPr id="1055" name="Google Shape;1055;p38"/>
          <p:cNvSpPr txBox="1"/>
          <p:nvPr/>
        </p:nvSpPr>
        <p:spPr>
          <a:xfrm>
            <a:off x="4921474" y="1642426"/>
            <a:ext cx="1888337" cy="1542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002"/>
              <a:buFont typeface="Montserrat"/>
              <a:buNone/>
            </a:pPr>
            <a:r>
              <a:rPr b="1" i="0" lang="en-GB" sz="1002" u="none" cap="none" strike="noStrike">
                <a:solidFill>
                  <a:srgbClr val="15303F"/>
                </a:solidFill>
                <a:latin typeface="Montserrat"/>
                <a:ea typeface="Montserrat"/>
                <a:cs typeface="Montserrat"/>
                <a:sym typeface="Montserrat"/>
              </a:rPr>
              <a:t>National Hydrogen Strategy</a:t>
            </a:r>
            <a:endParaRPr/>
          </a:p>
        </p:txBody>
      </p:sp>
      <p:sp>
        <p:nvSpPr>
          <p:cNvPr id="1056" name="Google Shape;1056;p38"/>
          <p:cNvSpPr txBox="1"/>
          <p:nvPr/>
        </p:nvSpPr>
        <p:spPr>
          <a:xfrm>
            <a:off x="4464434" y="1908226"/>
            <a:ext cx="3253747" cy="3970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60"/>
              <a:buFont typeface="Open Sans"/>
              <a:buNone/>
            </a:pPr>
            <a:r>
              <a:rPr b="0" i="0" lang="en-GB" sz="860" u="none" cap="none" strike="noStrike">
                <a:solidFill>
                  <a:srgbClr val="274C63"/>
                </a:solidFill>
                <a:latin typeface="Open Sans"/>
                <a:ea typeface="Open Sans"/>
                <a:cs typeface="Open Sans"/>
                <a:sym typeface="Open Sans"/>
              </a:rPr>
              <a:t>Ireland’s 2023 strategy directs renewable hydrogen to hard-to-electrify uses, long-duration storage and dispatchable power, while direct electrification remains preferable where practical.</a:t>
            </a:r>
            <a:endParaRPr/>
          </a:p>
        </p:txBody>
      </p:sp>
      <p:sp>
        <p:nvSpPr>
          <p:cNvPr id="1057" name="Google Shape;1057;p38"/>
          <p:cNvSpPr txBox="1"/>
          <p:nvPr/>
        </p:nvSpPr>
        <p:spPr>
          <a:xfrm>
            <a:off x="8873654" y="1518604"/>
            <a:ext cx="351058"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F8AA3"/>
              </a:buClr>
              <a:buSzPts val="759"/>
              <a:buFont typeface="Montserrat"/>
              <a:buNone/>
            </a:pPr>
            <a:r>
              <a:rPr b="1" i="0" lang="en-GB" sz="759" u="none" cap="none" strike="noStrike">
                <a:solidFill>
                  <a:srgbClr val="5F8AA3"/>
                </a:solidFill>
                <a:latin typeface="Montserrat"/>
                <a:ea typeface="Montserrat"/>
                <a:cs typeface="Montserrat"/>
                <a:sym typeface="Montserrat"/>
              </a:rPr>
              <a:t>Caveat</a:t>
            </a:r>
            <a:endParaRPr/>
          </a:p>
        </p:txBody>
      </p:sp>
      <p:sp>
        <p:nvSpPr>
          <p:cNvPr id="1058" name="Google Shape;1058;p38"/>
          <p:cNvSpPr txBox="1"/>
          <p:nvPr/>
        </p:nvSpPr>
        <p:spPr>
          <a:xfrm>
            <a:off x="8873654" y="1642426"/>
            <a:ext cx="1450718" cy="1542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002"/>
              <a:buFont typeface="Montserrat"/>
              <a:buNone/>
            </a:pPr>
            <a:r>
              <a:rPr b="1" i="0" lang="en-GB" sz="1002" u="none" cap="none" strike="noStrike">
                <a:solidFill>
                  <a:srgbClr val="15303F"/>
                </a:solidFill>
                <a:latin typeface="Montserrat"/>
                <a:ea typeface="Montserrat"/>
                <a:cs typeface="Montserrat"/>
                <a:sym typeface="Montserrat"/>
              </a:rPr>
              <a:t>The Efficiency Caveat</a:t>
            </a:r>
            <a:endParaRPr/>
          </a:p>
        </p:txBody>
      </p:sp>
      <p:sp>
        <p:nvSpPr>
          <p:cNvPr id="1059" name="Google Shape;1059;p38"/>
          <p:cNvSpPr txBox="1"/>
          <p:nvPr/>
        </p:nvSpPr>
        <p:spPr>
          <a:xfrm>
            <a:off x="8416615" y="1908226"/>
            <a:ext cx="3250771" cy="4099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Power-to-hydrogen-to-power carries material conversion losses; hydrogen’s advantage lies in storage duration and sector coupling, not round-trip efficiency.</a:t>
            </a:r>
            <a:endParaRPr/>
          </a:p>
        </p:txBody>
      </p:sp>
      <p:sp>
        <p:nvSpPr>
          <p:cNvPr id="1060" name="Google Shape;1060;p38"/>
          <p:cNvSpPr txBox="1"/>
          <p:nvPr/>
        </p:nvSpPr>
        <p:spPr>
          <a:xfrm>
            <a:off x="335152" y="2866060"/>
            <a:ext cx="1213474" cy="155298"/>
          </a:xfrm>
          <a:prstGeom prst="rect">
            <a:avLst/>
          </a:prstGeom>
          <a:noFill/>
          <a:ln>
            <a:noFill/>
          </a:ln>
        </p:spPr>
        <p:txBody>
          <a:bodyPr anchorCtr="0" anchor="t" bIns="38075"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What the Rules Require</a:t>
            </a:r>
            <a:endParaRPr/>
          </a:p>
        </p:txBody>
      </p:sp>
      <p:sp>
        <p:nvSpPr>
          <p:cNvPr id="1061" name="Google Shape;1061;p38"/>
          <p:cNvSpPr txBox="1"/>
          <p:nvPr/>
        </p:nvSpPr>
        <p:spPr>
          <a:xfrm>
            <a:off x="6187225" y="2866060"/>
            <a:ext cx="1341714" cy="155298"/>
          </a:xfrm>
          <a:prstGeom prst="rect">
            <a:avLst/>
          </a:prstGeom>
          <a:noFill/>
          <a:ln>
            <a:noFill/>
          </a:ln>
        </p:spPr>
        <p:txBody>
          <a:bodyPr anchorCtr="0" anchor="t" bIns="38075"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What the Rules Do Not Do</a:t>
            </a:r>
            <a:endParaRPr/>
          </a:p>
        </p:txBody>
      </p:sp>
      <p:sp>
        <p:nvSpPr>
          <p:cNvPr id="1062" name="Google Shape;1062;p38"/>
          <p:cNvSpPr txBox="1"/>
          <p:nvPr/>
        </p:nvSpPr>
        <p:spPr>
          <a:xfrm>
            <a:off x="776863" y="6235742"/>
            <a:ext cx="7556556" cy="13080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07B39"/>
              </a:buClr>
              <a:buSzPts val="850"/>
              <a:buFont typeface="Open Sans"/>
              <a:buNone/>
            </a:pPr>
            <a:r>
              <a:rPr b="1" i="0" lang="en-GB" sz="850" u="none" cap="none" strike="noStrike">
                <a:solidFill>
                  <a:srgbClr val="E07B39"/>
                </a:solidFill>
                <a:latin typeface="Open Sans"/>
                <a:ea typeface="Open Sans"/>
                <a:cs typeface="Open Sans"/>
                <a:sym typeface="Open Sans"/>
              </a:rPr>
              <a:t>Key point:</a:t>
            </a:r>
            <a:r>
              <a:rPr b="0" i="0" lang="en-GB" sz="820" u="none" cap="none" strike="noStrike">
                <a:solidFill>
                  <a:srgbClr val="BFDFF0"/>
                </a:solidFill>
                <a:latin typeface="Open Sans"/>
                <a:ea typeface="Open Sans"/>
                <a:cs typeface="Open Sans"/>
                <a:sym typeface="Open Sans"/>
              </a:rPr>
              <a:t> policy creates a role for clean dispatchable assets — the commercial case must still be built from support, market value and avoided fossil cost.</a:t>
            </a:r>
            <a:endParaRPr/>
          </a:p>
        </p:txBody>
      </p:sp>
      <p:sp>
        <p:nvSpPr>
          <p:cNvPr id="1063" name="Google Shape;1063;p38"/>
          <p:cNvSpPr txBox="1"/>
          <p:nvPr/>
        </p:nvSpPr>
        <p:spPr>
          <a:xfrm>
            <a:off x="335152" y="6661677"/>
            <a:ext cx="2864567"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Policy, Economics &amp; Market Signals for Hydrogen Adoption</a:t>
            </a:r>
            <a:endParaRPr/>
          </a:p>
        </p:txBody>
      </p:sp>
      <p:sp>
        <p:nvSpPr>
          <p:cNvPr id="1064" name="Google Shape;1064;p38"/>
          <p:cNvSpPr txBox="1"/>
          <p:nvPr/>
        </p:nvSpPr>
        <p:spPr>
          <a:xfrm>
            <a:off x="11515288" y="6666440"/>
            <a:ext cx="286938" cy="12202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8FA1AD"/>
              </a:buClr>
              <a:buSzPts val="793"/>
              <a:buFont typeface="Montserrat"/>
              <a:buNone/>
            </a:pPr>
            <a:r>
              <a:rPr b="0" i="0" lang="en-GB" sz="793" u="none" cap="none" strike="noStrike">
                <a:solidFill>
                  <a:srgbClr val="8FA1AD"/>
                </a:solidFill>
                <a:latin typeface="Montserrat"/>
                <a:ea typeface="Montserrat"/>
                <a:cs typeface="Montserrat"/>
                <a:sym typeface="Montserrat"/>
              </a:rPr>
              <a:t>05 / 11</a:t>
            </a:r>
            <a:endParaRPr/>
          </a:p>
        </p:txBody>
      </p:sp>
      <p:sp>
        <p:nvSpPr>
          <p:cNvPr id="1065" name="Google Shape;1065;p38"/>
          <p:cNvSpPr txBox="1"/>
          <p:nvPr/>
        </p:nvSpPr>
        <p:spPr>
          <a:xfrm>
            <a:off x="335152" y="3140194"/>
            <a:ext cx="5669316" cy="525272"/>
          </a:xfrm>
          <a:prstGeom prst="rect">
            <a:avLst/>
          </a:prstGeom>
          <a:noFill/>
          <a:ln>
            <a:noFill/>
          </a:ln>
        </p:spPr>
        <p:txBody>
          <a:bodyPr anchorCtr="0" anchor="t" bIns="0" lIns="0" spcFirstLastPara="1" rIns="0" wrap="square" tIns="0">
            <a:spAutoFit/>
          </a:bodyPr>
          <a:lstStyle/>
          <a:p>
            <a:pPr indent="-132453" lvl="0" marL="132453" marR="0" rtl="0" algn="l">
              <a:lnSpc>
                <a:spcPct val="163684"/>
              </a:lnSpc>
              <a:spcBef>
                <a:spcPts val="0"/>
              </a:spcBef>
              <a:spcAft>
                <a:spcPts val="0"/>
              </a:spcAft>
              <a:buClr>
                <a:srgbClr val="AA5D2B"/>
              </a:buClr>
              <a:buSzPts val="730"/>
              <a:buFont typeface="Open Sans"/>
              <a:buChar char="●"/>
            </a:pPr>
            <a:r>
              <a:rPr b="1" i="0" lang="en-GB" sz="730" u="none" cap="none" strike="noStrike">
                <a:solidFill>
                  <a:srgbClr val="1F5C8B"/>
                </a:solidFill>
                <a:latin typeface="Open Sans"/>
                <a:ea typeface="Open Sans"/>
                <a:cs typeface="Open Sans"/>
                <a:sym typeface="Open Sans"/>
              </a:rPr>
              <a:t>Dispatchable capacity</a:t>
            </a:r>
            <a:r>
              <a:rPr b="0" i="0" lang="en-GB" sz="760" u="none" cap="none" strike="noStrike">
                <a:solidFill>
                  <a:srgbClr val="274C63"/>
                </a:solidFill>
                <a:latin typeface="Open Sans"/>
                <a:ea typeface="Open Sans"/>
                <a:cs typeface="Open Sans"/>
                <a:sym typeface="Open Sans"/>
              </a:rPr>
              <a:t> — on-site or proximate generation/storage matched to maximum import capacity</a:t>
            </a:r>
            <a:endParaRPr/>
          </a:p>
          <a:p>
            <a:pPr indent="-132453" lvl="0" marL="132453" marR="0" rtl="0" algn="l">
              <a:lnSpc>
                <a:spcPct val="163684"/>
              </a:lnSpc>
              <a:spcBef>
                <a:spcPts val="335"/>
              </a:spcBef>
              <a:spcAft>
                <a:spcPts val="0"/>
              </a:spcAft>
              <a:buClr>
                <a:srgbClr val="AA5D2B"/>
              </a:buClr>
              <a:buSzPts val="730"/>
              <a:buFont typeface="Open Sans"/>
              <a:buChar char="●"/>
            </a:pPr>
            <a:r>
              <a:rPr b="1" i="0" lang="en-GB" sz="730" u="none" cap="none" strike="noStrike">
                <a:solidFill>
                  <a:srgbClr val="1F5C8B"/>
                </a:solidFill>
                <a:latin typeface="Open Sans"/>
                <a:ea typeface="Open Sans"/>
                <a:cs typeface="Open Sans"/>
                <a:sym typeface="Open Sans"/>
              </a:rPr>
              <a:t>80% additionality</a:t>
            </a:r>
            <a:r>
              <a:rPr b="0" i="0" lang="en-GB" sz="760" u="none" cap="none" strike="noStrike">
                <a:solidFill>
                  <a:srgbClr val="274C63"/>
                </a:solidFill>
                <a:latin typeface="Open Sans"/>
                <a:ea typeface="Open Sans"/>
                <a:cs typeface="Open Sans"/>
                <a:sym typeface="Open Sans"/>
              </a:rPr>
              <a:t> — annual demand met with additional Irish renewable electricity, on a glide path</a:t>
            </a:r>
            <a:endParaRPr/>
          </a:p>
          <a:p>
            <a:pPr indent="-132453" lvl="0" marL="132453" marR="0" rtl="0" algn="l">
              <a:lnSpc>
                <a:spcPct val="163684"/>
              </a:lnSpc>
              <a:spcBef>
                <a:spcPts val="335"/>
              </a:spcBef>
              <a:spcAft>
                <a:spcPts val="0"/>
              </a:spcAft>
              <a:buClr>
                <a:srgbClr val="AA5D2B"/>
              </a:buClr>
              <a:buSzPts val="730"/>
              <a:buFont typeface="Open Sans"/>
              <a:buChar char="●"/>
            </a:pPr>
            <a:r>
              <a:rPr b="1" i="0" lang="en-GB" sz="730" u="none" cap="none" strike="noStrike">
                <a:solidFill>
                  <a:srgbClr val="1F5C8B"/>
                </a:solidFill>
                <a:latin typeface="Open Sans"/>
                <a:ea typeface="Open Sans"/>
                <a:cs typeface="Open Sans"/>
                <a:sym typeface="Open Sans"/>
              </a:rPr>
              <a:t>Market participation</a:t>
            </a:r>
            <a:r>
              <a:rPr b="0" i="0" lang="en-GB" sz="760" u="none" cap="none" strike="noStrike">
                <a:solidFill>
                  <a:srgbClr val="274C63"/>
                </a:solidFill>
                <a:latin typeface="Open Sans"/>
                <a:ea typeface="Open Sans"/>
                <a:cs typeface="Open Sans"/>
                <a:sym typeface="Open Sans"/>
              </a:rPr>
              <a:t> — obligation to participate in the electricity market, with a 1 MVA de-minimis threshold</a:t>
            </a:r>
            <a:endParaRPr/>
          </a:p>
        </p:txBody>
      </p:sp>
      <p:sp>
        <p:nvSpPr>
          <p:cNvPr id="1066" name="Google Shape;1066;p38"/>
          <p:cNvSpPr txBox="1"/>
          <p:nvPr/>
        </p:nvSpPr>
        <p:spPr>
          <a:xfrm>
            <a:off x="6187225" y="3140194"/>
            <a:ext cx="5669316" cy="524311"/>
          </a:xfrm>
          <a:prstGeom prst="rect">
            <a:avLst/>
          </a:prstGeom>
          <a:noFill/>
          <a:ln>
            <a:noFill/>
          </a:ln>
        </p:spPr>
        <p:txBody>
          <a:bodyPr anchorCtr="0" anchor="t" bIns="0" lIns="0" spcFirstLastPara="1" rIns="0" wrap="square" tIns="0">
            <a:spAutoFit/>
          </a:bodyPr>
          <a:lstStyle/>
          <a:p>
            <a:pPr indent="-132453" lvl="0" marL="132453" marR="0" rtl="0" algn="l">
              <a:lnSpc>
                <a:spcPct val="170410"/>
              </a:lnSpc>
              <a:spcBef>
                <a:spcPts val="0"/>
              </a:spcBef>
              <a:spcAft>
                <a:spcPts val="0"/>
              </a:spcAft>
              <a:buClr>
                <a:srgbClr val="AA5D2B"/>
              </a:buClr>
              <a:buSzPts val="730"/>
              <a:buFont typeface="Open Sans"/>
              <a:buChar char="●"/>
            </a:pPr>
            <a:r>
              <a:rPr b="0" i="0" lang="en-GB" sz="730" u="none" cap="none" strike="noStrike">
                <a:solidFill>
                  <a:srgbClr val="274C63"/>
                </a:solidFill>
                <a:latin typeface="Open Sans"/>
                <a:ea typeface="Open Sans"/>
                <a:cs typeface="Open Sans"/>
                <a:sym typeface="Open Sans"/>
              </a:rPr>
              <a:t>No hydrogen-specific revenue floor — dispatchability is required, but hydrogen earns nothing automatically</a:t>
            </a:r>
            <a:endParaRPr/>
          </a:p>
          <a:p>
            <a:pPr indent="-132453" lvl="0" marL="132453" marR="0" rtl="0" algn="l">
              <a:lnSpc>
                <a:spcPct val="170410"/>
              </a:lnSpc>
              <a:spcBef>
                <a:spcPts val="335"/>
              </a:spcBef>
              <a:spcAft>
                <a:spcPts val="0"/>
              </a:spcAft>
              <a:buClr>
                <a:srgbClr val="AA5D2B"/>
              </a:buClr>
              <a:buSzPts val="730"/>
              <a:buFont typeface="Open Sans"/>
              <a:buChar char="●"/>
            </a:pPr>
            <a:r>
              <a:rPr b="0" i="0" lang="en-GB" sz="730" u="none" cap="none" strike="noStrike">
                <a:solidFill>
                  <a:srgbClr val="274C63"/>
                </a:solidFill>
                <a:latin typeface="Open Sans"/>
                <a:ea typeface="Open Sans"/>
                <a:cs typeface="Open Sans"/>
                <a:sym typeface="Open Sans"/>
              </a:rPr>
              <a:t>No substitute for additionality — hydrogen does not discharge the separate renewable-electricity requirement</a:t>
            </a:r>
            <a:endParaRPr/>
          </a:p>
          <a:p>
            <a:pPr indent="-132453" lvl="0" marL="132453" marR="0" rtl="0" algn="l">
              <a:lnSpc>
                <a:spcPct val="170410"/>
              </a:lnSpc>
              <a:spcBef>
                <a:spcPts val="335"/>
              </a:spcBef>
              <a:spcAft>
                <a:spcPts val="0"/>
              </a:spcAft>
              <a:buClr>
                <a:srgbClr val="AA5D2B"/>
              </a:buClr>
              <a:buSzPts val="730"/>
              <a:buFont typeface="Open Sans"/>
              <a:buChar char="●"/>
            </a:pPr>
            <a:r>
              <a:rPr b="0" i="0" lang="en-GB" sz="730" u="none" cap="none" strike="noStrike">
                <a:solidFill>
                  <a:srgbClr val="274C63"/>
                </a:solidFill>
                <a:latin typeface="Open Sans"/>
                <a:ea typeface="Open Sans"/>
                <a:cs typeface="Open Sans"/>
                <a:sym typeface="Open Sans"/>
              </a:rPr>
              <a:t>No guaranteed connection — system operators retain discretion to refuse in constrained regions such as Dublin</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1070" name="Shape 1070"/>
        <p:cNvGrpSpPr/>
        <p:nvPr/>
      </p:nvGrpSpPr>
      <p:grpSpPr>
        <a:xfrm>
          <a:off x="0" y="0"/>
          <a:ext cx="0" cy="0"/>
          <a:chOff x="0" y="0"/>
          <a:chExt cx="0" cy="0"/>
        </a:xfrm>
      </p:grpSpPr>
      <p:sp>
        <p:nvSpPr>
          <p:cNvPr id="1071" name="Google Shape;1071;p39"/>
          <p:cNvSpPr/>
          <p:nvPr/>
        </p:nvSpPr>
        <p:spPr>
          <a:xfrm>
            <a:off x="0" y="0"/>
            <a:ext cx="12192000" cy="57150"/>
          </a:xfrm>
          <a:prstGeom prst="rect">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39"/>
          <p:cNvSpPr/>
          <p:nvPr/>
        </p:nvSpPr>
        <p:spPr>
          <a:xfrm>
            <a:off x="0" y="57150"/>
            <a:ext cx="5120580" cy="6560939"/>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39"/>
          <p:cNvSpPr/>
          <p:nvPr/>
        </p:nvSpPr>
        <p:spPr>
          <a:xfrm>
            <a:off x="274290" y="2040284"/>
            <a:ext cx="335160" cy="335160"/>
          </a:xfrm>
          <a:prstGeom prst="ellipse">
            <a:avLst/>
          </a:prstGeom>
          <a:solidFill>
            <a:srgbClr val="6FA6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74" name="Google Shape;1074;p39"/>
          <p:cNvSpPr/>
          <p:nvPr/>
        </p:nvSpPr>
        <p:spPr>
          <a:xfrm>
            <a:off x="393305" y="2143071"/>
            <a:ext cx="97107" cy="129477"/>
          </a:xfrm>
          <a:prstGeom prst="rect">
            <a:avLst/>
          </a:prstGeom>
          <a:noFill/>
          <a:ln>
            <a:noFill/>
          </a:ln>
        </p:spPr>
      </p:sp>
      <p:sp>
        <p:nvSpPr>
          <p:cNvPr id="1075" name="Google Shape;1075;p39"/>
          <p:cNvSpPr/>
          <p:nvPr/>
        </p:nvSpPr>
        <p:spPr>
          <a:xfrm>
            <a:off x="432345" y="2405806"/>
            <a:ext cx="19050" cy="228600"/>
          </a:xfrm>
          <a:prstGeom prst="rect">
            <a:avLst/>
          </a:prstGeom>
          <a:solidFill>
            <a:srgbClr val="1CAD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39"/>
          <p:cNvSpPr/>
          <p:nvPr/>
        </p:nvSpPr>
        <p:spPr>
          <a:xfrm>
            <a:off x="274290" y="2718196"/>
            <a:ext cx="335160" cy="335160"/>
          </a:xfrm>
          <a:prstGeom prst="ellipse">
            <a:avLst/>
          </a:prstGeom>
          <a:solidFill>
            <a:srgbClr val="6FA6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77" name="Google Shape;1077;p39"/>
          <p:cNvSpPr/>
          <p:nvPr/>
        </p:nvSpPr>
        <p:spPr>
          <a:xfrm>
            <a:off x="381167" y="2825012"/>
            <a:ext cx="121384" cy="121384"/>
          </a:xfrm>
          <a:prstGeom prst="rect">
            <a:avLst/>
          </a:prstGeom>
          <a:noFill/>
          <a:ln>
            <a:noFill/>
          </a:ln>
        </p:spPr>
      </p:sp>
      <p:sp>
        <p:nvSpPr>
          <p:cNvPr id="1078" name="Google Shape;1078;p39"/>
          <p:cNvSpPr/>
          <p:nvPr/>
        </p:nvSpPr>
        <p:spPr>
          <a:xfrm>
            <a:off x="432345" y="3083718"/>
            <a:ext cx="19050" cy="228600"/>
          </a:xfrm>
          <a:prstGeom prst="rect">
            <a:avLst/>
          </a:prstGeom>
          <a:solidFill>
            <a:srgbClr val="1CAD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39"/>
          <p:cNvSpPr/>
          <p:nvPr/>
        </p:nvSpPr>
        <p:spPr>
          <a:xfrm>
            <a:off x="274290" y="3396108"/>
            <a:ext cx="335160" cy="335160"/>
          </a:xfrm>
          <a:prstGeom prst="ellipse">
            <a:avLst/>
          </a:prstGeom>
          <a:solidFill>
            <a:srgbClr val="6FA6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80" name="Google Shape;1080;p39"/>
          <p:cNvSpPr/>
          <p:nvPr/>
        </p:nvSpPr>
        <p:spPr>
          <a:xfrm>
            <a:off x="393295" y="3508098"/>
            <a:ext cx="97128" cy="111003"/>
          </a:xfrm>
          <a:prstGeom prst="rect">
            <a:avLst/>
          </a:prstGeom>
          <a:noFill/>
          <a:ln>
            <a:noFill/>
          </a:ln>
        </p:spPr>
      </p:sp>
      <p:sp>
        <p:nvSpPr>
          <p:cNvPr id="1081" name="Google Shape;1081;p39"/>
          <p:cNvSpPr/>
          <p:nvPr/>
        </p:nvSpPr>
        <p:spPr>
          <a:xfrm>
            <a:off x="432345" y="3761630"/>
            <a:ext cx="19050" cy="228600"/>
          </a:xfrm>
          <a:prstGeom prst="rect">
            <a:avLst/>
          </a:prstGeom>
          <a:solidFill>
            <a:srgbClr val="1CAD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2" name="Google Shape;1082;p39"/>
          <p:cNvSpPr/>
          <p:nvPr/>
        </p:nvSpPr>
        <p:spPr>
          <a:xfrm>
            <a:off x="274290" y="4074021"/>
            <a:ext cx="335160" cy="335160"/>
          </a:xfrm>
          <a:prstGeom prst="ellipse">
            <a:avLst/>
          </a:prstGeom>
          <a:solidFill>
            <a:srgbClr val="E07B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83" name="Google Shape;1083;p39"/>
          <p:cNvSpPr/>
          <p:nvPr/>
        </p:nvSpPr>
        <p:spPr>
          <a:xfrm>
            <a:off x="385213" y="4184849"/>
            <a:ext cx="113292" cy="113292"/>
          </a:xfrm>
          <a:prstGeom prst="rect">
            <a:avLst/>
          </a:prstGeom>
          <a:noFill/>
          <a:ln>
            <a:noFill/>
          </a:ln>
        </p:spPr>
      </p:sp>
      <p:sp>
        <p:nvSpPr>
          <p:cNvPr id="1084" name="Google Shape;1084;p39"/>
          <p:cNvSpPr/>
          <p:nvPr/>
        </p:nvSpPr>
        <p:spPr>
          <a:xfrm>
            <a:off x="5394870" y="617190"/>
            <a:ext cx="6492329" cy="740866"/>
          </a:xfrm>
          <a:prstGeom prst="roundRect">
            <a:avLst>
              <a:gd fmla="val 10285"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5" name="Google Shape;1085;p39"/>
          <p:cNvSpPr/>
          <p:nvPr/>
        </p:nvSpPr>
        <p:spPr>
          <a:xfrm>
            <a:off x="5556795" y="756195"/>
            <a:ext cx="304800" cy="3048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86" name="Google Shape;1086;p39"/>
          <p:cNvSpPr/>
          <p:nvPr/>
        </p:nvSpPr>
        <p:spPr>
          <a:xfrm>
            <a:off x="5663270" y="847554"/>
            <a:ext cx="91415" cy="121887"/>
          </a:xfrm>
          <a:prstGeom prst="rect">
            <a:avLst/>
          </a:prstGeom>
          <a:noFill/>
          <a:ln>
            <a:noFill/>
          </a:ln>
        </p:spPr>
      </p:sp>
      <p:sp>
        <p:nvSpPr>
          <p:cNvPr id="1087" name="Google Shape;1087;p39"/>
          <p:cNvSpPr/>
          <p:nvPr/>
        </p:nvSpPr>
        <p:spPr>
          <a:xfrm>
            <a:off x="5394870" y="1449437"/>
            <a:ext cx="6492329" cy="740866"/>
          </a:xfrm>
          <a:prstGeom prst="roundRect">
            <a:avLst>
              <a:gd fmla="val 10285"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8" name="Google Shape;1088;p39"/>
          <p:cNvSpPr/>
          <p:nvPr/>
        </p:nvSpPr>
        <p:spPr>
          <a:xfrm>
            <a:off x="5556795" y="1588442"/>
            <a:ext cx="304800" cy="3048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89" name="Google Shape;1089;p39"/>
          <p:cNvSpPr/>
          <p:nvPr/>
        </p:nvSpPr>
        <p:spPr>
          <a:xfrm>
            <a:off x="5655652" y="1693324"/>
            <a:ext cx="106651" cy="94801"/>
          </a:xfrm>
          <a:prstGeom prst="rect">
            <a:avLst/>
          </a:prstGeom>
          <a:noFill/>
          <a:ln>
            <a:noFill/>
          </a:ln>
        </p:spPr>
      </p:sp>
      <p:sp>
        <p:nvSpPr>
          <p:cNvPr id="1090" name="Google Shape;1090;p39"/>
          <p:cNvSpPr/>
          <p:nvPr/>
        </p:nvSpPr>
        <p:spPr>
          <a:xfrm>
            <a:off x="5394870" y="2281683"/>
            <a:ext cx="6492329" cy="740866"/>
          </a:xfrm>
          <a:prstGeom prst="roundRect">
            <a:avLst>
              <a:gd fmla="val 10285"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1" name="Google Shape;1091;p39"/>
          <p:cNvSpPr/>
          <p:nvPr/>
        </p:nvSpPr>
        <p:spPr>
          <a:xfrm>
            <a:off x="5556795" y="2420689"/>
            <a:ext cx="304800" cy="3048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92" name="Google Shape;1092;p39"/>
          <p:cNvSpPr/>
          <p:nvPr/>
        </p:nvSpPr>
        <p:spPr>
          <a:xfrm>
            <a:off x="5663274" y="2536384"/>
            <a:ext cx="91406" cy="73125"/>
          </a:xfrm>
          <a:prstGeom prst="rect">
            <a:avLst/>
          </a:prstGeom>
          <a:noFill/>
          <a:ln>
            <a:noFill/>
          </a:ln>
        </p:spPr>
      </p:sp>
      <p:sp>
        <p:nvSpPr>
          <p:cNvPr id="1093" name="Google Shape;1093;p39"/>
          <p:cNvSpPr/>
          <p:nvPr/>
        </p:nvSpPr>
        <p:spPr>
          <a:xfrm>
            <a:off x="5394870" y="3113930"/>
            <a:ext cx="6492329" cy="740866"/>
          </a:xfrm>
          <a:prstGeom prst="roundRect">
            <a:avLst>
              <a:gd fmla="val 10285"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4" name="Google Shape;1094;p39"/>
          <p:cNvSpPr/>
          <p:nvPr/>
        </p:nvSpPr>
        <p:spPr>
          <a:xfrm>
            <a:off x="5556795" y="3252936"/>
            <a:ext cx="304800" cy="304800"/>
          </a:xfrm>
          <a:prstGeom prst="ellipse">
            <a:avLst/>
          </a:prstGeom>
          <a:solidFill>
            <a:srgbClr val="B3D9E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095" name="Google Shape;1095;p39"/>
          <p:cNvSpPr/>
          <p:nvPr/>
        </p:nvSpPr>
        <p:spPr>
          <a:xfrm>
            <a:off x="5648034" y="3344233"/>
            <a:ext cx="121887" cy="121887"/>
          </a:xfrm>
          <a:prstGeom prst="rect">
            <a:avLst/>
          </a:prstGeom>
          <a:noFill/>
          <a:ln>
            <a:noFill/>
          </a:ln>
        </p:spPr>
      </p:sp>
      <p:sp>
        <p:nvSpPr>
          <p:cNvPr id="1096" name="Google Shape;1096;p39"/>
          <p:cNvSpPr/>
          <p:nvPr/>
        </p:nvSpPr>
        <p:spPr>
          <a:xfrm>
            <a:off x="0" y="6618089"/>
            <a:ext cx="12192000" cy="239910"/>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7" name="Google Shape;1097;p39"/>
          <p:cNvSpPr txBox="1"/>
          <p:nvPr/>
        </p:nvSpPr>
        <p:spPr>
          <a:xfrm>
            <a:off x="274283" y="361940"/>
            <a:ext cx="1329894" cy="1333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07B39"/>
              </a:buClr>
              <a:buSzPts val="759"/>
              <a:buFont typeface="Montserrat"/>
              <a:buNone/>
            </a:pPr>
            <a:r>
              <a:rPr b="1" i="0" lang="en-GB" sz="759" u="none" cap="none" strike="noStrike">
                <a:solidFill>
                  <a:srgbClr val="E07B39"/>
                </a:solidFill>
                <a:latin typeface="Montserrat"/>
                <a:ea typeface="Montserrat"/>
                <a:cs typeface="Montserrat"/>
                <a:sym typeface="Montserrat"/>
              </a:rPr>
              <a:t>Grid Integration</a:t>
            </a:r>
            <a:endParaRPr/>
          </a:p>
        </p:txBody>
      </p:sp>
      <p:sp>
        <p:nvSpPr>
          <p:cNvPr id="1098" name="Google Shape;1098;p39"/>
          <p:cNvSpPr txBox="1"/>
          <p:nvPr/>
        </p:nvSpPr>
        <p:spPr>
          <a:xfrm>
            <a:off x="274283" y="735490"/>
            <a:ext cx="3138557" cy="5522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94"/>
              <a:buFont typeface="Montserrat"/>
              <a:buNone/>
            </a:pPr>
            <a:r>
              <a:rPr b="1" i="0" lang="en-GB" sz="1794" u="none" cap="none" strike="noStrike">
                <a:solidFill>
                  <a:srgbClr val="FFFFFF"/>
                </a:solidFill>
                <a:latin typeface="Montserrat"/>
                <a:ea typeface="Montserrat"/>
                <a:cs typeface="Montserrat"/>
                <a:sym typeface="Montserrat"/>
              </a:rPr>
              <a:t>LEU Connection Policy:</a:t>
            </a:r>
            <a:endParaRPr/>
          </a:p>
          <a:p>
            <a:pPr indent="0" lvl="0" marL="0" marR="0" rtl="0" algn="l">
              <a:lnSpc>
                <a:spcPct val="100000"/>
              </a:lnSpc>
              <a:spcBef>
                <a:spcPts val="0"/>
              </a:spcBef>
              <a:spcAft>
                <a:spcPts val="0"/>
              </a:spcAft>
              <a:buClr>
                <a:srgbClr val="1CADE4"/>
              </a:buClr>
              <a:buSzPts val="1794"/>
              <a:buFont typeface="Montserrat"/>
              <a:buNone/>
            </a:pPr>
            <a:r>
              <a:rPr b="1" i="0" lang="en-GB" sz="1794" u="none" cap="none" strike="noStrike">
                <a:solidFill>
                  <a:srgbClr val="1CADE4"/>
                </a:solidFill>
                <a:latin typeface="Montserrat"/>
                <a:ea typeface="Montserrat"/>
                <a:cs typeface="Montserrat"/>
                <a:sym typeface="Montserrat"/>
              </a:rPr>
              <a:t>Enabler or Bottleneck?</a:t>
            </a:r>
            <a:endParaRPr/>
          </a:p>
        </p:txBody>
      </p:sp>
      <p:sp>
        <p:nvSpPr>
          <p:cNvPr id="1099" name="Google Shape;1099;p39"/>
          <p:cNvSpPr txBox="1"/>
          <p:nvPr/>
        </p:nvSpPr>
        <p:spPr>
          <a:xfrm>
            <a:off x="302857" y="1443001"/>
            <a:ext cx="4508337" cy="315471"/>
          </a:xfrm>
          <a:prstGeom prst="rect">
            <a:avLst/>
          </a:prstGeom>
          <a:noFill/>
          <a:ln>
            <a:noFill/>
          </a:ln>
        </p:spPr>
        <p:txBody>
          <a:bodyPr anchorCtr="0" anchor="t" bIns="0" lIns="114275" spcFirstLastPara="1" rIns="0" wrap="square" tIns="0">
            <a:spAutoFit/>
          </a:bodyPr>
          <a:lstStyle/>
          <a:p>
            <a:pPr indent="0" lvl="0" marL="0" marR="0" rtl="0" algn="l">
              <a:lnSpc>
                <a:spcPct val="100000"/>
              </a:lnSpc>
              <a:spcBef>
                <a:spcPts val="0"/>
              </a:spcBef>
              <a:spcAft>
                <a:spcPts val="0"/>
              </a:spcAft>
              <a:buClr>
                <a:srgbClr val="BFDFF0"/>
              </a:buClr>
              <a:buSzPts val="1025"/>
              <a:buFont typeface="Open Sans"/>
              <a:buNone/>
            </a:pPr>
            <a:r>
              <a:rPr b="0" i="1" lang="en-GB" sz="1025" u="none" cap="none" strike="noStrike">
                <a:solidFill>
                  <a:srgbClr val="BFDFF0"/>
                </a:solidFill>
                <a:latin typeface="Open Sans"/>
                <a:ea typeface="Open Sans"/>
                <a:cs typeface="Open Sans"/>
                <a:sym typeface="Open Sans"/>
              </a:rPr>
              <a:t>Large Energy User connection policy is a decisive enabler — or bottleneck — for hydrogen projects seeking grid access at scale.</a:t>
            </a:r>
            <a:endParaRPr/>
          </a:p>
        </p:txBody>
      </p:sp>
      <p:sp>
        <p:nvSpPr>
          <p:cNvPr id="1100" name="Google Shape;1100;p39"/>
          <p:cNvSpPr txBox="1"/>
          <p:nvPr/>
        </p:nvSpPr>
        <p:spPr>
          <a:xfrm>
            <a:off x="738913" y="2078332"/>
            <a:ext cx="1013345"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Grid Connection</a:t>
            </a:r>
            <a:endParaRPr/>
          </a:p>
        </p:txBody>
      </p:sp>
      <p:sp>
        <p:nvSpPr>
          <p:cNvPr id="1101" name="Google Shape;1101;p39"/>
          <p:cNvSpPr txBox="1"/>
          <p:nvPr/>
        </p:nvSpPr>
        <p:spPr>
          <a:xfrm>
            <a:off x="738913" y="2248587"/>
            <a:ext cx="3996232"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Queue management, connection agreements, and access conditions governed by CRU LEU policy direction.</a:t>
            </a:r>
            <a:endParaRPr/>
          </a:p>
        </p:txBody>
      </p:sp>
      <p:sp>
        <p:nvSpPr>
          <p:cNvPr id="1102" name="Google Shape;1102;p39"/>
          <p:cNvSpPr txBox="1"/>
          <p:nvPr/>
        </p:nvSpPr>
        <p:spPr>
          <a:xfrm>
            <a:off x="738913" y="2756227"/>
            <a:ext cx="1224824"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Flexible Agreement</a:t>
            </a:r>
            <a:endParaRPr/>
          </a:p>
        </p:txBody>
      </p:sp>
      <p:sp>
        <p:nvSpPr>
          <p:cNvPr id="1103" name="Google Shape;1103;p39"/>
          <p:cNvSpPr txBox="1"/>
          <p:nvPr/>
        </p:nvSpPr>
        <p:spPr>
          <a:xfrm>
            <a:off x="738913" y="2926483"/>
            <a:ext cx="3982838"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Conditional connections accelerate timelines but require operators to manage curtailment exposure.</a:t>
            </a:r>
            <a:endParaRPr/>
          </a:p>
        </p:txBody>
      </p:sp>
      <p:sp>
        <p:nvSpPr>
          <p:cNvPr id="1104" name="Google Shape;1104;p39"/>
          <p:cNvSpPr txBox="1"/>
          <p:nvPr/>
        </p:nvSpPr>
        <p:spPr>
          <a:xfrm>
            <a:off x="738913" y="3434123"/>
            <a:ext cx="1394038"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Electrolyser Operation</a:t>
            </a:r>
            <a:endParaRPr/>
          </a:p>
        </p:txBody>
      </p:sp>
      <p:sp>
        <p:nvSpPr>
          <p:cNvPr id="1105" name="Google Shape;1105;p39"/>
          <p:cNvSpPr txBox="1"/>
          <p:nvPr/>
        </p:nvSpPr>
        <p:spPr>
          <a:xfrm>
            <a:off x="738913" y="3604378"/>
            <a:ext cx="3843687"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Connection terms directly shape electrolyser load factors — a core driver of hydrogen output volumes.</a:t>
            </a:r>
            <a:endParaRPr/>
          </a:p>
        </p:txBody>
      </p:sp>
      <p:sp>
        <p:nvSpPr>
          <p:cNvPr id="1106" name="Google Shape;1106;p39"/>
          <p:cNvSpPr txBox="1"/>
          <p:nvPr/>
        </p:nvSpPr>
        <p:spPr>
          <a:xfrm>
            <a:off x="738913" y="4112018"/>
            <a:ext cx="823445"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LCOH Impact</a:t>
            </a:r>
            <a:endParaRPr/>
          </a:p>
        </p:txBody>
      </p:sp>
      <p:sp>
        <p:nvSpPr>
          <p:cNvPr id="1107" name="Google Shape;1107;p39"/>
          <p:cNvSpPr txBox="1"/>
          <p:nvPr/>
        </p:nvSpPr>
        <p:spPr>
          <a:xfrm>
            <a:off x="738913" y="4282273"/>
            <a:ext cx="3931345"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Load factor variability feeds directly into Levelised Cost — making connection policy a financial issue, not just regulatory.</a:t>
            </a:r>
            <a:endParaRPr/>
          </a:p>
        </p:txBody>
      </p:sp>
      <p:sp>
        <p:nvSpPr>
          <p:cNvPr id="1108" name="Google Shape;1108;p39"/>
          <p:cNvSpPr txBox="1"/>
          <p:nvPr/>
        </p:nvSpPr>
        <p:spPr>
          <a:xfrm>
            <a:off x="5394735" y="331431"/>
            <a:ext cx="1319272"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Key Policy Considerations</a:t>
            </a:r>
            <a:endParaRPr/>
          </a:p>
        </p:txBody>
      </p:sp>
      <p:sp>
        <p:nvSpPr>
          <p:cNvPr id="1109" name="Google Shape;1109;p39"/>
          <p:cNvSpPr txBox="1"/>
          <p:nvPr/>
        </p:nvSpPr>
        <p:spPr>
          <a:xfrm>
            <a:off x="5990926" y="740996"/>
            <a:ext cx="2146421"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22"/>
              <a:buFont typeface="Montserrat"/>
              <a:buNone/>
            </a:pPr>
            <a:r>
              <a:rPr b="1" i="0" lang="en-GB" sz="822" u="none" cap="none" strike="noStrike">
                <a:solidFill>
                  <a:srgbClr val="15303F"/>
                </a:solidFill>
                <a:latin typeface="Montserrat"/>
                <a:ea typeface="Montserrat"/>
                <a:cs typeface="Montserrat"/>
                <a:sym typeface="Montserrat"/>
              </a:rPr>
              <a:t>CRU Direction: Conditional Connection</a:t>
            </a:r>
            <a:endParaRPr/>
          </a:p>
        </p:txBody>
      </p:sp>
      <p:sp>
        <p:nvSpPr>
          <p:cNvPr id="1110" name="Google Shape;1110;p39"/>
          <p:cNvSpPr txBox="1"/>
          <p:nvPr/>
        </p:nvSpPr>
        <p:spPr>
          <a:xfrm>
            <a:off x="5990926" y="904703"/>
            <a:ext cx="5666786" cy="2628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54"/>
              <a:buFont typeface="Open Sans"/>
              <a:buNone/>
            </a:pPr>
            <a:r>
              <a:rPr b="0" i="0" lang="en-GB" sz="854" u="none" cap="none" strike="noStrike">
                <a:solidFill>
                  <a:srgbClr val="274C63"/>
                </a:solidFill>
                <a:latin typeface="Open Sans"/>
                <a:ea typeface="Open Sans"/>
                <a:cs typeface="Open Sans"/>
                <a:sym typeface="Open Sans"/>
              </a:rPr>
              <a:t>CRU's LEU policy signals a shift toward flexible connection agreements — accelerating grid access timelines while requiring hydrogen operators to define and price curtailment risk upfront.</a:t>
            </a:r>
            <a:endParaRPr/>
          </a:p>
        </p:txBody>
      </p:sp>
      <p:sp>
        <p:nvSpPr>
          <p:cNvPr id="1111" name="Google Shape;1111;p39"/>
          <p:cNvSpPr txBox="1"/>
          <p:nvPr/>
        </p:nvSpPr>
        <p:spPr>
          <a:xfrm>
            <a:off x="5990926" y="1573222"/>
            <a:ext cx="2717090"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22"/>
              <a:buFont typeface="Montserrat"/>
              <a:buNone/>
            </a:pPr>
            <a:r>
              <a:rPr b="1" i="0" lang="en-GB" sz="822" u="none" cap="none" strike="noStrike">
                <a:solidFill>
                  <a:srgbClr val="15303F"/>
                </a:solidFill>
                <a:latin typeface="Montserrat"/>
                <a:ea typeface="Montserrat"/>
                <a:cs typeface="Montserrat"/>
                <a:sym typeface="Montserrat"/>
              </a:rPr>
              <a:t>Coordinated Planning (CERRE Recommendation)</a:t>
            </a:r>
            <a:endParaRPr/>
          </a:p>
        </p:txBody>
      </p:sp>
      <p:sp>
        <p:nvSpPr>
          <p:cNvPr id="1112" name="Google Shape;1112;p39"/>
          <p:cNvSpPr txBox="1"/>
          <p:nvPr/>
        </p:nvSpPr>
        <p:spPr>
          <a:xfrm>
            <a:off x="5990926" y="1736929"/>
            <a:ext cx="5675120" cy="2628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54"/>
              <a:buFont typeface="Open Sans"/>
              <a:buNone/>
            </a:pPr>
            <a:r>
              <a:rPr b="0" i="0" lang="en-GB" sz="854" u="none" cap="none" strike="noStrike">
                <a:solidFill>
                  <a:srgbClr val="274C63"/>
                </a:solidFill>
                <a:latin typeface="Open Sans"/>
                <a:ea typeface="Open Sans"/>
                <a:cs typeface="Open Sans"/>
                <a:sym typeface="Open Sans"/>
              </a:rPr>
              <a:t>CERRE advocates for coordinated planning between hydrogen demand centres — including data centres — and grid operators, to avoid piecemeal connection outcomes that undermine project economics.</a:t>
            </a:r>
            <a:endParaRPr/>
          </a:p>
        </p:txBody>
      </p:sp>
      <p:sp>
        <p:nvSpPr>
          <p:cNvPr id="1113" name="Google Shape;1113;p39"/>
          <p:cNvSpPr txBox="1"/>
          <p:nvPr/>
        </p:nvSpPr>
        <p:spPr>
          <a:xfrm>
            <a:off x="5990926" y="2405448"/>
            <a:ext cx="2383666"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22"/>
              <a:buFont typeface="Montserrat"/>
              <a:buNone/>
            </a:pPr>
            <a:r>
              <a:rPr b="1" i="0" lang="en-GB" sz="822" u="none" cap="none" strike="noStrike">
                <a:solidFill>
                  <a:srgbClr val="15303F"/>
                </a:solidFill>
                <a:latin typeface="Montserrat"/>
                <a:ea typeface="Montserrat"/>
                <a:cs typeface="Montserrat"/>
                <a:sym typeface="Montserrat"/>
              </a:rPr>
              <a:t>Value Stacking: Co-location &amp; Grid Services</a:t>
            </a:r>
            <a:endParaRPr/>
          </a:p>
        </p:txBody>
      </p:sp>
      <p:sp>
        <p:nvSpPr>
          <p:cNvPr id="1114" name="Google Shape;1114;p39"/>
          <p:cNvSpPr txBox="1"/>
          <p:nvPr/>
        </p:nvSpPr>
        <p:spPr>
          <a:xfrm>
            <a:off x="5990926" y="2569155"/>
            <a:ext cx="5694319" cy="2628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54"/>
              <a:buFont typeface="Open Sans"/>
              <a:buNone/>
            </a:pPr>
            <a:r>
              <a:rPr b="0" i="0" lang="en-GB" sz="854" u="none" cap="none" strike="noStrike">
                <a:solidFill>
                  <a:srgbClr val="274C63"/>
                </a:solidFill>
                <a:latin typeface="Open Sans"/>
                <a:ea typeface="Open Sans"/>
                <a:cs typeface="Open Sans"/>
                <a:sym typeface="Open Sans"/>
              </a:rPr>
              <a:t>Co-location of hydrogen production with demand centres creates grid services opportunities — curtailment response, demand flexibility — that can improve project revenue stacks.</a:t>
            </a:r>
            <a:endParaRPr/>
          </a:p>
        </p:txBody>
      </p:sp>
      <p:sp>
        <p:nvSpPr>
          <p:cNvPr id="1115" name="Google Shape;1115;p39"/>
          <p:cNvSpPr txBox="1"/>
          <p:nvPr/>
        </p:nvSpPr>
        <p:spPr>
          <a:xfrm>
            <a:off x="5990926" y="3237674"/>
            <a:ext cx="640986"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Policy Ask</a:t>
            </a:r>
            <a:endParaRPr/>
          </a:p>
        </p:txBody>
      </p:sp>
      <p:sp>
        <p:nvSpPr>
          <p:cNvPr id="1116" name="Google Shape;1116;p39"/>
          <p:cNvSpPr txBox="1"/>
          <p:nvPr/>
        </p:nvSpPr>
        <p:spPr>
          <a:xfrm>
            <a:off x="5990926" y="3401381"/>
            <a:ext cx="5391163" cy="2628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54"/>
              <a:buFont typeface="Open Sans"/>
              <a:buNone/>
            </a:pPr>
            <a:r>
              <a:rPr b="0" i="0" lang="en-GB" sz="854" u="none" cap="none" strike="noStrike">
                <a:solidFill>
                  <a:srgbClr val="BFDFF0"/>
                </a:solidFill>
                <a:latin typeface="Open Sans"/>
                <a:ea typeface="Open Sans"/>
                <a:cs typeface="Open Sans"/>
                <a:sym typeface="Open Sans"/>
              </a:rPr>
              <a:t>Clear, bankable connection frameworks with defined curtailment rules and long-duration contracts — removing project finance uncertainty and enabling investment decisions at scale.</a:t>
            </a:r>
            <a:endParaRPr/>
          </a:p>
        </p:txBody>
      </p:sp>
      <p:sp>
        <p:nvSpPr>
          <p:cNvPr id="1117" name="Google Shape;1117;p39"/>
          <p:cNvSpPr txBox="1"/>
          <p:nvPr/>
        </p:nvSpPr>
        <p:spPr>
          <a:xfrm>
            <a:off x="304792" y="6671202"/>
            <a:ext cx="3000821" cy="12202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793"/>
              <a:buFont typeface="Montserrat"/>
              <a:buNone/>
            </a:pPr>
            <a:r>
              <a:rPr b="0" i="0" lang="en-GB" sz="793" u="none" cap="none" strike="noStrike">
                <a:solidFill>
                  <a:srgbClr val="BFDFF0"/>
                </a:solidFill>
                <a:latin typeface="Montserrat"/>
                <a:ea typeface="Montserrat"/>
                <a:cs typeface="Montserrat"/>
                <a:sym typeface="Montserrat"/>
              </a:rPr>
              <a:t>Policy, Economics &amp; Market Signals for Hydrogen Adoption</a:t>
            </a:r>
            <a:endParaRPr/>
          </a:p>
        </p:txBody>
      </p:sp>
      <p:sp>
        <p:nvSpPr>
          <p:cNvPr id="1118" name="Google Shape;1118;p39"/>
          <p:cNvSpPr txBox="1"/>
          <p:nvPr/>
        </p:nvSpPr>
        <p:spPr>
          <a:xfrm>
            <a:off x="11512758" y="6671202"/>
            <a:ext cx="291747" cy="12202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8FA1AD"/>
              </a:buClr>
              <a:buSzPts val="793"/>
              <a:buFont typeface="Montserrat"/>
              <a:buNone/>
            </a:pPr>
            <a:r>
              <a:rPr b="0" i="0" lang="en-GB" sz="793" u="none" cap="none" strike="noStrike">
                <a:solidFill>
                  <a:srgbClr val="8FA1AD"/>
                </a:solidFill>
                <a:latin typeface="Montserrat"/>
                <a:ea typeface="Montserrat"/>
                <a:cs typeface="Montserrat"/>
                <a:sym typeface="Montserrat"/>
              </a:rPr>
              <a:t>06 / 11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4"/>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WELCOME</a:t>
            </a:r>
            <a:endParaRPr/>
          </a:p>
        </p:txBody>
      </p:sp>
      <p:sp>
        <p:nvSpPr>
          <p:cNvPr id="487" name="Google Shape;487;p4"/>
          <p:cNvSpPr txBox="1"/>
          <p:nvPr>
            <p:ph idx="1" type="body"/>
          </p:nvPr>
        </p:nvSpPr>
        <p:spPr>
          <a:xfrm>
            <a:off x="581192" y="2180496"/>
            <a:ext cx="11029615"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Hosted by Bord Gáis Energy,</a:t>
            </a:r>
            <a:endParaRPr/>
          </a:p>
          <a:p>
            <a:pPr indent="-306000" lvl="0" marL="306000" rtl="0" algn="l">
              <a:spcBef>
                <a:spcPts val="960"/>
              </a:spcBef>
              <a:spcAft>
                <a:spcPts val="0"/>
              </a:spcAft>
              <a:buSzPts val="1656"/>
              <a:buChar char="◼"/>
            </a:pPr>
            <a:r>
              <a:rPr lang="en-GB"/>
              <a:t> This webinar will explore how clean hydrogen microgrids can support resilient, sustainable data‑centre growth and reduce dependence on constrained grid capacity. </a:t>
            </a:r>
            <a:endParaRPr/>
          </a:p>
          <a:p>
            <a:pPr indent="-306000" lvl="0" marL="306000" rtl="0" algn="l">
              <a:spcBef>
                <a:spcPts val="960"/>
              </a:spcBef>
              <a:spcAft>
                <a:spcPts val="0"/>
              </a:spcAft>
              <a:buSzPts val="1656"/>
              <a:buChar char="◼"/>
            </a:pPr>
            <a:r>
              <a:rPr lang="en-GB"/>
              <a:t>This webinar forms part of Hydrogen Ireland’s coordinated programme of webinars, workshops, and their annual conference, </a:t>
            </a:r>
            <a:r>
              <a:rPr lang="en-GB" u="sng">
                <a:solidFill>
                  <a:schemeClr val="hlink"/>
                </a:solidFill>
                <a:hlinkClick r:id="rId3"/>
              </a:rPr>
              <a:t>H2 Summit - Hydrogen Ireland</a:t>
            </a:r>
            <a:r>
              <a:rPr lang="en-GB"/>
              <a:t> developed to align with Ireland’s Presidency of the Council of the European Union (July–December 2026). Through this series, Hydrogen Ireland aims to mark this milestone and amplify Ireland’s hydrogen leadership and message to a global audience.</a:t>
            </a:r>
            <a:endParaRPr/>
          </a:p>
          <a:p>
            <a:pPr indent="-200844" lvl="0" marL="306000" rtl="0" algn="l">
              <a:spcBef>
                <a:spcPts val="960"/>
              </a:spcBef>
              <a:spcAft>
                <a:spcPts val="0"/>
              </a:spcAft>
              <a:buSzPts val="1656"/>
              <a:buNone/>
            </a:pPr>
            <a:r>
              <a:t/>
            </a:r>
            <a:endParaRPr/>
          </a:p>
          <a:p>
            <a:pPr indent="-200844" lvl="0" marL="306000" rtl="0" algn="l">
              <a:spcBef>
                <a:spcPts val="960"/>
              </a:spcBef>
              <a:spcAft>
                <a:spcPts val="0"/>
              </a:spcAft>
              <a:buSzPts val="1656"/>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1122" name="Shape 1122"/>
        <p:cNvGrpSpPr/>
        <p:nvPr/>
      </p:nvGrpSpPr>
      <p:grpSpPr>
        <a:xfrm>
          <a:off x="0" y="0"/>
          <a:ext cx="0" cy="0"/>
          <a:chOff x="0" y="0"/>
          <a:chExt cx="0" cy="0"/>
        </a:xfrm>
      </p:grpSpPr>
      <p:sp>
        <p:nvSpPr>
          <p:cNvPr id="1123" name="Google Shape;1123;p40"/>
          <p:cNvSpPr/>
          <p:nvPr/>
        </p:nvSpPr>
        <p:spPr>
          <a:xfrm>
            <a:off x="0" y="0"/>
            <a:ext cx="12192000" cy="57150"/>
          </a:xfrm>
          <a:prstGeom prst="rect">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4" name="Google Shape;1124;p40"/>
          <p:cNvSpPr/>
          <p:nvPr/>
        </p:nvSpPr>
        <p:spPr>
          <a:xfrm>
            <a:off x="0" y="57150"/>
            <a:ext cx="12192000" cy="1072901"/>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5" name="Google Shape;1125;p40"/>
          <p:cNvSpPr/>
          <p:nvPr/>
        </p:nvSpPr>
        <p:spPr>
          <a:xfrm>
            <a:off x="304800" y="1282451"/>
            <a:ext cx="11582400" cy="469701"/>
          </a:xfrm>
          <a:prstGeom prst="rect">
            <a:avLst/>
          </a:prstGeom>
          <a:solidFill>
            <a:srgbClr val="E9F2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6" name="Google Shape;1126;p40"/>
          <p:cNvSpPr/>
          <p:nvPr/>
        </p:nvSpPr>
        <p:spPr>
          <a:xfrm>
            <a:off x="304800" y="1282451"/>
            <a:ext cx="38100" cy="469701"/>
          </a:xfrm>
          <a:prstGeom prst="rect">
            <a:avLst/>
          </a:prstGeom>
          <a:solidFill>
            <a:srgbClr val="1F5C8B"/>
          </a:solidFill>
          <a:ln>
            <a:noFill/>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7" name="Google Shape;1127;p40"/>
          <p:cNvSpPr/>
          <p:nvPr/>
        </p:nvSpPr>
        <p:spPr>
          <a:xfrm>
            <a:off x="304800" y="1866453"/>
            <a:ext cx="3784550" cy="3660427"/>
          </a:xfrm>
          <a:prstGeom prst="roundRect">
            <a:avLst>
              <a:gd fmla="val 20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8" name="Google Shape;1128;p40"/>
          <p:cNvSpPr/>
          <p:nvPr/>
        </p:nvSpPr>
        <p:spPr>
          <a:xfrm>
            <a:off x="466724" y="2013049"/>
            <a:ext cx="304800" cy="304800"/>
          </a:xfrm>
          <a:prstGeom prst="ellipse">
            <a:avLst/>
          </a:prstGeom>
          <a:solidFill>
            <a:srgbClr val="1691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29" name="Google Shape;1129;p40"/>
          <p:cNvSpPr/>
          <p:nvPr/>
        </p:nvSpPr>
        <p:spPr>
          <a:xfrm>
            <a:off x="578643" y="2129429"/>
            <a:ext cx="80916" cy="71926"/>
          </a:xfrm>
          <a:prstGeom prst="rect">
            <a:avLst/>
          </a:prstGeom>
          <a:noFill/>
          <a:ln>
            <a:noFill/>
          </a:ln>
        </p:spPr>
      </p:sp>
      <p:sp>
        <p:nvSpPr>
          <p:cNvPr id="1130" name="Google Shape;1130;p40"/>
          <p:cNvSpPr/>
          <p:nvPr/>
        </p:nvSpPr>
        <p:spPr>
          <a:xfrm>
            <a:off x="4203650" y="1866453"/>
            <a:ext cx="3784550" cy="3660427"/>
          </a:xfrm>
          <a:prstGeom prst="roundRect">
            <a:avLst>
              <a:gd fmla="val 20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31" name="Google Shape;1131;p40"/>
          <p:cNvSpPr/>
          <p:nvPr/>
        </p:nvSpPr>
        <p:spPr>
          <a:xfrm>
            <a:off x="4365575" y="2013049"/>
            <a:ext cx="304800" cy="304800"/>
          </a:xfrm>
          <a:prstGeom prst="ellipse">
            <a:avLst/>
          </a:prstGeom>
          <a:solidFill>
            <a:srgbClr val="B261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32" name="Google Shape;1132;p40"/>
          <p:cNvSpPr/>
          <p:nvPr/>
        </p:nvSpPr>
        <p:spPr>
          <a:xfrm>
            <a:off x="4469308" y="2100656"/>
            <a:ext cx="97107" cy="129477"/>
          </a:xfrm>
          <a:prstGeom prst="rect">
            <a:avLst/>
          </a:prstGeom>
          <a:noFill/>
          <a:ln>
            <a:noFill/>
          </a:ln>
        </p:spPr>
      </p:sp>
      <p:sp>
        <p:nvSpPr>
          <p:cNvPr id="1133" name="Google Shape;1133;p40"/>
          <p:cNvSpPr/>
          <p:nvPr/>
        </p:nvSpPr>
        <p:spPr>
          <a:xfrm>
            <a:off x="8102500" y="1866453"/>
            <a:ext cx="3784550" cy="3660427"/>
          </a:xfrm>
          <a:prstGeom prst="roundRect">
            <a:avLst>
              <a:gd fmla="val 20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34" name="Google Shape;1134;p40"/>
          <p:cNvSpPr/>
          <p:nvPr/>
        </p:nvSpPr>
        <p:spPr>
          <a:xfrm>
            <a:off x="8264425" y="2013049"/>
            <a:ext cx="304800" cy="304800"/>
          </a:xfrm>
          <a:prstGeom prst="ellipse">
            <a:avLst/>
          </a:prstGeom>
          <a:solidFill>
            <a:srgbClr val="C0392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35" name="Google Shape;1135;p40"/>
          <p:cNvSpPr/>
          <p:nvPr/>
        </p:nvSpPr>
        <p:spPr>
          <a:xfrm>
            <a:off x="8351876" y="2100656"/>
            <a:ext cx="129477" cy="129477"/>
          </a:xfrm>
          <a:prstGeom prst="rect">
            <a:avLst/>
          </a:prstGeom>
          <a:noFill/>
          <a:ln>
            <a:noFill/>
          </a:ln>
        </p:spPr>
      </p:sp>
      <p:sp>
        <p:nvSpPr>
          <p:cNvPr id="1136" name="Google Shape;1136;p40"/>
          <p:cNvSpPr/>
          <p:nvPr/>
        </p:nvSpPr>
        <p:spPr>
          <a:xfrm>
            <a:off x="304800" y="5842992"/>
            <a:ext cx="3784550" cy="674191"/>
          </a:xfrm>
          <a:prstGeom prst="roundRect">
            <a:avLst>
              <a:gd fmla="val 11302"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37" name="Google Shape;1137;p40"/>
          <p:cNvSpPr/>
          <p:nvPr/>
        </p:nvSpPr>
        <p:spPr>
          <a:xfrm>
            <a:off x="4203650" y="5842992"/>
            <a:ext cx="3784550" cy="674191"/>
          </a:xfrm>
          <a:prstGeom prst="roundRect">
            <a:avLst>
              <a:gd fmla="val 11302"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38" name="Google Shape;1138;p40"/>
          <p:cNvSpPr/>
          <p:nvPr/>
        </p:nvSpPr>
        <p:spPr>
          <a:xfrm>
            <a:off x="8102500" y="5842992"/>
            <a:ext cx="3784550" cy="674191"/>
          </a:xfrm>
          <a:prstGeom prst="roundRect">
            <a:avLst>
              <a:gd fmla="val 11302"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39" name="Google Shape;1139;p40"/>
          <p:cNvSpPr/>
          <p:nvPr/>
        </p:nvSpPr>
        <p:spPr>
          <a:xfrm>
            <a:off x="0" y="6608564"/>
            <a:ext cx="12192000" cy="249435"/>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0" name="Google Shape;1140;p40"/>
          <p:cNvSpPr txBox="1"/>
          <p:nvPr/>
        </p:nvSpPr>
        <p:spPr>
          <a:xfrm>
            <a:off x="380990" y="215200"/>
            <a:ext cx="7142000" cy="3143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41"/>
              <a:buFont typeface="Montserrat"/>
              <a:buNone/>
            </a:pPr>
            <a:r>
              <a:rPr b="1" i="0" lang="en-GB" sz="1741" u="none" cap="none" strike="noStrike">
                <a:solidFill>
                  <a:srgbClr val="FFFFFF"/>
                </a:solidFill>
                <a:latin typeface="Montserrat"/>
                <a:ea typeface="Montserrat"/>
                <a:cs typeface="Montserrat"/>
                <a:sym typeface="Montserrat"/>
              </a:rPr>
              <a:t>Carbon Pricing — Raising the Fossil Counterfactual</a:t>
            </a:r>
            <a:endParaRPr/>
          </a:p>
        </p:txBody>
      </p:sp>
      <p:sp>
        <p:nvSpPr>
          <p:cNvPr id="1141" name="Google Shape;1141;p40"/>
          <p:cNvSpPr txBox="1"/>
          <p:nvPr/>
        </p:nvSpPr>
        <p:spPr>
          <a:xfrm>
            <a:off x="380990" y="572229"/>
            <a:ext cx="8068663" cy="3330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1082"/>
              <a:buFont typeface="Open Sans"/>
              <a:buNone/>
            </a:pPr>
            <a:r>
              <a:rPr b="0" i="1" lang="en-GB" sz="1082" u="none" cap="none" strike="noStrike">
                <a:solidFill>
                  <a:srgbClr val="BFDFF0"/>
                </a:solidFill>
                <a:latin typeface="Open Sans"/>
                <a:ea typeface="Open Sans"/>
                <a:cs typeface="Open Sans"/>
                <a:sym typeface="Open Sans"/>
              </a:rPr>
              <a:t>Carbon pricing improves hydrogen’s relative position against diesel and gas, but coverage must not be overstated — legal incidence differs by installation.</a:t>
            </a:r>
            <a:endParaRPr/>
          </a:p>
        </p:txBody>
      </p:sp>
      <p:sp>
        <p:nvSpPr>
          <p:cNvPr id="1142" name="Google Shape;1142;p40"/>
          <p:cNvSpPr txBox="1"/>
          <p:nvPr/>
        </p:nvSpPr>
        <p:spPr>
          <a:xfrm>
            <a:off x="470433" y="1350879"/>
            <a:ext cx="11255738" cy="27328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850"/>
              <a:buFont typeface="Open Sans"/>
              <a:buNone/>
            </a:pPr>
            <a:r>
              <a:rPr b="1" i="0" lang="en-GB" sz="850" u="none" cap="none" strike="noStrike">
                <a:solidFill>
                  <a:srgbClr val="1F5C8B"/>
                </a:solidFill>
                <a:latin typeface="Open Sans"/>
                <a:ea typeface="Open Sans"/>
                <a:cs typeface="Open Sans"/>
                <a:sym typeface="Open Sans"/>
              </a:rPr>
              <a:t>EU ETS</a:t>
            </a:r>
            <a:r>
              <a:rPr b="0" i="0" lang="en-GB" sz="888" u="none" cap="none" strike="noStrike">
                <a:solidFill>
                  <a:srgbClr val="15303F"/>
                </a:solidFill>
                <a:latin typeface="Open Sans"/>
                <a:ea typeface="Open Sans"/>
                <a:cs typeface="Open Sans"/>
                <a:sym typeface="Open Sans"/>
              </a:rPr>
              <a:t> applies to covered stationary installations under Directive 2003/87/EC; inclusion depends on permitted activities and rated thermal input.</a:t>
            </a:r>
            <a:r>
              <a:rPr b="1" i="0" lang="en-GB" sz="850" u="none" cap="none" strike="noStrike">
                <a:solidFill>
                  <a:srgbClr val="1F5C8B"/>
                </a:solidFill>
                <a:latin typeface="Open Sans"/>
                <a:ea typeface="Open Sans"/>
                <a:cs typeface="Open Sans"/>
                <a:sym typeface="Open Sans"/>
              </a:rPr>
              <a:t> Irish carbon tax</a:t>
            </a:r>
            <a:r>
              <a:rPr b="0" i="0" lang="en-GB" sz="888" u="none" cap="none" strike="noStrike">
                <a:solidFill>
                  <a:srgbClr val="15303F"/>
                </a:solidFill>
                <a:latin typeface="Open Sans"/>
                <a:ea typeface="Open Sans"/>
                <a:cs typeface="Open Sans"/>
                <a:sym typeface="Open Sans"/>
              </a:rPr>
              <a:t> applies via excise duties on fossil fuels outside the ETS, with reliefs to avoid double carbon pricing.</a:t>
            </a:r>
            <a:endParaRPr/>
          </a:p>
        </p:txBody>
      </p:sp>
      <p:sp>
        <p:nvSpPr>
          <p:cNvPr id="1143" name="Google Shape;1143;p40"/>
          <p:cNvSpPr txBox="1"/>
          <p:nvPr/>
        </p:nvSpPr>
        <p:spPr>
          <a:xfrm>
            <a:off x="862883" y="2080862"/>
            <a:ext cx="407163" cy="1331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64"/>
              <a:buFont typeface="Montserrat"/>
              <a:buNone/>
            </a:pPr>
            <a:r>
              <a:rPr b="1" i="0" lang="en-GB" sz="865" u="none" cap="none" strike="noStrike">
                <a:solidFill>
                  <a:srgbClr val="15303F"/>
                </a:solidFill>
                <a:latin typeface="Montserrat"/>
                <a:ea typeface="Montserrat"/>
                <a:cs typeface="Montserrat"/>
                <a:sym typeface="Montserrat"/>
              </a:rPr>
              <a:t>EU ETS</a:t>
            </a:r>
            <a:endParaRPr/>
          </a:p>
        </p:txBody>
      </p:sp>
      <p:sp>
        <p:nvSpPr>
          <p:cNvPr id="1144" name="Google Shape;1144;p40"/>
          <p:cNvSpPr txBox="1"/>
          <p:nvPr/>
        </p:nvSpPr>
        <p:spPr>
          <a:xfrm>
            <a:off x="1368323" y="2061575"/>
            <a:ext cx="998667" cy="172033"/>
          </a:xfrm>
          <a:prstGeom prst="rect">
            <a:avLst/>
          </a:prstGeom>
          <a:solidFill>
            <a:srgbClr val="E9F2F8"/>
          </a:solidFill>
          <a:ln>
            <a:noFill/>
          </a:ln>
        </p:spPr>
        <p:txBody>
          <a:bodyPr anchorCtr="0" anchor="t" bIns="22850" lIns="76175" spcFirstLastPara="1" rIns="76175" wrap="square" tIns="22850">
            <a:spAutoFit/>
          </a:bodyPr>
          <a:lstStyle/>
          <a:p>
            <a:pPr indent="0" lvl="0" marL="0" marR="0" rtl="0" algn="l">
              <a:lnSpc>
                <a:spcPct val="100000"/>
              </a:lnSpc>
              <a:spcBef>
                <a:spcPts val="0"/>
              </a:spcBef>
              <a:spcAft>
                <a:spcPts val="0"/>
              </a:spcAft>
              <a:buClr>
                <a:srgbClr val="1F5C8B"/>
              </a:buClr>
              <a:buSzPts val="818"/>
              <a:buFont typeface="Open Sans"/>
              <a:buNone/>
            </a:pPr>
            <a:r>
              <a:rPr b="1" i="0" lang="en-GB" sz="818" u="none" cap="none" strike="noStrike">
                <a:solidFill>
                  <a:srgbClr val="1F5C8B"/>
                </a:solidFill>
                <a:latin typeface="Open Sans"/>
                <a:ea typeface="Open Sans"/>
                <a:cs typeface="Open Sans"/>
                <a:sym typeface="Open Sans"/>
              </a:rPr>
              <a:t>Coverage Varies</a:t>
            </a:r>
            <a:endParaRPr/>
          </a:p>
        </p:txBody>
      </p:sp>
      <p:sp>
        <p:nvSpPr>
          <p:cNvPr id="1145" name="Google Shape;1145;p40"/>
          <p:cNvSpPr txBox="1"/>
          <p:nvPr/>
        </p:nvSpPr>
        <p:spPr>
          <a:xfrm>
            <a:off x="466713" y="2378660"/>
            <a:ext cx="3214309" cy="4099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Applies to covered stationary installations. Standby status alone does not determine inclusion — site-specific permitting and legal review are essential.</a:t>
            </a:r>
            <a:endParaRPr/>
          </a:p>
        </p:txBody>
      </p:sp>
      <p:sp>
        <p:nvSpPr>
          <p:cNvPr id="1146" name="Google Shape;1146;p40"/>
          <p:cNvSpPr txBox="1"/>
          <p:nvPr/>
        </p:nvSpPr>
        <p:spPr>
          <a:xfrm>
            <a:off x="4761636" y="2080862"/>
            <a:ext cx="947375" cy="1331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64"/>
              <a:buFont typeface="Montserrat"/>
              <a:buNone/>
            </a:pPr>
            <a:r>
              <a:rPr b="1" i="0" lang="en-GB" sz="865" u="none" cap="none" strike="noStrike">
                <a:solidFill>
                  <a:srgbClr val="15303F"/>
                </a:solidFill>
                <a:latin typeface="Montserrat"/>
                <a:ea typeface="Montserrat"/>
                <a:cs typeface="Montserrat"/>
                <a:sym typeface="Montserrat"/>
              </a:rPr>
              <a:t>Irish Carbon Tax</a:t>
            </a:r>
            <a:endParaRPr/>
          </a:p>
        </p:txBody>
      </p:sp>
      <p:sp>
        <p:nvSpPr>
          <p:cNvPr id="1147" name="Google Shape;1147;p40"/>
          <p:cNvSpPr txBox="1"/>
          <p:nvPr/>
        </p:nvSpPr>
        <p:spPr>
          <a:xfrm>
            <a:off x="5957014" y="2061575"/>
            <a:ext cx="1138396" cy="207639"/>
          </a:xfrm>
          <a:prstGeom prst="rect">
            <a:avLst/>
          </a:prstGeom>
          <a:solidFill>
            <a:srgbClr val="FEF3E8"/>
          </a:solidFill>
          <a:ln>
            <a:noFill/>
          </a:ln>
        </p:spPr>
        <p:txBody>
          <a:bodyPr anchorCtr="0" anchor="t" bIns="22850" lIns="76175" spcFirstLastPara="1" rIns="76175" wrap="square" tIns="22850">
            <a:spAutoFit/>
          </a:bodyPr>
          <a:lstStyle/>
          <a:p>
            <a:pPr indent="0" lvl="0" marL="0" marR="0" rtl="0" algn="l">
              <a:lnSpc>
                <a:spcPct val="100000"/>
              </a:lnSpc>
              <a:spcBef>
                <a:spcPts val="0"/>
              </a:spcBef>
              <a:spcAft>
                <a:spcPts val="0"/>
              </a:spcAft>
              <a:buClr>
                <a:srgbClr val="B4550F"/>
              </a:buClr>
              <a:buSzPts val="818"/>
              <a:buFont typeface="Open Sans"/>
              <a:buNone/>
            </a:pPr>
            <a:r>
              <a:rPr b="1" i="0" lang="en-GB" sz="818" u="none" cap="none" strike="noStrike">
                <a:solidFill>
                  <a:srgbClr val="B4550F"/>
                </a:solidFill>
                <a:latin typeface="Open Sans"/>
                <a:ea typeface="Open Sans"/>
                <a:cs typeface="Open Sans"/>
                <a:sym typeface="Open Sans"/>
              </a:rPr>
              <a:t>€100/tCO₂ by 2030</a:t>
            </a:r>
            <a:endParaRPr/>
          </a:p>
        </p:txBody>
      </p:sp>
      <p:sp>
        <p:nvSpPr>
          <p:cNvPr id="1148" name="Google Shape;1148;p40"/>
          <p:cNvSpPr txBox="1"/>
          <p:nvPr/>
        </p:nvSpPr>
        <p:spPr>
          <a:xfrm>
            <a:off x="4365466" y="2378660"/>
            <a:ext cx="3254789" cy="4099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For non-ETS diesel or gas backup, the tax raises fuel cost but is unlikely alone to close the renewable-hydrogen premium. Effect strengthens over asset life.</a:t>
            </a:r>
            <a:endParaRPr/>
          </a:p>
        </p:txBody>
      </p:sp>
      <p:sp>
        <p:nvSpPr>
          <p:cNvPr id="1149" name="Google Shape;1149;p40"/>
          <p:cNvSpPr txBox="1"/>
          <p:nvPr/>
        </p:nvSpPr>
        <p:spPr>
          <a:xfrm>
            <a:off x="8660389" y="2080862"/>
            <a:ext cx="924933" cy="1331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64"/>
              <a:buFont typeface="Montserrat"/>
              <a:buNone/>
            </a:pPr>
            <a:r>
              <a:rPr b="1" i="0" lang="en-GB" sz="865" u="none" cap="none" strike="noStrike">
                <a:solidFill>
                  <a:srgbClr val="15303F"/>
                </a:solidFill>
                <a:latin typeface="Montserrat"/>
                <a:ea typeface="Montserrat"/>
                <a:cs typeface="Montserrat"/>
                <a:sym typeface="Montserrat"/>
              </a:rPr>
              <a:t>Policy Direction</a:t>
            </a:r>
            <a:endParaRPr/>
          </a:p>
        </p:txBody>
      </p:sp>
      <p:sp>
        <p:nvSpPr>
          <p:cNvPr id="1150" name="Google Shape;1150;p40"/>
          <p:cNvSpPr txBox="1"/>
          <p:nvPr/>
        </p:nvSpPr>
        <p:spPr>
          <a:xfrm>
            <a:off x="9855768" y="2061575"/>
            <a:ext cx="1080396" cy="207639"/>
          </a:xfrm>
          <a:prstGeom prst="rect">
            <a:avLst/>
          </a:prstGeom>
          <a:solidFill>
            <a:srgbClr val="FDECEA"/>
          </a:solidFill>
          <a:ln>
            <a:noFill/>
          </a:ln>
        </p:spPr>
        <p:txBody>
          <a:bodyPr anchorCtr="0" anchor="t" bIns="22850" lIns="76175" spcFirstLastPara="1" rIns="76175" wrap="square" tIns="22850">
            <a:spAutoFit/>
          </a:bodyPr>
          <a:lstStyle/>
          <a:p>
            <a:pPr indent="0" lvl="0" marL="0" marR="0" rtl="0" algn="l">
              <a:lnSpc>
                <a:spcPct val="100000"/>
              </a:lnSpc>
              <a:spcBef>
                <a:spcPts val="0"/>
              </a:spcBef>
              <a:spcAft>
                <a:spcPts val="0"/>
              </a:spcAft>
              <a:buClr>
                <a:srgbClr val="A0291E"/>
              </a:buClr>
              <a:buSzPts val="818"/>
              <a:buFont typeface="Open Sans"/>
              <a:buNone/>
            </a:pPr>
            <a:r>
              <a:rPr b="1" i="0" lang="en-GB" sz="818" u="none" cap="none" strike="noStrike">
                <a:solidFill>
                  <a:srgbClr val="A0291E"/>
                </a:solidFill>
                <a:latin typeface="Open Sans"/>
                <a:ea typeface="Open Sans"/>
                <a:cs typeface="Open Sans"/>
                <a:sym typeface="Open Sans"/>
              </a:rPr>
              <a:t>Avoid Exemptions</a:t>
            </a:r>
            <a:endParaRPr/>
          </a:p>
        </p:txBody>
      </p:sp>
      <p:sp>
        <p:nvSpPr>
          <p:cNvPr id="1151" name="Google Shape;1151;p40"/>
          <p:cNvSpPr txBox="1"/>
          <p:nvPr/>
        </p:nvSpPr>
        <p:spPr>
          <a:xfrm>
            <a:off x="8264219" y="2378660"/>
            <a:ext cx="3397958" cy="4099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Ireland should avoid a data-centre-specific carbon exemption, maintaining predictable fossil-carbon escalation without overlapping ETS and tax liabilities.</a:t>
            </a:r>
            <a:endParaRPr/>
          </a:p>
        </p:txBody>
      </p:sp>
      <p:sp>
        <p:nvSpPr>
          <p:cNvPr id="1152" name="Google Shape;1152;p40"/>
          <p:cNvSpPr txBox="1"/>
          <p:nvPr/>
        </p:nvSpPr>
        <p:spPr>
          <a:xfrm>
            <a:off x="304792" y="5641040"/>
            <a:ext cx="2399696"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Three Counterfactuals Operators Should Model</a:t>
            </a:r>
            <a:endParaRPr/>
          </a:p>
        </p:txBody>
      </p:sp>
      <p:sp>
        <p:nvSpPr>
          <p:cNvPr id="1153" name="Google Shape;1153;p40"/>
          <p:cNvSpPr txBox="1"/>
          <p:nvPr/>
        </p:nvSpPr>
        <p:spPr>
          <a:xfrm>
            <a:off x="457188" y="6044651"/>
            <a:ext cx="91440" cy="2666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48D53"/>
              </a:buClr>
              <a:buSzPts val="1477"/>
              <a:buFont typeface="Montserrat"/>
              <a:buNone/>
            </a:pPr>
            <a:r>
              <a:rPr b="1" i="0" lang="en-GB" sz="1477" u="none" cap="none" strike="noStrike">
                <a:solidFill>
                  <a:srgbClr val="E48D53"/>
                </a:solidFill>
                <a:latin typeface="Montserrat"/>
                <a:ea typeface="Montserrat"/>
                <a:cs typeface="Montserrat"/>
                <a:sym typeface="Montserrat"/>
              </a:rPr>
              <a:t>1</a:t>
            </a:r>
            <a:endParaRPr/>
          </a:p>
        </p:txBody>
      </p:sp>
      <p:sp>
        <p:nvSpPr>
          <p:cNvPr id="1154" name="Google Shape;1154;p40"/>
          <p:cNvSpPr txBox="1"/>
          <p:nvPr/>
        </p:nvSpPr>
        <p:spPr>
          <a:xfrm>
            <a:off x="784751" y="5939879"/>
            <a:ext cx="871000" cy="1523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64"/>
              <a:buFont typeface="Montserrat"/>
              <a:buNone/>
            </a:pPr>
            <a:r>
              <a:rPr b="1" i="0" lang="en-GB" sz="865" u="none" cap="none" strike="noStrike">
                <a:solidFill>
                  <a:srgbClr val="FFFFFF"/>
                </a:solidFill>
                <a:latin typeface="Montserrat"/>
                <a:ea typeface="Montserrat"/>
                <a:cs typeface="Montserrat"/>
                <a:sym typeface="Montserrat"/>
              </a:rPr>
              <a:t>Diesel Backup</a:t>
            </a:r>
            <a:endParaRPr/>
          </a:p>
        </p:txBody>
      </p:sp>
      <p:sp>
        <p:nvSpPr>
          <p:cNvPr id="1155" name="Google Shape;1155;p40"/>
          <p:cNvSpPr txBox="1"/>
          <p:nvPr/>
        </p:nvSpPr>
        <p:spPr>
          <a:xfrm>
            <a:off x="784751" y="6114599"/>
            <a:ext cx="2997025"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Generator capital and maintenance, fuel, carbon exposure, emissions permitting and replacement risk</a:t>
            </a:r>
            <a:endParaRPr/>
          </a:p>
        </p:txBody>
      </p:sp>
      <p:sp>
        <p:nvSpPr>
          <p:cNvPr id="1156" name="Google Shape;1156;p40"/>
          <p:cNvSpPr txBox="1"/>
          <p:nvPr/>
        </p:nvSpPr>
        <p:spPr>
          <a:xfrm>
            <a:off x="4355941" y="6044651"/>
            <a:ext cx="125905" cy="2666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48D53"/>
              </a:buClr>
              <a:buSzPts val="1477"/>
              <a:buFont typeface="Montserrat"/>
              <a:buNone/>
            </a:pPr>
            <a:r>
              <a:rPr b="1" i="0" lang="en-GB" sz="1477" u="none" cap="none" strike="noStrike">
                <a:solidFill>
                  <a:srgbClr val="E48D53"/>
                </a:solidFill>
                <a:latin typeface="Montserrat"/>
                <a:ea typeface="Montserrat"/>
                <a:cs typeface="Montserrat"/>
                <a:sym typeface="Montserrat"/>
              </a:rPr>
              <a:t>2</a:t>
            </a:r>
            <a:endParaRPr/>
          </a:p>
        </p:txBody>
      </p:sp>
      <p:sp>
        <p:nvSpPr>
          <p:cNvPr id="1157" name="Google Shape;1157;p40"/>
          <p:cNvSpPr txBox="1"/>
          <p:nvPr/>
        </p:nvSpPr>
        <p:spPr>
          <a:xfrm>
            <a:off x="4683503" y="5939879"/>
            <a:ext cx="1474000" cy="1523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64"/>
              <a:buFont typeface="Montserrat"/>
              <a:buNone/>
            </a:pPr>
            <a:r>
              <a:rPr b="1" i="0" lang="en-GB" sz="865" u="none" cap="none" strike="noStrike">
                <a:solidFill>
                  <a:srgbClr val="FFFFFF"/>
                </a:solidFill>
                <a:latin typeface="Montserrat"/>
                <a:ea typeface="Montserrat"/>
                <a:cs typeface="Montserrat"/>
                <a:sym typeface="Montserrat"/>
              </a:rPr>
              <a:t>Natural-Gas Generation</a:t>
            </a:r>
            <a:endParaRPr/>
          </a:p>
        </p:txBody>
      </p:sp>
      <p:sp>
        <p:nvSpPr>
          <p:cNvPr id="1158" name="Google Shape;1158;p40"/>
          <p:cNvSpPr txBox="1"/>
          <p:nvPr/>
        </p:nvSpPr>
        <p:spPr>
          <a:xfrm>
            <a:off x="4683503" y="6114599"/>
            <a:ext cx="2724379"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Lower point-of-use carbon than diesel, with allowance or tax exposure over asset life</a:t>
            </a:r>
            <a:endParaRPr/>
          </a:p>
        </p:txBody>
      </p:sp>
      <p:sp>
        <p:nvSpPr>
          <p:cNvPr id="1159" name="Google Shape;1159;p40"/>
          <p:cNvSpPr txBox="1"/>
          <p:nvPr/>
        </p:nvSpPr>
        <p:spPr>
          <a:xfrm>
            <a:off x="8254694" y="6044651"/>
            <a:ext cx="126351" cy="2666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48D53"/>
              </a:buClr>
              <a:buSzPts val="1477"/>
              <a:buFont typeface="Montserrat"/>
              <a:buNone/>
            </a:pPr>
            <a:r>
              <a:rPr b="1" i="0" lang="en-GB" sz="1477" u="none" cap="none" strike="noStrike">
                <a:solidFill>
                  <a:srgbClr val="E48D53"/>
                </a:solidFill>
                <a:latin typeface="Montserrat"/>
                <a:ea typeface="Montserrat"/>
                <a:cs typeface="Montserrat"/>
                <a:sym typeface="Montserrat"/>
              </a:rPr>
              <a:t>3</a:t>
            </a:r>
            <a:endParaRPr/>
          </a:p>
        </p:txBody>
      </p:sp>
      <p:sp>
        <p:nvSpPr>
          <p:cNvPr id="1160" name="Google Shape;1160;p40"/>
          <p:cNvSpPr txBox="1"/>
          <p:nvPr/>
        </p:nvSpPr>
        <p:spPr>
          <a:xfrm>
            <a:off x="8582256" y="5939879"/>
            <a:ext cx="2010000" cy="1523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64"/>
              <a:buFont typeface="Montserrat"/>
              <a:buNone/>
            </a:pPr>
            <a:r>
              <a:rPr b="1" i="0" lang="en-GB" sz="865" u="none" cap="none" strike="noStrike">
                <a:solidFill>
                  <a:srgbClr val="FFFFFF"/>
                </a:solidFill>
                <a:latin typeface="Montserrat"/>
                <a:ea typeface="Montserrat"/>
                <a:cs typeface="Montserrat"/>
                <a:sym typeface="Montserrat"/>
              </a:rPr>
              <a:t>Hydrogen / Fuel-Cell Resilience</a:t>
            </a:r>
            <a:endParaRPr/>
          </a:p>
        </p:txBody>
      </p:sp>
      <p:sp>
        <p:nvSpPr>
          <p:cNvPr id="1161" name="Google Shape;1161;p40"/>
          <p:cNvSpPr txBox="1"/>
          <p:nvPr/>
        </p:nvSpPr>
        <p:spPr>
          <a:xfrm>
            <a:off x="8582256" y="6114599"/>
            <a:ext cx="2955801"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Modelled on lifecycle emissions — point-of-use zero does not mean zero lifecycle emissions under EU rules</a:t>
            </a:r>
            <a:endParaRPr/>
          </a:p>
        </p:txBody>
      </p:sp>
      <p:sp>
        <p:nvSpPr>
          <p:cNvPr id="1162" name="Google Shape;1162;p40"/>
          <p:cNvSpPr txBox="1"/>
          <p:nvPr/>
        </p:nvSpPr>
        <p:spPr>
          <a:xfrm>
            <a:off x="380990" y="6661677"/>
            <a:ext cx="2864567"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Policy, Economics &amp; Market Signals for Hydrogen Adoption</a:t>
            </a:r>
            <a:endParaRPr/>
          </a:p>
        </p:txBody>
      </p:sp>
      <p:sp>
        <p:nvSpPr>
          <p:cNvPr id="1163" name="Google Shape;1163;p40"/>
          <p:cNvSpPr txBox="1"/>
          <p:nvPr/>
        </p:nvSpPr>
        <p:spPr>
          <a:xfrm>
            <a:off x="11462455" y="6661677"/>
            <a:ext cx="330219"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07 / 11</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1167" name="Shape 1167"/>
        <p:cNvGrpSpPr/>
        <p:nvPr/>
      </p:nvGrpSpPr>
      <p:grpSpPr>
        <a:xfrm>
          <a:off x="0" y="0"/>
          <a:ext cx="0" cy="0"/>
          <a:chOff x="0" y="0"/>
          <a:chExt cx="0" cy="0"/>
        </a:xfrm>
      </p:grpSpPr>
      <p:sp>
        <p:nvSpPr>
          <p:cNvPr id="1168" name="Google Shape;1168;p41"/>
          <p:cNvSpPr/>
          <p:nvPr/>
        </p:nvSpPr>
        <p:spPr>
          <a:xfrm>
            <a:off x="381000" y="763488"/>
            <a:ext cx="533400" cy="38100"/>
          </a:xfrm>
          <a:prstGeom prst="roundRect">
            <a:avLst>
              <a:gd fmla="val 50000" name="adj"/>
            </a:avLst>
          </a:prstGeom>
          <a:solidFill>
            <a:srgbClr val="E07B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9" name="Google Shape;1169;p41"/>
          <p:cNvSpPr/>
          <p:nvPr/>
        </p:nvSpPr>
        <p:spPr>
          <a:xfrm>
            <a:off x="381000" y="1628626"/>
            <a:ext cx="5286375" cy="4495800"/>
          </a:xfrm>
          <a:prstGeom prst="roundRect">
            <a:avLst>
              <a:gd fmla="val 2118"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0" name="Google Shape;1170;p41"/>
          <p:cNvSpPr/>
          <p:nvPr/>
        </p:nvSpPr>
        <p:spPr>
          <a:xfrm>
            <a:off x="594270" y="2335262"/>
            <a:ext cx="1856482" cy="222646"/>
          </a:xfrm>
          <a:prstGeom prst="roundRect">
            <a:avLst>
              <a:gd fmla="val 50000" name="adj"/>
            </a:avLst>
          </a:prstGeom>
          <a:solidFill>
            <a:srgbClr val="1CAD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71" name="Google Shape;1171;p41"/>
          <p:cNvSpPr/>
          <p:nvPr/>
        </p:nvSpPr>
        <p:spPr>
          <a:xfrm>
            <a:off x="720114" y="2409417"/>
            <a:ext cx="64957" cy="74237"/>
          </a:xfrm>
          <a:prstGeom prst="rect">
            <a:avLst/>
          </a:prstGeom>
          <a:noFill/>
          <a:ln>
            <a:noFill/>
          </a:ln>
        </p:spPr>
      </p:sp>
      <p:sp>
        <p:nvSpPr>
          <p:cNvPr id="1172" name="Google Shape;1172;p41"/>
          <p:cNvSpPr/>
          <p:nvPr/>
        </p:nvSpPr>
        <p:spPr>
          <a:xfrm>
            <a:off x="594270" y="2664469"/>
            <a:ext cx="342900" cy="3429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73" name="Google Shape;1173;p41"/>
          <p:cNvSpPr/>
          <p:nvPr/>
        </p:nvSpPr>
        <p:spPr>
          <a:xfrm>
            <a:off x="702414" y="2779593"/>
            <a:ext cx="126574" cy="112511"/>
          </a:xfrm>
          <a:prstGeom prst="rect">
            <a:avLst/>
          </a:prstGeom>
          <a:noFill/>
          <a:ln>
            <a:noFill/>
          </a:ln>
        </p:spPr>
      </p:sp>
      <p:sp>
        <p:nvSpPr>
          <p:cNvPr id="1174" name="Google Shape;1174;p41"/>
          <p:cNvSpPr/>
          <p:nvPr/>
        </p:nvSpPr>
        <p:spPr>
          <a:xfrm>
            <a:off x="1172765" y="2664469"/>
            <a:ext cx="342900" cy="3429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75" name="Google Shape;1175;p41"/>
          <p:cNvSpPr/>
          <p:nvPr/>
        </p:nvSpPr>
        <p:spPr>
          <a:xfrm>
            <a:off x="1280894" y="2763520"/>
            <a:ext cx="126575" cy="144657"/>
          </a:xfrm>
          <a:prstGeom prst="rect">
            <a:avLst/>
          </a:prstGeom>
          <a:noFill/>
          <a:ln>
            <a:noFill/>
          </a:ln>
        </p:spPr>
      </p:sp>
      <p:sp>
        <p:nvSpPr>
          <p:cNvPr id="1176" name="Google Shape;1176;p41"/>
          <p:cNvSpPr/>
          <p:nvPr/>
        </p:nvSpPr>
        <p:spPr>
          <a:xfrm>
            <a:off x="1784151" y="2664469"/>
            <a:ext cx="342900" cy="3429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77" name="Google Shape;1177;p41"/>
          <p:cNvSpPr/>
          <p:nvPr/>
        </p:nvSpPr>
        <p:spPr>
          <a:xfrm>
            <a:off x="1883223" y="2772050"/>
            <a:ext cx="144657" cy="128090"/>
          </a:xfrm>
          <a:prstGeom prst="rect">
            <a:avLst/>
          </a:prstGeom>
          <a:noFill/>
          <a:ln>
            <a:noFill/>
          </a:ln>
        </p:spPr>
      </p:sp>
      <p:sp>
        <p:nvSpPr>
          <p:cNvPr id="1178" name="Google Shape;1178;p41"/>
          <p:cNvSpPr/>
          <p:nvPr/>
        </p:nvSpPr>
        <p:spPr>
          <a:xfrm>
            <a:off x="2408039" y="2664469"/>
            <a:ext cx="342900" cy="342900"/>
          </a:xfrm>
          <a:prstGeom prst="ellipse">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79" name="Google Shape;1179;p41"/>
          <p:cNvSpPr/>
          <p:nvPr/>
        </p:nvSpPr>
        <p:spPr>
          <a:xfrm>
            <a:off x="2516130" y="2772555"/>
            <a:ext cx="126587" cy="126587"/>
          </a:xfrm>
          <a:prstGeom prst="rect">
            <a:avLst/>
          </a:prstGeom>
          <a:noFill/>
          <a:ln>
            <a:noFill/>
          </a:ln>
        </p:spPr>
      </p:sp>
      <p:sp>
        <p:nvSpPr>
          <p:cNvPr id="1180" name="Google Shape;1180;p41"/>
          <p:cNvSpPr/>
          <p:nvPr/>
        </p:nvSpPr>
        <p:spPr>
          <a:xfrm>
            <a:off x="594270" y="3262461"/>
            <a:ext cx="4859833" cy="9525"/>
          </a:xfrm>
          <a:prstGeom prst="rect">
            <a:avLst/>
          </a:prstGeom>
          <a:solidFill>
            <a:srgbClr val="BFDFF0">
              <a:alpha val="3490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81" name="Google Shape;1181;p41"/>
          <p:cNvSpPr/>
          <p:nvPr/>
        </p:nvSpPr>
        <p:spPr>
          <a:xfrm>
            <a:off x="594255" y="3436355"/>
            <a:ext cx="91378" cy="91378"/>
          </a:xfrm>
          <a:prstGeom prst="rect">
            <a:avLst/>
          </a:prstGeom>
          <a:noFill/>
          <a:ln>
            <a:noFill/>
          </a:ln>
        </p:spPr>
      </p:sp>
      <p:sp>
        <p:nvSpPr>
          <p:cNvPr descr="image.png" id="1182" name="Google Shape;1182;p41"/>
          <p:cNvSpPr/>
          <p:nvPr/>
        </p:nvSpPr>
        <p:spPr>
          <a:xfrm>
            <a:off x="594255" y="3976290"/>
            <a:ext cx="91378" cy="91378"/>
          </a:xfrm>
          <a:prstGeom prst="rect">
            <a:avLst/>
          </a:prstGeom>
          <a:noFill/>
          <a:ln>
            <a:noFill/>
          </a:ln>
        </p:spPr>
      </p:sp>
      <p:sp>
        <p:nvSpPr>
          <p:cNvPr descr="image.png" id="1183" name="Google Shape;1183;p41"/>
          <p:cNvSpPr/>
          <p:nvPr/>
        </p:nvSpPr>
        <p:spPr>
          <a:xfrm>
            <a:off x="594255" y="4516225"/>
            <a:ext cx="91378" cy="91378"/>
          </a:xfrm>
          <a:prstGeom prst="rect">
            <a:avLst/>
          </a:prstGeom>
          <a:noFill/>
          <a:ln>
            <a:noFill/>
          </a:ln>
        </p:spPr>
      </p:sp>
      <p:sp>
        <p:nvSpPr>
          <p:cNvPr id="1184" name="Google Shape;1184;p41"/>
          <p:cNvSpPr/>
          <p:nvPr/>
        </p:nvSpPr>
        <p:spPr>
          <a:xfrm>
            <a:off x="6076950" y="1628626"/>
            <a:ext cx="19050" cy="2209055"/>
          </a:xfrm>
          <a:prstGeom prst="roundRect">
            <a:avLst>
              <a:gd fmla="val 50000" name="adj"/>
            </a:avLst>
          </a:prstGeom>
          <a:solidFill>
            <a:srgbClr val="D3E2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5" name="Google Shape;1185;p41"/>
          <p:cNvSpPr/>
          <p:nvPr/>
        </p:nvSpPr>
        <p:spPr>
          <a:xfrm>
            <a:off x="6076950" y="4209157"/>
            <a:ext cx="19050" cy="2209055"/>
          </a:xfrm>
          <a:prstGeom prst="roundRect">
            <a:avLst>
              <a:gd fmla="val 50000" name="adj"/>
            </a:avLst>
          </a:prstGeom>
          <a:solidFill>
            <a:srgbClr val="D3E2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6" name="Google Shape;1186;p41"/>
          <p:cNvSpPr/>
          <p:nvPr/>
        </p:nvSpPr>
        <p:spPr>
          <a:xfrm>
            <a:off x="6505575" y="1628626"/>
            <a:ext cx="5305425" cy="4514850"/>
          </a:xfrm>
          <a:prstGeom prst="roundRect">
            <a:avLst>
              <a:gd fmla="val 2109"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7" name="Google Shape;1187;p41"/>
          <p:cNvSpPr/>
          <p:nvPr/>
        </p:nvSpPr>
        <p:spPr>
          <a:xfrm>
            <a:off x="6728370" y="2344787"/>
            <a:ext cx="1848147" cy="222646"/>
          </a:xfrm>
          <a:prstGeom prst="roundRect">
            <a:avLst>
              <a:gd fmla="val 50000" name="adj"/>
            </a:avLst>
          </a:prstGeom>
          <a:solidFill>
            <a:srgbClr val="E07B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88" name="Google Shape;1188;p41"/>
          <p:cNvSpPr/>
          <p:nvPr/>
        </p:nvSpPr>
        <p:spPr>
          <a:xfrm>
            <a:off x="6849433" y="2423059"/>
            <a:ext cx="74219" cy="65973"/>
          </a:xfrm>
          <a:prstGeom prst="rect">
            <a:avLst/>
          </a:prstGeom>
          <a:noFill/>
          <a:ln>
            <a:noFill/>
          </a:ln>
        </p:spPr>
      </p:sp>
      <p:sp>
        <p:nvSpPr>
          <p:cNvPr id="1189" name="Google Shape;1189;p41"/>
          <p:cNvSpPr/>
          <p:nvPr/>
        </p:nvSpPr>
        <p:spPr>
          <a:xfrm>
            <a:off x="6830169" y="2673994"/>
            <a:ext cx="342900" cy="3429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90" name="Google Shape;1190;p41"/>
          <p:cNvSpPr/>
          <p:nvPr/>
        </p:nvSpPr>
        <p:spPr>
          <a:xfrm>
            <a:off x="6938156" y="2782086"/>
            <a:ext cx="126575" cy="126575"/>
          </a:xfrm>
          <a:prstGeom prst="rect">
            <a:avLst/>
          </a:prstGeom>
          <a:noFill/>
          <a:ln>
            <a:noFill/>
          </a:ln>
        </p:spPr>
      </p:sp>
      <p:sp>
        <p:nvSpPr>
          <p:cNvPr id="1191" name="Google Shape;1191;p41"/>
          <p:cNvSpPr/>
          <p:nvPr/>
        </p:nvSpPr>
        <p:spPr>
          <a:xfrm>
            <a:off x="7621934" y="2673994"/>
            <a:ext cx="342900" cy="3429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92" name="Google Shape;1192;p41"/>
          <p:cNvSpPr/>
          <p:nvPr/>
        </p:nvSpPr>
        <p:spPr>
          <a:xfrm>
            <a:off x="7738931" y="2783364"/>
            <a:ext cx="108516" cy="124018"/>
          </a:xfrm>
          <a:prstGeom prst="rect">
            <a:avLst/>
          </a:prstGeom>
          <a:noFill/>
          <a:ln>
            <a:noFill/>
          </a:ln>
        </p:spPr>
      </p:sp>
      <p:sp>
        <p:nvSpPr>
          <p:cNvPr id="1193" name="Google Shape;1193;p41"/>
          <p:cNvSpPr/>
          <p:nvPr/>
        </p:nvSpPr>
        <p:spPr>
          <a:xfrm>
            <a:off x="8357145" y="2673994"/>
            <a:ext cx="342900" cy="3429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94" name="Google Shape;1194;p41"/>
          <p:cNvSpPr/>
          <p:nvPr/>
        </p:nvSpPr>
        <p:spPr>
          <a:xfrm>
            <a:off x="8465083" y="2782064"/>
            <a:ext cx="126596" cy="126596"/>
          </a:xfrm>
          <a:prstGeom prst="rect">
            <a:avLst/>
          </a:prstGeom>
          <a:noFill/>
          <a:ln>
            <a:noFill/>
          </a:ln>
        </p:spPr>
      </p:sp>
      <p:sp>
        <p:nvSpPr>
          <p:cNvPr id="1195" name="Google Shape;1195;p41"/>
          <p:cNvSpPr/>
          <p:nvPr/>
        </p:nvSpPr>
        <p:spPr>
          <a:xfrm>
            <a:off x="9060805" y="2673994"/>
            <a:ext cx="342900" cy="3429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96" name="Google Shape;1196;p41"/>
          <p:cNvSpPr/>
          <p:nvPr/>
        </p:nvSpPr>
        <p:spPr>
          <a:xfrm>
            <a:off x="9159695" y="2781063"/>
            <a:ext cx="144657" cy="128602"/>
          </a:xfrm>
          <a:prstGeom prst="rect">
            <a:avLst/>
          </a:prstGeom>
          <a:noFill/>
          <a:ln>
            <a:noFill/>
          </a:ln>
        </p:spPr>
      </p:sp>
      <p:sp>
        <p:nvSpPr>
          <p:cNvPr id="1197" name="Google Shape;1197;p41"/>
          <p:cNvSpPr/>
          <p:nvPr/>
        </p:nvSpPr>
        <p:spPr>
          <a:xfrm>
            <a:off x="6728370" y="3271986"/>
            <a:ext cx="4859833" cy="9525"/>
          </a:xfrm>
          <a:prstGeom prst="rect">
            <a:avLst/>
          </a:prstGeom>
          <a:solidFill>
            <a:srgbClr val="D3E2E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198" name="Google Shape;1198;p41"/>
          <p:cNvSpPr/>
          <p:nvPr/>
        </p:nvSpPr>
        <p:spPr>
          <a:xfrm>
            <a:off x="6728202" y="3445880"/>
            <a:ext cx="91378" cy="91378"/>
          </a:xfrm>
          <a:prstGeom prst="rect">
            <a:avLst/>
          </a:prstGeom>
          <a:noFill/>
          <a:ln>
            <a:noFill/>
          </a:ln>
        </p:spPr>
      </p:sp>
      <p:sp>
        <p:nvSpPr>
          <p:cNvPr descr="image.png" id="1199" name="Google Shape;1199;p41"/>
          <p:cNvSpPr/>
          <p:nvPr/>
        </p:nvSpPr>
        <p:spPr>
          <a:xfrm>
            <a:off x="6728202" y="4217683"/>
            <a:ext cx="91378" cy="91378"/>
          </a:xfrm>
          <a:prstGeom prst="rect">
            <a:avLst/>
          </a:prstGeom>
          <a:noFill/>
          <a:ln>
            <a:noFill/>
          </a:ln>
        </p:spPr>
      </p:sp>
      <p:sp>
        <p:nvSpPr>
          <p:cNvPr descr="image.png" id="1200" name="Google Shape;1200;p41"/>
          <p:cNvSpPr/>
          <p:nvPr/>
        </p:nvSpPr>
        <p:spPr>
          <a:xfrm>
            <a:off x="6728202" y="4989486"/>
            <a:ext cx="91378" cy="91378"/>
          </a:xfrm>
          <a:prstGeom prst="rect">
            <a:avLst/>
          </a:prstGeom>
          <a:noFill/>
          <a:ln>
            <a:noFill/>
          </a:ln>
        </p:spPr>
      </p:sp>
      <p:sp>
        <p:nvSpPr>
          <p:cNvPr id="1201" name="Google Shape;1201;p41"/>
          <p:cNvSpPr txBox="1"/>
          <p:nvPr/>
        </p:nvSpPr>
        <p:spPr>
          <a:xfrm>
            <a:off x="380990" y="285742"/>
            <a:ext cx="9271769" cy="3154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2050"/>
              <a:buFont typeface="Montserrat"/>
              <a:buNone/>
            </a:pPr>
            <a:r>
              <a:rPr b="1" i="0" lang="en-GB" sz="2050" u="none" cap="none" strike="noStrike">
                <a:solidFill>
                  <a:srgbClr val="15303F"/>
                </a:solidFill>
                <a:latin typeface="Montserrat"/>
                <a:ea typeface="Montserrat"/>
                <a:cs typeface="Montserrat"/>
                <a:sym typeface="Montserrat"/>
              </a:rPr>
              <a:t>Renewable-Hydrogen Subsidies — Reducing Price and Offtake Risk</a:t>
            </a:r>
            <a:endParaRPr/>
          </a:p>
        </p:txBody>
      </p:sp>
      <p:sp>
        <p:nvSpPr>
          <p:cNvPr id="1202" name="Google Shape;1202;p41"/>
          <p:cNvSpPr txBox="1"/>
          <p:nvPr/>
        </p:nvSpPr>
        <p:spPr>
          <a:xfrm>
            <a:off x="380990" y="862437"/>
            <a:ext cx="11086822" cy="4093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1330"/>
              <a:buFont typeface="Open Sans"/>
              <a:buNone/>
            </a:pPr>
            <a:r>
              <a:rPr b="1" i="0" lang="en-GB" sz="1330" u="none" cap="none" strike="noStrike">
                <a:solidFill>
                  <a:srgbClr val="1F5C8B"/>
                </a:solidFill>
                <a:latin typeface="Open Sans"/>
                <a:ea typeface="Open Sans"/>
                <a:cs typeface="Open Sans"/>
                <a:sym typeface="Open Sans"/>
              </a:rPr>
              <a:t>Two external mechanisms address the two risks that matter most to a new Irish supply chain: uncertain price and uncertain early offtake. Ireland should adapt both, not copy them wholesale.</a:t>
            </a:r>
            <a:endParaRPr/>
          </a:p>
        </p:txBody>
      </p:sp>
      <p:sp>
        <p:nvSpPr>
          <p:cNvPr id="1203" name="Google Shape;1203;p41"/>
          <p:cNvSpPr txBox="1"/>
          <p:nvPr/>
        </p:nvSpPr>
        <p:spPr>
          <a:xfrm>
            <a:off x="594255" y="1819080"/>
            <a:ext cx="1016304"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22"/>
              <a:buFont typeface="Montserrat"/>
              <a:buNone/>
            </a:pPr>
            <a:r>
              <a:rPr b="1" i="0" lang="en-GB" sz="822" u="none" cap="none" strike="noStrike">
                <a:solidFill>
                  <a:srgbClr val="BFDFF0"/>
                </a:solidFill>
                <a:latin typeface="Montserrat"/>
                <a:ea typeface="Montserrat"/>
                <a:cs typeface="Montserrat"/>
                <a:sym typeface="Montserrat"/>
              </a:rPr>
              <a:t>Price-Gap Support</a:t>
            </a:r>
            <a:endParaRPr/>
          </a:p>
        </p:txBody>
      </p:sp>
      <p:sp>
        <p:nvSpPr>
          <p:cNvPr id="1204" name="Google Shape;1204;p41"/>
          <p:cNvSpPr txBox="1"/>
          <p:nvPr/>
        </p:nvSpPr>
        <p:spPr>
          <a:xfrm>
            <a:off x="594255" y="2015231"/>
            <a:ext cx="1868192" cy="22859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319"/>
              <a:buFont typeface="Montserrat"/>
              <a:buNone/>
            </a:pPr>
            <a:r>
              <a:rPr b="1" i="0" lang="en-GB" sz="1319" u="none" cap="none" strike="noStrike">
                <a:solidFill>
                  <a:srgbClr val="FFFFFF"/>
                </a:solidFill>
                <a:latin typeface="Montserrat"/>
                <a:ea typeface="Montserrat"/>
                <a:cs typeface="Montserrat"/>
                <a:sym typeface="Montserrat"/>
              </a:rPr>
              <a:t>EU Hydrogen Bank</a:t>
            </a:r>
            <a:endParaRPr/>
          </a:p>
        </p:txBody>
      </p:sp>
      <p:sp>
        <p:nvSpPr>
          <p:cNvPr id="1205" name="Google Shape;1205;p41"/>
          <p:cNvSpPr txBox="1"/>
          <p:nvPr/>
        </p:nvSpPr>
        <p:spPr>
          <a:xfrm>
            <a:off x="865265" y="2365563"/>
            <a:ext cx="1338508" cy="13080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C1C26"/>
              </a:buClr>
              <a:buSzPts val="850"/>
              <a:buFont typeface="Open Sans"/>
              <a:buNone/>
            </a:pPr>
            <a:r>
              <a:rPr b="1" i="0" lang="en-GB" sz="850" u="none" cap="none" strike="noStrike">
                <a:solidFill>
                  <a:srgbClr val="0C1C26"/>
                </a:solidFill>
                <a:latin typeface="Open Sans"/>
                <a:ea typeface="Open Sans"/>
                <a:cs typeface="Open Sans"/>
                <a:sym typeface="Open Sans"/>
              </a:rPr>
              <a:t>Auction-Based — Proven</a:t>
            </a:r>
            <a:endParaRPr/>
          </a:p>
        </p:txBody>
      </p:sp>
      <p:sp>
        <p:nvSpPr>
          <p:cNvPr id="1206" name="Google Shape;1206;p41"/>
          <p:cNvSpPr txBox="1"/>
          <p:nvPr/>
        </p:nvSpPr>
        <p:spPr>
          <a:xfrm>
            <a:off x="643367" y="3037654"/>
            <a:ext cx="244667" cy="13334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640"/>
              <a:buFont typeface="Open Sans"/>
              <a:buNone/>
            </a:pPr>
            <a:r>
              <a:rPr b="1" i="0" lang="en-GB" sz="640" u="none" cap="none" strike="noStrike">
                <a:solidFill>
                  <a:srgbClr val="FFFFFF"/>
                </a:solidFill>
                <a:latin typeface="Open Sans"/>
                <a:ea typeface="Open Sans"/>
                <a:cs typeface="Open Sans"/>
                <a:sym typeface="Open Sans"/>
              </a:rPr>
              <a:t>Auctions</a:t>
            </a:r>
            <a:endParaRPr/>
          </a:p>
        </p:txBody>
      </p:sp>
      <p:sp>
        <p:nvSpPr>
          <p:cNvPr id="1207" name="Google Shape;1207;p41"/>
          <p:cNvSpPr txBox="1"/>
          <p:nvPr/>
        </p:nvSpPr>
        <p:spPr>
          <a:xfrm>
            <a:off x="1104723" y="3037654"/>
            <a:ext cx="479065" cy="13334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620"/>
              <a:buFont typeface="Open Sans"/>
              <a:buNone/>
            </a:pPr>
            <a:r>
              <a:rPr b="1" i="0" lang="en-GB" sz="620" u="none" cap="none" strike="noStrike">
                <a:solidFill>
                  <a:srgbClr val="FFFFFF"/>
                </a:solidFill>
                <a:latin typeface="Open Sans"/>
                <a:ea typeface="Open Sans"/>
                <a:cs typeface="Open Sans"/>
                <a:sym typeface="Open Sans"/>
              </a:rPr>
              <a:t>€/kg Premium</a:t>
            </a:r>
            <a:endParaRPr/>
          </a:p>
        </p:txBody>
      </p:sp>
      <p:sp>
        <p:nvSpPr>
          <p:cNvPr id="1208" name="Google Shape;1208;p41"/>
          <p:cNvSpPr txBox="1"/>
          <p:nvPr/>
        </p:nvSpPr>
        <p:spPr>
          <a:xfrm>
            <a:off x="1751365" y="3037654"/>
            <a:ext cx="408522" cy="13334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708"/>
              <a:buFont typeface="Open Sans"/>
              <a:buNone/>
            </a:pPr>
            <a:r>
              <a:rPr b="1" i="0" lang="en-GB" sz="708" u="none" cap="none" strike="noStrike">
                <a:solidFill>
                  <a:srgbClr val="FFFFFF"/>
                </a:solidFill>
                <a:latin typeface="Open Sans"/>
                <a:ea typeface="Open Sans"/>
                <a:cs typeface="Open Sans"/>
                <a:sym typeface="Open Sans"/>
              </a:rPr>
              <a:t>10 Years</a:t>
            </a:r>
            <a:endParaRPr/>
          </a:p>
        </p:txBody>
      </p:sp>
      <p:sp>
        <p:nvSpPr>
          <p:cNvPr id="1209" name="Google Shape;1209;p41"/>
          <p:cNvSpPr txBox="1"/>
          <p:nvPr/>
        </p:nvSpPr>
        <p:spPr>
          <a:xfrm>
            <a:off x="2327464" y="3037654"/>
            <a:ext cx="504068" cy="13334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560"/>
              <a:buFont typeface="Open Sans"/>
              <a:buNone/>
            </a:pPr>
            <a:r>
              <a:rPr b="1" i="0" lang="en-GB" sz="560" u="none" cap="none" strike="noStrike">
                <a:solidFill>
                  <a:srgbClr val="FFFFFF"/>
                </a:solidFill>
                <a:latin typeface="Open Sans"/>
                <a:ea typeface="Open Sans"/>
                <a:cs typeface="Open Sans"/>
                <a:sym typeface="Open Sans"/>
              </a:rPr>
              <a:t>EU Fund</a:t>
            </a:r>
            <a:endParaRPr/>
          </a:p>
        </p:txBody>
      </p:sp>
      <p:sp>
        <p:nvSpPr>
          <p:cNvPr id="1210" name="Google Shape;1210;p41"/>
          <p:cNvSpPr txBox="1"/>
          <p:nvPr/>
        </p:nvSpPr>
        <p:spPr>
          <a:xfrm>
            <a:off x="769422" y="3378462"/>
            <a:ext cx="4599864" cy="45093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950"/>
              <a:buFont typeface="Open Sans"/>
              <a:buNone/>
            </a:pPr>
            <a:r>
              <a:rPr b="0" i="0" lang="en-GB" sz="950" u="none" cap="none" strike="noStrike">
                <a:solidFill>
                  <a:srgbClr val="FFFFFF"/>
                </a:solidFill>
                <a:latin typeface="Open Sans"/>
                <a:ea typeface="Open Sans"/>
                <a:cs typeface="Open Sans"/>
                <a:sym typeface="Open Sans"/>
              </a:rPr>
              <a:t>Competitive auctions under the Innovation Fund award a fixed premium per kilogram of verified renewable hydrogen for up to ten years.</a:t>
            </a:r>
            <a:endParaRPr/>
          </a:p>
        </p:txBody>
      </p:sp>
      <p:sp>
        <p:nvSpPr>
          <p:cNvPr id="1211" name="Google Shape;1211;p41"/>
          <p:cNvSpPr txBox="1"/>
          <p:nvPr/>
        </p:nvSpPr>
        <p:spPr>
          <a:xfrm>
            <a:off x="769422" y="3918397"/>
            <a:ext cx="3621046" cy="45093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950"/>
              <a:buFont typeface="Open Sans"/>
              <a:buNone/>
            </a:pPr>
            <a:r>
              <a:rPr b="0" i="0" lang="en-GB" sz="950" u="none" cap="none" strike="noStrike">
                <a:solidFill>
                  <a:srgbClr val="FFFFFF"/>
                </a:solidFill>
                <a:latin typeface="Open Sans"/>
                <a:ea typeface="Open Sans"/>
                <a:cs typeface="Open Sans"/>
                <a:sym typeface="Open Sans"/>
              </a:rPr>
              <a:t>Competition reveals the minimum support requested, closing part of the gap between production cost and the price buyers will pay.</a:t>
            </a:r>
            <a:endParaRPr/>
          </a:p>
        </p:txBody>
      </p:sp>
      <p:sp>
        <p:nvSpPr>
          <p:cNvPr id="1212" name="Google Shape;1212;p41"/>
          <p:cNvSpPr txBox="1"/>
          <p:nvPr/>
        </p:nvSpPr>
        <p:spPr>
          <a:xfrm>
            <a:off x="769422" y="4458332"/>
            <a:ext cx="4567569" cy="45093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950"/>
              <a:buFont typeface="Open Sans"/>
              <a:buNone/>
            </a:pPr>
            <a:r>
              <a:rPr b="0" i="0" lang="en-GB" sz="950" u="none" cap="none" strike="noStrike">
                <a:solidFill>
                  <a:srgbClr val="FFFFFF"/>
                </a:solidFill>
                <a:latin typeface="Open Sans"/>
                <a:ea typeface="Open Sans"/>
                <a:cs typeface="Open Sans"/>
                <a:sym typeface="Open Sans"/>
              </a:rPr>
              <a:t>Verdict — ADAPT: Irish projects may be too small or fragmented to compete alone; DECC and SEAI should aggregate demand and create a top-up or demonstration window.</a:t>
            </a:r>
            <a:endParaRPr/>
          </a:p>
        </p:txBody>
      </p:sp>
      <p:sp>
        <p:nvSpPr>
          <p:cNvPr id="1213" name="Google Shape;1213;p41"/>
          <p:cNvSpPr txBox="1"/>
          <p:nvPr/>
        </p:nvSpPr>
        <p:spPr>
          <a:xfrm>
            <a:off x="5988098" y="3913784"/>
            <a:ext cx="176330" cy="18665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44708A"/>
              </a:buClr>
              <a:buSzPts val="1213"/>
              <a:buFont typeface="Montserrat"/>
              <a:buNone/>
            </a:pPr>
            <a:r>
              <a:rPr b="1" i="0" lang="en-GB" sz="1213" u="none" cap="none" strike="noStrike">
                <a:solidFill>
                  <a:srgbClr val="44708A"/>
                </a:solidFill>
                <a:latin typeface="Montserrat"/>
                <a:ea typeface="Montserrat"/>
                <a:cs typeface="Montserrat"/>
                <a:sym typeface="Montserrat"/>
              </a:rPr>
              <a:t>vs</a:t>
            </a:r>
            <a:endParaRPr/>
          </a:p>
        </p:txBody>
      </p:sp>
      <p:sp>
        <p:nvSpPr>
          <p:cNvPr id="1214" name="Google Shape;1214;p41"/>
          <p:cNvSpPr txBox="1"/>
          <p:nvPr/>
        </p:nvSpPr>
        <p:spPr>
          <a:xfrm>
            <a:off x="6728202" y="1828605"/>
            <a:ext cx="963405"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822"/>
              <a:buFont typeface="Montserrat"/>
              <a:buNone/>
            </a:pPr>
            <a:r>
              <a:rPr b="1" i="0" lang="en-GB" sz="822" u="none" cap="none" strike="noStrike">
                <a:solidFill>
                  <a:srgbClr val="1F5C8B"/>
                </a:solidFill>
                <a:latin typeface="Montserrat"/>
                <a:ea typeface="Montserrat"/>
                <a:cs typeface="Montserrat"/>
                <a:sym typeface="Montserrat"/>
              </a:rPr>
              <a:t>Bankability Layer</a:t>
            </a:r>
            <a:endParaRPr/>
          </a:p>
        </p:txBody>
      </p:sp>
      <p:sp>
        <p:nvSpPr>
          <p:cNvPr id="1215" name="Google Shape;1215;p41"/>
          <p:cNvSpPr txBox="1"/>
          <p:nvPr/>
        </p:nvSpPr>
        <p:spPr>
          <a:xfrm>
            <a:off x="6728202" y="2024755"/>
            <a:ext cx="1511632" cy="20300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1319"/>
              <a:buFont typeface="Montserrat"/>
              <a:buNone/>
            </a:pPr>
            <a:r>
              <a:rPr b="1" i="0" lang="en-GB" sz="1319" u="none" cap="none" strike="noStrike">
                <a:solidFill>
                  <a:srgbClr val="15303F"/>
                </a:solidFill>
                <a:latin typeface="Montserrat"/>
                <a:ea typeface="Montserrat"/>
                <a:cs typeface="Montserrat"/>
                <a:sym typeface="Montserrat"/>
              </a:rPr>
              <a:t>UK HPBM / LCHA</a:t>
            </a:r>
            <a:endParaRPr/>
          </a:p>
        </p:txBody>
      </p:sp>
      <p:sp>
        <p:nvSpPr>
          <p:cNvPr id="1216" name="Google Shape;1216;p41"/>
          <p:cNvSpPr txBox="1"/>
          <p:nvPr/>
        </p:nvSpPr>
        <p:spPr>
          <a:xfrm>
            <a:off x="6999211" y="2375088"/>
            <a:ext cx="1476366" cy="10618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690"/>
              <a:buFont typeface="Open Sans"/>
              <a:buNone/>
            </a:pPr>
            <a:r>
              <a:rPr b="1" i="0" lang="en-GB" sz="690" u="none" cap="none" strike="noStrike">
                <a:solidFill>
                  <a:srgbClr val="15303F"/>
                </a:solidFill>
                <a:latin typeface="Open Sans"/>
                <a:ea typeface="Open Sans"/>
                <a:cs typeface="Open Sans"/>
                <a:sym typeface="Open Sans"/>
              </a:rPr>
              <a:t>Contractual — Stronger Template</a:t>
            </a:r>
            <a:endParaRPr/>
          </a:p>
        </p:txBody>
      </p:sp>
      <p:sp>
        <p:nvSpPr>
          <p:cNvPr id="1217" name="Google Shape;1217;p41"/>
          <p:cNvSpPr txBox="1"/>
          <p:nvPr/>
        </p:nvSpPr>
        <p:spPr>
          <a:xfrm>
            <a:off x="6742633" y="3047179"/>
            <a:ext cx="517770" cy="10894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274C63"/>
              </a:buClr>
              <a:buSzPts val="708"/>
              <a:buFont typeface="Open Sans"/>
              <a:buNone/>
            </a:pPr>
            <a:r>
              <a:rPr b="1" i="0" lang="en-GB" sz="708" u="none" cap="none" strike="noStrike">
                <a:solidFill>
                  <a:srgbClr val="274C63"/>
                </a:solidFill>
                <a:latin typeface="Open Sans"/>
                <a:ea typeface="Open Sans"/>
                <a:cs typeface="Open Sans"/>
                <a:sym typeface="Open Sans"/>
              </a:rPr>
              <a:t>Strike Price</a:t>
            </a:r>
            <a:endParaRPr/>
          </a:p>
        </p:txBody>
      </p:sp>
      <p:sp>
        <p:nvSpPr>
          <p:cNvPr id="1218" name="Google Shape;1218;p41"/>
          <p:cNvSpPr txBox="1"/>
          <p:nvPr/>
        </p:nvSpPr>
        <p:spPr>
          <a:xfrm>
            <a:off x="7474992" y="3047179"/>
            <a:ext cx="636393" cy="9848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274C63"/>
              </a:buClr>
              <a:buSzPts val="640"/>
              <a:buFont typeface="Open Sans"/>
              <a:buNone/>
            </a:pPr>
            <a:r>
              <a:rPr b="1" i="0" lang="en-GB" sz="640" u="none" cap="none" strike="noStrike">
                <a:solidFill>
                  <a:srgbClr val="274C63"/>
                </a:solidFill>
                <a:latin typeface="Open Sans"/>
                <a:ea typeface="Open Sans"/>
                <a:cs typeface="Open Sans"/>
                <a:sym typeface="Open Sans"/>
              </a:rPr>
              <a:t>Reference Price</a:t>
            </a:r>
            <a:endParaRPr/>
          </a:p>
        </p:txBody>
      </p:sp>
      <p:sp>
        <p:nvSpPr>
          <p:cNvPr id="1219" name="Google Shape;1219;p41"/>
          <p:cNvSpPr txBox="1"/>
          <p:nvPr/>
        </p:nvSpPr>
        <p:spPr>
          <a:xfrm>
            <a:off x="8275984" y="3047179"/>
            <a:ext cx="504946" cy="9848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274C63"/>
              </a:buClr>
              <a:buSzPts val="640"/>
              <a:buFont typeface="Open Sans"/>
              <a:buNone/>
            </a:pPr>
            <a:r>
              <a:rPr b="1" i="0" lang="en-GB" sz="640" u="none" cap="none" strike="noStrike">
                <a:solidFill>
                  <a:srgbClr val="274C63"/>
                </a:solidFill>
                <a:latin typeface="Open Sans"/>
                <a:ea typeface="Open Sans"/>
                <a:cs typeface="Open Sans"/>
                <a:sym typeface="Open Sans"/>
              </a:rPr>
              <a:t>Volume Risk</a:t>
            </a:r>
            <a:endParaRPr/>
          </a:p>
        </p:txBody>
      </p:sp>
      <p:sp>
        <p:nvSpPr>
          <p:cNvPr id="1220" name="Google Shape;1220;p41"/>
          <p:cNvSpPr txBox="1"/>
          <p:nvPr/>
        </p:nvSpPr>
        <p:spPr>
          <a:xfrm>
            <a:off x="8989970" y="3047179"/>
            <a:ext cx="484107" cy="10894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274C63"/>
              </a:buClr>
              <a:buSzPts val="708"/>
              <a:buFont typeface="Open Sans"/>
              <a:buNone/>
            </a:pPr>
            <a:r>
              <a:rPr b="1" i="0" lang="en-GB" sz="708" u="none" cap="none" strike="noStrike">
                <a:solidFill>
                  <a:srgbClr val="274C63"/>
                </a:solidFill>
                <a:latin typeface="Open Sans"/>
                <a:ea typeface="Open Sans"/>
                <a:cs typeface="Open Sans"/>
                <a:sym typeface="Open Sans"/>
              </a:rPr>
              <a:t>Long-Term</a:t>
            </a:r>
            <a:endParaRPr/>
          </a:p>
        </p:txBody>
      </p:sp>
      <p:sp>
        <p:nvSpPr>
          <p:cNvPr id="1221" name="Google Shape;1221;p41"/>
          <p:cNvSpPr txBox="1"/>
          <p:nvPr/>
        </p:nvSpPr>
        <p:spPr>
          <a:xfrm>
            <a:off x="6903368" y="3387987"/>
            <a:ext cx="4637219" cy="3231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1050"/>
              <a:buFont typeface="Open Sans"/>
              <a:buNone/>
            </a:pPr>
            <a:r>
              <a:rPr b="0" i="0" lang="en-GB" sz="1050" u="none" cap="none" strike="noStrike">
                <a:solidFill>
                  <a:srgbClr val="274C63"/>
                </a:solidFill>
                <a:latin typeface="Open Sans"/>
                <a:ea typeface="Open Sans"/>
                <a:cs typeface="Open Sans"/>
                <a:sym typeface="Open Sans"/>
              </a:rPr>
              <a:t>The Low Carbon Hydrogen Agreement provides long-term contractual revenue support through a strike-price and reference-price structure.</a:t>
            </a:r>
            <a:endParaRPr/>
          </a:p>
        </p:txBody>
      </p:sp>
      <p:sp>
        <p:nvSpPr>
          <p:cNvPr id="1222" name="Google Shape;1222;p41"/>
          <p:cNvSpPr txBox="1"/>
          <p:nvPr/>
        </p:nvSpPr>
        <p:spPr>
          <a:xfrm>
            <a:off x="6903368" y="4159790"/>
            <a:ext cx="4490925" cy="3231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1050"/>
              <a:buFont typeface="Open Sans"/>
              <a:buNone/>
            </a:pPr>
            <a:r>
              <a:rPr b="0" i="0" lang="en-GB" sz="1050" u="none" cap="none" strike="noStrike">
                <a:solidFill>
                  <a:srgbClr val="274C63"/>
                </a:solidFill>
                <a:latin typeface="Open Sans"/>
                <a:ea typeface="Open Sans"/>
                <a:cs typeface="Open Sans"/>
                <a:sym typeface="Open Sans"/>
              </a:rPr>
              <a:t>It includes mechanisms addressing qualifying volume risk — the stronger template for producer bankability.</a:t>
            </a:r>
            <a:endParaRPr/>
          </a:p>
        </p:txBody>
      </p:sp>
      <p:sp>
        <p:nvSpPr>
          <p:cNvPr id="1223" name="Google Shape;1223;p41"/>
          <p:cNvSpPr txBox="1"/>
          <p:nvPr/>
        </p:nvSpPr>
        <p:spPr>
          <a:xfrm>
            <a:off x="6903368" y="4931594"/>
            <a:ext cx="4506105" cy="4616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1000"/>
              <a:buFont typeface="Open Sans"/>
              <a:buNone/>
            </a:pPr>
            <a:r>
              <a:rPr b="0" i="0" lang="en-GB" sz="1000" u="none" cap="none" strike="noStrike">
                <a:solidFill>
                  <a:srgbClr val="274C63"/>
                </a:solidFill>
                <a:latin typeface="Open Sans"/>
                <a:ea typeface="Open Sans"/>
                <a:cs typeface="Open Sans"/>
                <a:sym typeface="Open Sans"/>
              </a:rPr>
              <a:t>Verdict — ADAPT: a competitive Irish Renewable Hydrogen Agreement could offer a time-limited premium and limited volume protection, conditional on certified supply, additional renewable electricity and firm offtake.</a:t>
            </a:r>
            <a:endParaRPr/>
          </a:p>
        </p:txBody>
      </p:sp>
      <p:sp>
        <p:nvSpPr>
          <p:cNvPr id="1224" name="Google Shape;1224;p41"/>
          <p:cNvSpPr txBox="1"/>
          <p:nvPr/>
        </p:nvSpPr>
        <p:spPr>
          <a:xfrm>
            <a:off x="380990" y="6494101"/>
            <a:ext cx="6060955" cy="13542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44708A"/>
              </a:buClr>
              <a:buSzPts val="880"/>
              <a:buFont typeface="Open Sans"/>
              <a:buNone/>
            </a:pPr>
            <a:r>
              <a:rPr b="0" i="1" lang="en-GB" sz="880" u="none" cap="none" strike="noStrike">
                <a:solidFill>
                  <a:srgbClr val="44708A"/>
                </a:solidFill>
                <a:latin typeface="Open Sans"/>
                <a:ea typeface="Open Sans"/>
                <a:cs typeface="Open Sans"/>
                <a:sym typeface="Open Sans"/>
              </a:rPr>
              <a:t>Contracts should normally sit with the hydrogen producer or cluster — not subsidise individual fuel-cell assets indefinitely.</a:t>
            </a:r>
            <a:endParaRPr/>
          </a:p>
        </p:txBody>
      </p:sp>
      <p:sp>
        <p:nvSpPr>
          <p:cNvPr id="1225" name="Google Shape;1225;p41"/>
          <p:cNvSpPr txBox="1"/>
          <p:nvPr/>
        </p:nvSpPr>
        <p:spPr>
          <a:xfrm>
            <a:off x="11394293" y="6494101"/>
            <a:ext cx="379912" cy="1426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44708A"/>
              </a:buClr>
              <a:buSzPts val="927"/>
              <a:buFont typeface="Open Sans"/>
              <a:buNone/>
            </a:pPr>
            <a:r>
              <a:rPr b="1" i="0" lang="en-GB" sz="927" u="none" cap="none" strike="noStrike">
                <a:solidFill>
                  <a:srgbClr val="44708A"/>
                </a:solidFill>
                <a:latin typeface="Open Sans"/>
                <a:ea typeface="Open Sans"/>
                <a:cs typeface="Open Sans"/>
                <a:sym typeface="Open Sans"/>
              </a:rPr>
              <a:t>08 / 11</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1229" name="Shape 1229"/>
        <p:cNvGrpSpPr/>
        <p:nvPr/>
      </p:nvGrpSpPr>
      <p:grpSpPr>
        <a:xfrm>
          <a:off x="0" y="0"/>
          <a:ext cx="0" cy="0"/>
          <a:chOff x="0" y="0"/>
          <a:chExt cx="0" cy="0"/>
        </a:xfrm>
      </p:grpSpPr>
      <p:sp>
        <p:nvSpPr>
          <p:cNvPr id="1230" name="Google Shape;1230;p42"/>
          <p:cNvSpPr/>
          <p:nvPr/>
        </p:nvSpPr>
        <p:spPr>
          <a:xfrm>
            <a:off x="0" y="0"/>
            <a:ext cx="12192000" cy="57150"/>
          </a:xfrm>
          <a:prstGeom prst="rect">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1" name="Google Shape;1231;p42"/>
          <p:cNvSpPr/>
          <p:nvPr/>
        </p:nvSpPr>
        <p:spPr>
          <a:xfrm>
            <a:off x="0" y="57150"/>
            <a:ext cx="5120580" cy="6560939"/>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2" name="Google Shape;1232;p42"/>
          <p:cNvSpPr/>
          <p:nvPr/>
        </p:nvSpPr>
        <p:spPr>
          <a:xfrm>
            <a:off x="274290" y="2040284"/>
            <a:ext cx="335160" cy="335160"/>
          </a:xfrm>
          <a:prstGeom prst="ellipse">
            <a:avLst/>
          </a:prstGeom>
          <a:solidFill>
            <a:srgbClr val="6FA6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33" name="Google Shape;1233;p42"/>
          <p:cNvSpPr/>
          <p:nvPr/>
        </p:nvSpPr>
        <p:spPr>
          <a:xfrm>
            <a:off x="393305" y="2143071"/>
            <a:ext cx="97107" cy="129477"/>
          </a:xfrm>
          <a:prstGeom prst="rect">
            <a:avLst/>
          </a:prstGeom>
          <a:noFill/>
          <a:ln>
            <a:noFill/>
          </a:ln>
        </p:spPr>
      </p:sp>
      <p:sp>
        <p:nvSpPr>
          <p:cNvPr id="1234" name="Google Shape;1234;p42"/>
          <p:cNvSpPr/>
          <p:nvPr/>
        </p:nvSpPr>
        <p:spPr>
          <a:xfrm>
            <a:off x="432345" y="2405806"/>
            <a:ext cx="19050" cy="228600"/>
          </a:xfrm>
          <a:prstGeom prst="rect">
            <a:avLst/>
          </a:prstGeom>
          <a:solidFill>
            <a:srgbClr val="1CAD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5" name="Google Shape;1235;p42"/>
          <p:cNvSpPr/>
          <p:nvPr/>
        </p:nvSpPr>
        <p:spPr>
          <a:xfrm>
            <a:off x="274290" y="2718196"/>
            <a:ext cx="335160" cy="335160"/>
          </a:xfrm>
          <a:prstGeom prst="ellipse">
            <a:avLst/>
          </a:prstGeom>
          <a:solidFill>
            <a:srgbClr val="6FA6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36" name="Google Shape;1236;p42"/>
          <p:cNvSpPr/>
          <p:nvPr/>
        </p:nvSpPr>
        <p:spPr>
          <a:xfrm>
            <a:off x="381167" y="2825012"/>
            <a:ext cx="121384" cy="121384"/>
          </a:xfrm>
          <a:prstGeom prst="rect">
            <a:avLst/>
          </a:prstGeom>
          <a:noFill/>
          <a:ln>
            <a:noFill/>
          </a:ln>
        </p:spPr>
      </p:sp>
      <p:sp>
        <p:nvSpPr>
          <p:cNvPr id="1237" name="Google Shape;1237;p42"/>
          <p:cNvSpPr/>
          <p:nvPr/>
        </p:nvSpPr>
        <p:spPr>
          <a:xfrm>
            <a:off x="432345" y="3083718"/>
            <a:ext cx="19050" cy="228600"/>
          </a:xfrm>
          <a:prstGeom prst="rect">
            <a:avLst/>
          </a:prstGeom>
          <a:solidFill>
            <a:srgbClr val="1CAD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8" name="Google Shape;1238;p42"/>
          <p:cNvSpPr/>
          <p:nvPr/>
        </p:nvSpPr>
        <p:spPr>
          <a:xfrm>
            <a:off x="274290" y="3396108"/>
            <a:ext cx="335160" cy="335160"/>
          </a:xfrm>
          <a:prstGeom prst="ellipse">
            <a:avLst/>
          </a:prstGeom>
          <a:solidFill>
            <a:srgbClr val="6FA6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39" name="Google Shape;1239;p42"/>
          <p:cNvSpPr/>
          <p:nvPr/>
        </p:nvSpPr>
        <p:spPr>
          <a:xfrm>
            <a:off x="393295" y="3508098"/>
            <a:ext cx="97128" cy="111003"/>
          </a:xfrm>
          <a:prstGeom prst="rect">
            <a:avLst/>
          </a:prstGeom>
          <a:noFill/>
          <a:ln>
            <a:noFill/>
          </a:ln>
        </p:spPr>
      </p:sp>
      <p:sp>
        <p:nvSpPr>
          <p:cNvPr id="1240" name="Google Shape;1240;p42"/>
          <p:cNvSpPr/>
          <p:nvPr/>
        </p:nvSpPr>
        <p:spPr>
          <a:xfrm>
            <a:off x="432345" y="3761630"/>
            <a:ext cx="19050" cy="228600"/>
          </a:xfrm>
          <a:prstGeom prst="rect">
            <a:avLst/>
          </a:prstGeom>
          <a:solidFill>
            <a:srgbClr val="1CAD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1" name="Google Shape;1241;p42"/>
          <p:cNvSpPr/>
          <p:nvPr/>
        </p:nvSpPr>
        <p:spPr>
          <a:xfrm>
            <a:off x="274290" y="4074021"/>
            <a:ext cx="335160" cy="335160"/>
          </a:xfrm>
          <a:prstGeom prst="ellipse">
            <a:avLst/>
          </a:prstGeom>
          <a:solidFill>
            <a:srgbClr val="E07B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42" name="Google Shape;1242;p42"/>
          <p:cNvSpPr/>
          <p:nvPr/>
        </p:nvSpPr>
        <p:spPr>
          <a:xfrm>
            <a:off x="385213" y="4184849"/>
            <a:ext cx="113292" cy="113292"/>
          </a:xfrm>
          <a:prstGeom prst="rect">
            <a:avLst/>
          </a:prstGeom>
          <a:noFill/>
          <a:ln>
            <a:noFill/>
          </a:ln>
        </p:spPr>
      </p:sp>
      <p:sp>
        <p:nvSpPr>
          <p:cNvPr id="1243" name="Google Shape;1243;p42"/>
          <p:cNvSpPr/>
          <p:nvPr/>
        </p:nvSpPr>
        <p:spPr>
          <a:xfrm>
            <a:off x="5394870" y="617190"/>
            <a:ext cx="6492329" cy="740866"/>
          </a:xfrm>
          <a:prstGeom prst="roundRect">
            <a:avLst>
              <a:gd fmla="val 10285"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42"/>
          <p:cNvSpPr/>
          <p:nvPr/>
        </p:nvSpPr>
        <p:spPr>
          <a:xfrm>
            <a:off x="5556795" y="756195"/>
            <a:ext cx="304800" cy="3048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45" name="Google Shape;1245;p42"/>
          <p:cNvSpPr/>
          <p:nvPr/>
        </p:nvSpPr>
        <p:spPr>
          <a:xfrm>
            <a:off x="5663270" y="847554"/>
            <a:ext cx="91415" cy="121887"/>
          </a:xfrm>
          <a:prstGeom prst="rect">
            <a:avLst/>
          </a:prstGeom>
          <a:noFill/>
          <a:ln>
            <a:noFill/>
          </a:ln>
        </p:spPr>
      </p:sp>
      <p:sp>
        <p:nvSpPr>
          <p:cNvPr id="1246" name="Google Shape;1246;p42"/>
          <p:cNvSpPr/>
          <p:nvPr/>
        </p:nvSpPr>
        <p:spPr>
          <a:xfrm>
            <a:off x="5394870" y="1449437"/>
            <a:ext cx="6492329" cy="740866"/>
          </a:xfrm>
          <a:prstGeom prst="roundRect">
            <a:avLst>
              <a:gd fmla="val 10285"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42"/>
          <p:cNvSpPr/>
          <p:nvPr/>
        </p:nvSpPr>
        <p:spPr>
          <a:xfrm>
            <a:off x="5556795" y="1588442"/>
            <a:ext cx="304800" cy="3048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48" name="Google Shape;1248;p42"/>
          <p:cNvSpPr/>
          <p:nvPr/>
        </p:nvSpPr>
        <p:spPr>
          <a:xfrm>
            <a:off x="5655652" y="1693324"/>
            <a:ext cx="106651" cy="94801"/>
          </a:xfrm>
          <a:prstGeom prst="rect">
            <a:avLst/>
          </a:prstGeom>
          <a:noFill/>
          <a:ln>
            <a:noFill/>
          </a:ln>
        </p:spPr>
      </p:sp>
      <p:sp>
        <p:nvSpPr>
          <p:cNvPr id="1249" name="Google Shape;1249;p42"/>
          <p:cNvSpPr/>
          <p:nvPr/>
        </p:nvSpPr>
        <p:spPr>
          <a:xfrm>
            <a:off x="5394870" y="2281683"/>
            <a:ext cx="6492329" cy="740866"/>
          </a:xfrm>
          <a:prstGeom prst="roundRect">
            <a:avLst>
              <a:gd fmla="val 10285"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42"/>
          <p:cNvSpPr/>
          <p:nvPr/>
        </p:nvSpPr>
        <p:spPr>
          <a:xfrm>
            <a:off x="5556795" y="2420689"/>
            <a:ext cx="304800" cy="304800"/>
          </a:xfrm>
          <a:prstGeom prst="ellipse">
            <a:avLst/>
          </a:prstGeom>
          <a:solidFill>
            <a:srgbClr val="7B8D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51" name="Google Shape;1251;p42"/>
          <p:cNvSpPr/>
          <p:nvPr/>
        </p:nvSpPr>
        <p:spPr>
          <a:xfrm>
            <a:off x="5663274" y="2536384"/>
            <a:ext cx="91406" cy="73125"/>
          </a:xfrm>
          <a:prstGeom prst="rect">
            <a:avLst/>
          </a:prstGeom>
          <a:noFill/>
          <a:ln>
            <a:noFill/>
          </a:ln>
        </p:spPr>
      </p:sp>
      <p:sp>
        <p:nvSpPr>
          <p:cNvPr id="1252" name="Google Shape;1252;p42"/>
          <p:cNvSpPr/>
          <p:nvPr/>
        </p:nvSpPr>
        <p:spPr>
          <a:xfrm>
            <a:off x="5394870" y="3113930"/>
            <a:ext cx="6492329" cy="740866"/>
          </a:xfrm>
          <a:prstGeom prst="roundRect">
            <a:avLst>
              <a:gd fmla="val 10285"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42"/>
          <p:cNvSpPr/>
          <p:nvPr/>
        </p:nvSpPr>
        <p:spPr>
          <a:xfrm>
            <a:off x="5556795" y="3252936"/>
            <a:ext cx="304800" cy="304800"/>
          </a:xfrm>
          <a:prstGeom prst="ellipse">
            <a:avLst/>
          </a:prstGeom>
          <a:solidFill>
            <a:srgbClr val="B3D9E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54" name="Google Shape;1254;p42"/>
          <p:cNvSpPr/>
          <p:nvPr/>
        </p:nvSpPr>
        <p:spPr>
          <a:xfrm>
            <a:off x="5648034" y="3344233"/>
            <a:ext cx="121887" cy="121887"/>
          </a:xfrm>
          <a:prstGeom prst="rect">
            <a:avLst/>
          </a:prstGeom>
          <a:noFill/>
          <a:ln>
            <a:noFill/>
          </a:ln>
        </p:spPr>
      </p:sp>
      <p:sp>
        <p:nvSpPr>
          <p:cNvPr id="1255" name="Google Shape;1255;p42"/>
          <p:cNvSpPr/>
          <p:nvPr/>
        </p:nvSpPr>
        <p:spPr>
          <a:xfrm>
            <a:off x="0" y="6618089"/>
            <a:ext cx="12192000" cy="239910"/>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42"/>
          <p:cNvSpPr txBox="1"/>
          <p:nvPr/>
        </p:nvSpPr>
        <p:spPr>
          <a:xfrm>
            <a:off x="274283" y="361940"/>
            <a:ext cx="2080000" cy="1333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07B39"/>
              </a:buClr>
              <a:buSzPts val="759"/>
              <a:buFont typeface="Montserrat"/>
              <a:buNone/>
            </a:pPr>
            <a:r>
              <a:rPr b="1" i="0" lang="en-GB" sz="759" u="none" cap="none" strike="noStrike">
                <a:solidFill>
                  <a:srgbClr val="E07B39"/>
                </a:solidFill>
                <a:latin typeface="Montserrat"/>
                <a:ea typeface="Montserrat"/>
                <a:cs typeface="Montserrat"/>
                <a:sym typeface="Montserrat"/>
              </a:rPr>
              <a:t>Electricity-Market Reform</a:t>
            </a:r>
            <a:endParaRPr/>
          </a:p>
        </p:txBody>
      </p:sp>
      <p:sp>
        <p:nvSpPr>
          <p:cNvPr id="1257" name="Google Shape;1257;p42"/>
          <p:cNvSpPr txBox="1"/>
          <p:nvPr/>
        </p:nvSpPr>
        <p:spPr>
          <a:xfrm>
            <a:off x="274283" y="735490"/>
            <a:ext cx="3138557" cy="5522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94"/>
              <a:buFont typeface="Montserrat"/>
              <a:buNone/>
            </a:pPr>
            <a:r>
              <a:rPr b="1" i="0" lang="en-GB" sz="1794" u="none" cap="none" strike="noStrike">
                <a:solidFill>
                  <a:srgbClr val="FFFFFF"/>
                </a:solidFill>
                <a:latin typeface="Montserrat"/>
                <a:ea typeface="Montserrat"/>
                <a:cs typeface="Montserrat"/>
                <a:sym typeface="Montserrat"/>
              </a:rPr>
              <a:t>Pay for the Service,</a:t>
            </a:r>
            <a:endParaRPr/>
          </a:p>
          <a:p>
            <a:pPr indent="0" lvl="0" marL="0" marR="0" rtl="0" algn="l">
              <a:lnSpc>
                <a:spcPct val="100000"/>
              </a:lnSpc>
              <a:spcBef>
                <a:spcPts val="0"/>
              </a:spcBef>
              <a:spcAft>
                <a:spcPts val="0"/>
              </a:spcAft>
              <a:buClr>
                <a:srgbClr val="1CADE4"/>
              </a:buClr>
              <a:buSzPts val="1794"/>
              <a:buFont typeface="Montserrat"/>
              <a:buNone/>
            </a:pPr>
            <a:r>
              <a:rPr b="1" i="0" lang="en-GB" sz="1794" u="none" cap="none" strike="noStrike">
                <a:solidFill>
                  <a:srgbClr val="1CADE4"/>
                </a:solidFill>
                <a:latin typeface="Montserrat"/>
                <a:ea typeface="Montserrat"/>
                <a:cs typeface="Montserrat"/>
                <a:sym typeface="Montserrat"/>
              </a:rPr>
              <a:t>Not Merely the Molecule</a:t>
            </a:r>
            <a:endParaRPr/>
          </a:p>
        </p:txBody>
      </p:sp>
      <p:sp>
        <p:nvSpPr>
          <p:cNvPr id="1258" name="Google Shape;1258;p42"/>
          <p:cNvSpPr txBox="1"/>
          <p:nvPr/>
        </p:nvSpPr>
        <p:spPr>
          <a:xfrm>
            <a:off x="302857" y="1443001"/>
            <a:ext cx="4508337" cy="315471"/>
          </a:xfrm>
          <a:prstGeom prst="rect">
            <a:avLst/>
          </a:prstGeom>
          <a:noFill/>
          <a:ln>
            <a:noFill/>
          </a:ln>
        </p:spPr>
        <p:txBody>
          <a:bodyPr anchorCtr="0" anchor="t" bIns="0" lIns="114275" spcFirstLastPara="1" rIns="0" wrap="square" tIns="0">
            <a:spAutoFit/>
          </a:bodyPr>
          <a:lstStyle/>
          <a:p>
            <a:pPr indent="0" lvl="0" marL="0" marR="0" rtl="0" algn="l">
              <a:lnSpc>
                <a:spcPct val="100000"/>
              </a:lnSpc>
              <a:spcBef>
                <a:spcPts val="0"/>
              </a:spcBef>
              <a:spcAft>
                <a:spcPts val="0"/>
              </a:spcAft>
              <a:buClr>
                <a:srgbClr val="BFDFF0"/>
              </a:buClr>
              <a:buSzPts val="1025"/>
              <a:buFont typeface="Open Sans"/>
              <a:buNone/>
            </a:pPr>
            <a:r>
              <a:rPr b="0" i="1" lang="en-GB" sz="1025" u="none" cap="none" strike="noStrike">
                <a:solidFill>
                  <a:srgbClr val="BFDFF0"/>
                </a:solidFill>
                <a:latin typeface="Open Sans"/>
                <a:ea typeface="Open Sans"/>
                <a:cs typeface="Open Sans"/>
                <a:sym typeface="Open Sans"/>
              </a:rPr>
              <a:t>Hydrogen-to-power is credible only when measured against the complete fossil-resilience alternative — not against wholesale electricity alone.</a:t>
            </a:r>
            <a:endParaRPr/>
          </a:p>
        </p:txBody>
      </p:sp>
      <p:sp>
        <p:nvSpPr>
          <p:cNvPr id="1259" name="Google Shape;1259;p42"/>
          <p:cNvSpPr txBox="1"/>
          <p:nvPr/>
        </p:nvSpPr>
        <p:spPr>
          <a:xfrm>
            <a:off x="738913" y="2078332"/>
            <a:ext cx="950000"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Avoided Diesel</a:t>
            </a:r>
            <a:endParaRPr/>
          </a:p>
        </p:txBody>
      </p:sp>
      <p:sp>
        <p:nvSpPr>
          <p:cNvPr id="1260" name="Google Shape;1260;p42"/>
          <p:cNvSpPr txBox="1"/>
          <p:nvPr/>
        </p:nvSpPr>
        <p:spPr>
          <a:xfrm>
            <a:off x="738913" y="2248587"/>
            <a:ext cx="3996232"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Displacing diesel backup removes fuel, emissions permitting and replacement-risk costs from the counterfactual.</a:t>
            </a:r>
            <a:endParaRPr/>
          </a:p>
        </p:txBody>
      </p:sp>
      <p:sp>
        <p:nvSpPr>
          <p:cNvPr id="1261" name="Google Shape;1261;p42"/>
          <p:cNvSpPr txBox="1"/>
          <p:nvPr/>
        </p:nvSpPr>
        <p:spPr>
          <a:xfrm>
            <a:off x="738913" y="2756227"/>
            <a:ext cx="1500000"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Connection Optionality</a:t>
            </a:r>
            <a:endParaRPr/>
          </a:p>
        </p:txBody>
      </p:sp>
      <p:sp>
        <p:nvSpPr>
          <p:cNvPr id="1262" name="Google Shape;1262;p42"/>
          <p:cNvSpPr txBox="1"/>
          <p:nvPr/>
        </p:nvSpPr>
        <p:spPr>
          <a:xfrm>
            <a:off x="738913" y="2926483"/>
            <a:ext cx="3982838"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Dispatchable on-site capacity can ease connection constraints and defer network reinforcement.</a:t>
            </a:r>
            <a:endParaRPr/>
          </a:p>
        </p:txBody>
      </p:sp>
      <p:sp>
        <p:nvSpPr>
          <p:cNvPr id="1263" name="Google Shape;1263;p42"/>
          <p:cNvSpPr txBox="1"/>
          <p:nvPr/>
        </p:nvSpPr>
        <p:spPr>
          <a:xfrm>
            <a:off x="738913" y="3434123"/>
            <a:ext cx="1780000"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Capacity &amp; System Services</a:t>
            </a:r>
            <a:endParaRPr/>
          </a:p>
        </p:txBody>
      </p:sp>
      <p:sp>
        <p:nvSpPr>
          <p:cNvPr id="1264" name="Google Shape;1264;p42"/>
          <p:cNvSpPr txBox="1"/>
          <p:nvPr/>
        </p:nvSpPr>
        <p:spPr>
          <a:xfrm>
            <a:off x="738913" y="3604378"/>
            <a:ext cx="3843687"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The Single Electricity Market can value energy, capacity and system services where assets qualify.</a:t>
            </a:r>
            <a:endParaRPr/>
          </a:p>
        </p:txBody>
      </p:sp>
      <p:sp>
        <p:nvSpPr>
          <p:cNvPr id="1265" name="Google Shape;1265;p42"/>
          <p:cNvSpPr txBox="1"/>
          <p:nvPr/>
        </p:nvSpPr>
        <p:spPr>
          <a:xfrm>
            <a:off x="738913" y="4112018"/>
            <a:ext cx="1650000"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Curtailment &amp; Resilience</a:t>
            </a:r>
            <a:endParaRPr/>
          </a:p>
        </p:txBody>
      </p:sp>
      <p:sp>
        <p:nvSpPr>
          <p:cNvPr id="1266" name="Google Shape;1266;p42"/>
          <p:cNvSpPr txBox="1"/>
          <p:nvPr/>
        </p:nvSpPr>
        <p:spPr>
          <a:xfrm>
            <a:off x="738913" y="4282273"/>
            <a:ext cx="3931345" cy="37818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Electrolysers can absorb constrained renewable output that would otherwise be lost, while longer-duration autonomy reduces exposure to extended grid outages.</a:t>
            </a:r>
            <a:endParaRPr/>
          </a:p>
        </p:txBody>
      </p:sp>
      <p:sp>
        <p:nvSpPr>
          <p:cNvPr id="1267" name="Google Shape;1267;p42"/>
          <p:cNvSpPr txBox="1"/>
          <p:nvPr/>
        </p:nvSpPr>
        <p:spPr>
          <a:xfrm>
            <a:off x="5394735" y="331431"/>
            <a:ext cx="1319272"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Key Policy Considerations</a:t>
            </a:r>
            <a:endParaRPr/>
          </a:p>
        </p:txBody>
      </p:sp>
      <p:sp>
        <p:nvSpPr>
          <p:cNvPr id="1268" name="Google Shape;1268;p42"/>
          <p:cNvSpPr txBox="1"/>
          <p:nvPr/>
        </p:nvSpPr>
        <p:spPr>
          <a:xfrm>
            <a:off x="5990926" y="740996"/>
            <a:ext cx="1449115"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22"/>
              <a:buFont typeface="Montserrat"/>
              <a:buNone/>
            </a:pPr>
            <a:r>
              <a:rPr b="1" i="0" lang="en-GB" sz="822" u="none" cap="none" strike="noStrike">
                <a:solidFill>
                  <a:srgbClr val="15303F"/>
                </a:solidFill>
                <a:latin typeface="Montserrat"/>
                <a:ea typeface="Montserrat"/>
                <a:cs typeface="Montserrat"/>
                <a:sym typeface="Montserrat"/>
              </a:rPr>
              <a:t>Obligation Is Not Revenue</a:t>
            </a:r>
            <a:endParaRPr/>
          </a:p>
        </p:txBody>
      </p:sp>
      <p:sp>
        <p:nvSpPr>
          <p:cNvPr id="1269" name="Google Shape;1269;p42"/>
          <p:cNvSpPr txBox="1"/>
          <p:nvPr/>
        </p:nvSpPr>
        <p:spPr>
          <a:xfrm>
            <a:off x="5990926" y="904703"/>
            <a:ext cx="5666786" cy="2628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54"/>
              <a:buFont typeface="Open Sans"/>
              <a:buNone/>
            </a:pPr>
            <a:r>
              <a:rPr b="0" i="0" lang="en-GB" sz="854" u="none" cap="none" strike="noStrike">
                <a:solidFill>
                  <a:srgbClr val="274C63"/>
                </a:solidFill>
                <a:latin typeface="Open Sans"/>
                <a:ea typeface="Open Sans"/>
                <a:cs typeface="Open Sans"/>
                <a:sym typeface="Open Sans"/>
              </a:rPr>
              <a:t>CRU policy creates a duty to participate in the market, not a guarantee of revenue — participation is subject to technical qualification, availability and market rules.</a:t>
            </a:r>
            <a:endParaRPr/>
          </a:p>
        </p:txBody>
      </p:sp>
      <p:sp>
        <p:nvSpPr>
          <p:cNvPr id="1270" name="Google Shape;1270;p42"/>
          <p:cNvSpPr txBox="1"/>
          <p:nvPr/>
        </p:nvSpPr>
        <p:spPr>
          <a:xfrm>
            <a:off x="5990926" y="1573222"/>
            <a:ext cx="1771319"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22"/>
              <a:buFont typeface="Montserrat"/>
              <a:buNone/>
            </a:pPr>
            <a:r>
              <a:rPr b="1" i="0" lang="en-GB" sz="822" u="none" cap="none" strike="noStrike">
                <a:solidFill>
                  <a:srgbClr val="15303F"/>
                </a:solidFill>
                <a:latin typeface="Montserrat"/>
                <a:ea typeface="Montserrat"/>
                <a:cs typeface="Montserrat"/>
                <a:sym typeface="Montserrat"/>
              </a:rPr>
              <a:t>Publish a Qualification Pathway</a:t>
            </a:r>
            <a:endParaRPr/>
          </a:p>
        </p:txBody>
      </p:sp>
      <p:sp>
        <p:nvSpPr>
          <p:cNvPr id="1271" name="Google Shape;1271;p42"/>
          <p:cNvSpPr txBox="1"/>
          <p:nvPr/>
        </p:nvSpPr>
        <p:spPr>
          <a:xfrm>
            <a:off x="5990926" y="1736929"/>
            <a:ext cx="5675120" cy="3600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780"/>
              <a:buFont typeface="Open Sans"/>
              <a:buNone/>
            </a:pPr>
            <a:r>
              <a:rPr b="0" i="0" lang="en-GB" sz="780" u="none" cap="none" strike="noStrike">
                <a:solidFill>
                  <a:srgbClr val="274C63"/>
                </a:solidFill>
                <a:latin typeface="Open Sans"/>
                <a:ea typeface="Open Sans"/>
                <a:cs typeface="Open Sans"/>
                <a:sym typeface="Open Sans"/>
              </a:rPr>
              <a:t>CRU, EirGrid and SONI should set out a technology-neutral route showing how hydrogen fuel cells or engines qualify as dispatchable generation, capacity and system-service providers — including testing, metering, minimum run-time and fuel-security evidence.</a:t>
            </a:r>
            <a:endParaRPr/>
          </a:p>
        </p:txBody>
      </p:sp>
      <p:sp>
        <p:nvSpPr>
          <p:cNvPr id="1272" name="Google Shape;1272;p42"/>
          <p:cNvSpPr txBox="1"/>
          <p:nvPr/>
        </p:nvSpPr>
        <p:spPr>
          <a:xfrm>
            <a:off x="5990926" y="2405448"/>
            <a:ext cx="1870705" cy="1265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22"/>
              <a:buFont typeface="Montserrat"/>
              <a:buNone/>
            </a:pPr>
            <a:r>
              <a:rPr b="1" i="0" lang="en-GB" sz="822" u="none" cap="none" strike="noStrike">
                <a:solidFill>
                  <a:srgbClr val="15303F"/>
                </a:solidFill>
                <a:latin typeface="Montserrat"/>
                <a:ea typeface="Montserrat"/>
                <a:cs typeface="Montserrat"/>
                <a:sym typeface="Montserrat"/>
              </a:rPr>
              <a:t>Enable Private Wire &amp; Co-location</a:t>
            </a:r>
            <a:endParaRPr/>
          </a:p>
        </p:txBody>
      </p:sp>
      <p:sp>
        <p:nvSpPr>
          <p:cNvPr id="1273" name="Google Shape;1273;p42"/>
          <p:cNvSpPr txBox="1"/>
          <p:nvPr/>
        </p:nvSpPr>
        <p:spPr>
          <a:xfrm>
            <a:off x="5990926" y="2569155"/>
            <a:ext cx="5694319" cy="2628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54"/>
              <a:buFont typeface="Open Sans"/>
              <a:buNone/>
            </a:pPr>
            <a:r>
              <a:rPr b="0" i="0" lang="en-GB" sz="854" u="none" cap="none" strike="noStrike">
                <a:solidFill>
                  <a:srgbClr val="274C63"/>
                </a:solidFill>
                <a:latin typeface="Open Sans"/>
                <a:ea typeface="Open Sans"/>
                <a:cs typeface="Open Sans"/>
                <a:sym typeface="Open Sans"/>
              </a:rPr>
              <a:t>Irish rules should let additional or constrained renewable generation supply electrolysers and shared storage where efficient and consistent with EU rules.</a:t>
            </a:r>
            <a:endParaRPr/>
          </a:p>
        </p:txBody>
      </p:sp>
      <p:sp>
        <p:nvSpPr>
          <p:cNvPr id="1274" name="Google Shape;1274;p42"/>
          <p:cNvSpPr txBox="1"/>
          <p:nvPr/>
        </p:nvSpPr>
        <p:spPr>
          <a:xfrm>
            <a:off x="5990926" y="3237674"/>
            <a:ext cx="2100000" cy="14287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22"/>
              <a:buFont typeface="Montserrat"/>
              <a:buNone/>
            </a:pPr>
            <a:r>
              <a:rPr b="1" i="0" lang="en-GB" sz="822" u="none" cap="none" strike="noStrike">
                <a:solidFill>
                  <a:srgbClr val="FFFFFF"/>
                </a:solidFill>
                <a:latin typeface="Montserrat"/>
                <a:ea typeface="Montserrat"/>
                <a:cs typeface="Montserrat"/>
                <a:sym typeface="Montserrat"/>
              </a:rPr>
              <a:t>Reward Duration, Not Throughput</a:t>
            </a:r>
            <a:endParaRPr/>
          </a:p>
        </p:txBody>
      </p:sp>
      <p:sp>
        <p:nvSpPr>
          <p:cNvPr id="1275" name="Google Shape;1275;p42"/>
          <p:cNvSpPr txBox="1"/>
          <p:nvPr/>
        </p:nvSpPr>
        <p:spPr>
          <a:xfrm>
            <a:off x="5990926" y="3401381"/>
            <a:ext cx="5391163" cy="3600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780"/>
              <a:buFont typeface="Open Sans"/>
              <a:buNone/>
            </a:pPr>
            <a:r>
              <a:rPr b="0" i="0" lang="en-GB" sz="780" u="none" cap="none" strike="noStrike">
                <a:solidFill>
                  <a:srgbClr val="BFDFF0"/>
                </a:solidFill>
                <a:latin typeface="Open Sans"/>
                <a:ea typeface="Open Sans"/>
                <a:cs typeface="Open Sans"/>
                <a:sym typeface="Open Sans"/>
              </a:rPr>
              <a:t>A demonstration auction should reward verified availability, duration and emissions performance rather than energy throughput — avoiding unnecessary hydrogen combustion while valuing resilience that batteries or grid reinforcement cannot provide at the required duration.</a:t>
            </a:r>
            <a:endParaRPr/>
          </a:p>
        </p:txBody>
      </p:sp>
      <p:sp>
        <p:nvSpPr>
          <p:cNvPr id="1276" name="Google Shape;1276;p42"/>
          <p:cNvSpPr txBox="1"/>
          <p:nvPr/>
        </p:nvSpPr>
        <p:spPr>
          <a:xfrm>
            <a:off x="304792" y="6671202"/>
            <a:ext cx="3000821" cy="12202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793"/>
              <a:buFont typeface="Montserrat"/>
              <a:buNone/>
            </a:pPr>
            <a:r>
              <a:rPr b="0" i="0" lang="en-GB" sz="793" u="none" cap="none" strike="noStrike">
                <a:solidFill>
                  <a:srgbClr val="BFDFF0"/>
                </a:solidFill>
                <a:latin typeface="Montserrat"/>
                <a:ea typeface="Montserrat"/>
                <a:cs typeface="Montserrat"/>
                <a:sym typeface="Montserrat"/>
              </a:rPr>
              <a:t>Policy, Economics &amp; Market Signals for Hydrogen Adoption</a:t>
            </a:r>
            <a:endParaRPr/>
          </a:p>
        </p:txBody>
      </p:sp>
      <p:sp>
        <p:nvSpPr>
          <p:cNvPr id="1277" name="Google Shape;1277;p42"/>
          <p:cNvSpPr txBox="1"/>
          <p:nvPr/>
        </p:nvSpPr>
        <p:spPr>
          <a:xfrm>
            <a:off x="11512758" y="6671202"/>
            <a:ext cx="291747" cy="12202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8FA1AD"/>
              </a:buClr>
              <a:buSzPts val="793"/>
              <a:buFont typeface="Montserrat"/>
              <a:buNone/>
            </a:pPr>
            <a:r>
              <a:rPr b="0" i="0" lang="en-GB" sz="793" u="none" cap="none" strike="noStrike">
                <a:solidFill>
                  <a:srgbClr val="8FA1AD"/>
                </a:solidFill>
                <a:latin typeface="Montserrat"/>
                <a:ea typeface="Montserrat"/>
                <a:cs typeface="Montserrat"/>
                <a:sym typeface="Montserrat"/>
              </a:rPr>
              <a:t>09 / 11</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1281" name="Shape 1281"/>
        <p:cNvGrpSpPr/>
        <p:nvPr/>
      </p:nvGrpSpPr>
      <p:grpSpPr>
        <a:xfrm>
          <a:off x="0" y="0"/>
          <a:ext cx="0" cy="0"/>
          <a:chOff x="0" y="0"/>
          <a:chExt cx="0" cy="0"/>
        </a:xfrm>
      </p:grpSpPr>
      <p:sp>
        <p:nvSpPr>
          <p:cNvPr id="1282" name="Google Shape;1282;p43"/>
          <p:cNvSpPr/>
          <p:nvPr/>
        </p:nvSpPr>
        <p:spPr>
          <a:xfrm>
            <a:off x="0" y="0"/>
            <a:ext cx="12192000" cy="57150"/>
          </a:xfrm>
          <a:prstGeom prst="rect">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43"/>
          <p:cNvSpPr/>
          <p:nvPr/>
        </p:nvSpPr>
        <p:spPr>
          <a:xfrm>
            <a:off x="0" y="57150"/>
            <a:ext cx="12192000" cy="1072901"/>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43"/>
          <p:cNvSpPr/>
          <p:nvPr/>
        </p:nvSpPr>
        <p:spPr>
          <a:xfrm>
            <a:off x="304800" y="1282451"/>
            <a:ext cx="11582400" cy="469701"/>
          </a:xfrm>
          <a:prstGeom prst="rect">
            <a:avLst/>
          </a:prstGeom>
          <a:solidFill>
            <a:srgbClr val="E9F2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43"/>
          <p:cNvSpPr/>
          <p:nvPr/>
        </p:nvSpPr>
        <p:spPr>
          <a:xfrm>
            <a:off x="304800" y="1282451"/>
            <a:ext cx="38100" cy="469701"/>
          </a:xfrm>
          <a:prstGeom prst="rect">
            <a:avLst/>
          </a:prstGeom>
          <a:solidFill>
            <a:srgbClr val="1F5C8B"/>
          </a:solidFill>
          <a:ln>
            <a:noFill/>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43"/>
          <p:cNvSpPr/>
          <p:nvPr/>
        </p:nvSpPr>
        <p:spPr>
          <a:xfrm>
            <a:off x="304800" y="1866453"/>
            <a:ext cx="3784550" cy="3660427"/>
          </a:xfrm>
          <a:prstGeom prst="roundRect">
            <a:avLst>
              <a:gd fmla="val 20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43"/>
          <p:cNvSpPr/>
          <p:nvPr/>
        </p:nvSpPr>
        <p:spPr>
          <a:xfrm>
            <a:off x="466724" y="2013049"/>
            <a:ext cx="304800" cy="304800"/>
          </a:xfrm>
          <a:prstGeom prst="ellipse">
            <a:avLst/>
          </a:prstGeom>
          <a:solidFill>
            <a:srgbClr val="1691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88" name="Google Shape;1288;p43"/>
          <p:cNvSpPr/>
          <p:nvPr/>
        </p:nvSpPr>
        <p:spPr>
          <a:xfrm>
            <a:off x="578643" y="2129429"/>
            <a:ext cx="80916" cy="71926"/>
          </a:xfrm>
          <a:prstGeom prst="rect">
            <a:avLst/>
          </a:prstGeom>
          <a:noFill/>
          <a:ln>
            <a:noFill/>
          </a:ln>
        </p:spPr>
      </p:sp>
      <p:sp>
        <p:nvSpPr>
          <p:cNvPr id="1289" name="Google Shape;1289;p43"/>
          <p:cNvSpPr/>
          <p:nvPr/>
        </p:nvSpPr>
        <p:spPr>
          <a:xfrm>
            <a:off x="4203650" y="1866453"/>
            <a:ext cx="3784550" cy="3660427"/>
          </a:xfrm>
          <a:prstGeom prst="roundRect">
            <a:avLst>
              <a:gd fmla="val 20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0" name="Google Shape;1290;p43"/>
          <p:cNvSpPr/>
          <p:nvPr/>
        </p:nvSpPr>
        <p:spPr>
          <a:xfrm>
            <a:off x="4365575" y="2013049"/>
            <a:ext cx="304800" cy="304800"/>
          </a:xfrm>
          <a:prstGeom prst="ellipse">
            <a:avLst/>
          </a:prstGeom>
          <a:solidFill>
            <a:srgbClr val="B261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91" name="Google Shape;1291;p43"/>
          <p:cNvSpPr/>
          <p:nvPr/>
        </p:nvSpPr>
        <p:spPr>
          <a:xfrm>
            <a:off x="4469308" y="2100656"/>
            <a:ext cx="97107" cy="129477"/>
          </a:xfrm>
          <a:prstGeom prst="rect">
            <a:avLst/>
          </a:prstGeom>
          <a:noFill/>
          <a:ln>
            <a:noFill/>
          </a:ln>
        </p:spPr>
      </p:sp>
      <p:sp>
        <p:nvSpPr>
          <p:cNvPr id="1292" name="Google Shape;1292;p43"/>
          <p:cNvSpPr/>
          <p:nvPr/>
        </p:nvSpPr>
        <p:spPr>
          <a:xfrm>
            <a:off x="8102500" y="1866453"/>
            <a:ext cx="3784550" cy="3660427"/>
          </a:xfrm>
          <a:prstGeom prst="roundRect">
            <a:avLst>
              <a:gd fmla="val 20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43"/>
          <p:cNvSpPr/>
          <p:nvPr/>
        </p:nvSpPr>
        <p:spPr>
          <a:xfrm>
            <a:off x="8264425" y="2013049"/>
            <a:ext cx="304800" cy="304800"/>
          </a:xfrm>
          <a:prstGeom prst="ellipse">
            <a:avLst/>
          </a:prstGeom>
          <a:solidFill>
            <a:srgbClr val="C0392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294" name="Google Shape;1294;p43"/>
          <p:cNvSpPr/>
          <p:nvPr/>
        </p:nvSpPr>
        <p:spPr>
          <a:xfrm>
            <a:off x="8351876" y="2100656"/>
            <a:ext cx="129477" cy="129477"/>
          </a:xfrm>
          <a:prstGeom prst="rect">
            <a:avLst/>
          </a:prstGeom>
          <a:noFill/>
          <a:ln>
            <a:noFill/>
          </a:ln>
        </p:spPr>
      </p:sp>
      <p:sp>
        <p:nvSpPr>
          <p:cNvPr id="1295" name="Google Shape;1295;p43"/>
          <p:cNvSpPr/>
          <p:nvPr/>
        </p:nvSpPr>
        <p:spPr>
          <a:xfrm>
            <a:off x="304800" y="5842992"/>
            <a:ext cx="3784550" cy="674191"/>
          </a:xfrm>
          <a:prstGeom prst="roundRect">
            <a:avLst>
              <a:gd fmla="val 11302"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6" name="Google Shape;1296;p43"/>
          <p:cNvSpPr/>
          <p:nvPr/>
        </p:nvSpPr>
        <p:spPr>
          <a:xfrm>
            <a:off x="4203650" y="5842992"/>
            <a:ext cx="3784550" cy="674191"/>
          </a:xfrm>
          <a:prstGeom prst="roundRect">
            <a:avLst>
              <a:gd fmla="val 11302"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7" name="Google Shape;1297;p43"/>
          <p:cNvSpPr/>
          <p:nvPr/>
        </p:nvSpPr>
        <p:spPr>
          <a:xfrm>
            <a:off x="8102500" y="5842992"/>
            <a:ext cx="3784550" cy="674191"/>
          </a:xfrm>
          <a:prstGeom prst="roundRect">
            <a:avLst>
              <a:gd fmla="val 11302"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8" name="Google Shape;1298;p43"/>
          <p:cNvSpPr/>
          <p:nvPr/>
        </p:nvSpPr>
        <p:spPr>
          <a:xfrm>
            <a:off x="0" y="6608564"/>
            <a:ext cx="12192000" cy="249435"/>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9" name="Google Shape;1299;p43"/>
          <p:cNvSpPr txBox="1"/>
          <p:nvPr/>
        </p:nvSpPr>
        <p:spPr>
          <a:xfrm>
            <a:off x="380990" y="215200"/>
            <a:ext cx="8893002" cy="3143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41"/>
              <a:buFont typeface="Montserrat"/>
              <a:buNone/>
            </a:pPr>
            <a:r>
              <a:rPr b="1" i="0" lang="en-GB" sz="1741" u="none" cap="none" strike="noStrike">
                <a:solidFill>
                  <a:srgbClr val="FFFFFF"/>
                </a:solidFill>
                <a:latin typeface="Montserrat"/>
                <a:ea typeface="Montserrat"/>
                <a:cs typeface="Montserrat"/>
                <a:sym typeface="Montserrat"/>
              </a:rPr>
              <a:t>The Integrated Economic Test for Irish Data Centres</a:t>
            </a:r>
            <a:endParaRPr/>
          </a:p>
        </p:txBody>
      </p:sp>
      <p:sp>
        <p:nvSpPr>
          <p:cNvPr id="1300" name="Google Shape;1300;p43"/>
          <p:cNvSpPr txBox="1"/>
          <p:nvPr/>
        </p:nvSpPr>
        <p:spPr>
          <a:xfrm>
            <a:off x="380990" y="572229"/>
            <a:ext cx="8068663" cy="3330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1082"/>
              <a:buFont typeface="Open Sans"/>
              <a:buNone/>
            </a:pPr>
            <a:r>
              <a:rPr b="0" i="1" lang="en-GB" sz="1082" u="none" cap="none" strike="noStrike">
                <a:solidFill>
                  <a:srgbClr val="BFDFF0"/>
                </a:solidFill>
                <a:latin typeface="Open Sans"/>
                <a:ea typeface="Open Sans"/>
                <a:cs typeface="Open Sans"/>
                <a:sym typeface="Open Sans"/>
              </a:rPr>
              <a:t>Hydrogen is commercially credible only where the combined value stack closes the gap against the best alternative — compared on total annualised cost and service quality, not fuel price alone.</a:t>
            </a:r>
            <a:endParaRPr/>
          </a:p>
        </p:txBody>
      </p:sp>
      <p:sp>
        <p:nvSpPr>
          <p:cNvPr id="1301" name="Google Shape;1301;p43"/>
          <p:cNvSpPr txBox="1"/>
          <p:nvPr/>
        </p:nvSpPr>
        <p:spPr>
          <a:xfrm>
            <a:off x="470433" y="1350879"/>
            <a:ext cx="11255738" cy="27328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850"/>
              <a:buFont typeface="Open Sans"/>
              <a:buNone/>
            </a:pPr>
            <a:r>
              <a:rPr b="1" i="0" lang="en-GB" sz="850" u="none" cap="none" strike="noStrike">
                <a:solidFill>
                  <a:srgbClr val="1F5C8B"/>
                </a:solidFill>
                <a:latin typeface="Open Sans"/>
                <a:ea typeface="Open Sans"/>
                <a:cs typeface="Open Sans"/>
                <a:sym typeface="Open Sans"/>
              </a:rPr>
              <a:t>The assessment</a:t>
            </a:r>
            <a:r>
              <a:rPr b="0" i="0" lang="en-GB" sz="888" u="none" cap="none" strike="noStrike">
                <a:solidFill>
                  <a:srgbClr val="15303F"/>
                </a:solidFill>
                <a:latin typeface="Open Sans"/>
                <a:ea typeface="Open Sans"/>
                <a:cs typeface="Open Sans"/>
                <a:sym typeface="Open Sans"/>
              </a:rPr>
              <a:t> must set the full hydrogen system against the full fossil counterfactual, then add the system value the asset is demonstrably qualified to earn</a:t>
            </a:r>
            <a:r>
              <a:rPr b="1" i="0" lang="en-GB" sz="850" u="none" cap="none" strike="noStrike">
                <a:solidFill>
                  <a:srgbClr val="1F5C8B"/>
                </a:solidFill>
                <a:latin typeface="Open Sans"/>
                <a:ea typeface="Open Sans"/>
                <a:cs typeface="Open Sans"/>
                <a:sym typeface="Open Sans"/>
              </a:rPr>
              <a:t> and any transparent, competitively awarded subsidy</a:t>
            </a:r>
            <a:r>
              <a:rPr b="0" i="0" lang="en-GB" sz="888" u="none" cap="none" strike="noStrike">
                <a:solidFill>
                  <a:srgbClr val="15303F"/>
                </a:solidFill>
                <a:latin typeface="Open Sans"/>
                <a:ea typeface="Open Sans"/>
                <a:cs typeface="Open Sans"/>
                <a:sym typeface="Open Sans"/>
              </a:rPr>
              <a:t> net of grants — with no double recovery and a defined route to declining support.</a:t>
            </a:r>
            <a:endParaRPr/>
          </a:p>
        </p:txBody>
      </p:sp>
      <p:sp>
        <p:nvSpPr>
          <p:cNvPr id="1302" name="Google Shape;1302;p43"/>
          <p:cNvSpPr txBox="1"/>
          <p:nvPr/>
        </p:nvSpPr>
        <p:spPr>
          <a:xfrm>
            <a:off x="862883" y="2080862"/>
            <a:ext cx="1240724" cy="1331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64"/>
              <a:buFont typeface="Montserrat"/>
              <a:buNone/>
            </a:pPr>
            <a:r>
              <a:rPr b="1" i="0" lang="en-GB" sz="865" u="none" cap="none" strike="noStrike">
                <a:solidFill>
                  <a:srgbClr val="15303F"/>
                </a:solidFill>
                <a:latin typeface="Montserrat"/>
                <a:ea typeface="Montserrat"/>
                <a:cs typeface="Montserrat"/>
                <a:sym typeface="Montserrat"/>
              </a:rPr>
              <a:t>Fossil Counterfactual</a:t>
            </a:r>
            <a:endParaRPr/>
          </a:p>
        </p:txBody>
      </p:sp>
      <p:sp>
        <p:nvSpPr>
          <p:cNvPr id="1303" name="Google Shape;1303;p43"/>
          <p:cNvSpPr txBox="1"/>
          <p:nvPr/>
        </p:nvSpPr>
        <p:spPr>
          <a:xfrm>
            <a:off x="2516918" y="2061575"/>
            <a:ext cx="599519" cy="172033"/>
          </a:xfrm>
          <a:prstGeom prst="rect">
            <a:avLst/>
          </a:prstGeom>
          <a:solidFill>
            <a:srgbClr val="E9F2F8"/>
          </a:solidFill>
          <a:ln>
            <a:noFill/>
          </a:ln>
        </p:spPr>
        <p:txBody>
          <a:bodyPr anchorCtr="0" anchor="t" bIns="22850" lIns="76175" spcFirstLastPara="1" rIns="76175" wrap="square" tIns="22850">
            <a:spAutoFit/>
          </a:bodyPr>
          <a:lstStyle/>
          <a:p>
            <a:pPr indent="0" lvl="0" marL="0" marR="0" rtl="0" algn="l">
              <a:lnSpc>
                <a:spcPct val="100000"/>
              </a:lnSpc>
              <a:spcBef>
                <a:spcPts val="0"/>
              </a:spcBef>
              <a:spcAft>
                <a:spcPts val="0"/>
              </a:spcAft>
              <a:buClr>
                <a:srgbClr val="1F5C8B"/>
              </a:buClr>
              <a:buSzPts val="818"/>
              <a:buFont typeface="Open Sans"/>
              <a:buNone/>
            </a:pPr>
            <a:r>
              <a:rPr b="1" i="0" lang="en-GB" sz="818" u="none" cap="none" strike="noStrike">
                <a:solidFill>
                  <a:srgbClr val="1F5C8B"/>
                </a:solidFill>
                <a:latin typeface="Open Sans"/>
                <a:ea typeface="Open Sans"/>
                <a:cs typeface="Open Sans"/>
                <a:sym typeface="Open Sans"/>
              </a:rPr>
              <a:t>Baseline</a:t>
            </a:r>
            <a:endParaRPr/>
          </a:p>
        </p:txBody>
      </p:sp>
      <p:sp>
        <p:nvSpPr>
          <p:cNvPr id="1304" name="Google Shape;1304;p43"/>
          <p:cNvSpPr txBox="1"/>
          <p:nvPr/>
        </p:nvSpPr>
        <p:spPr>
          <a:xfrm>
            <a:off x="466713" y="2378660"/>
            <a:ext cx="3214309" cy="5465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Generator capital and maintenance, diesel or gas, legally applicable EU ETS or carbon-tax exposure, emissions permitting, testing, fuel security and expected replacement risk.</a:t>
            </a:r>
            <a:endParaRPr/>
          </a:p>
        </p:txBody>
      </p:sp>
      <p:sp>
        <p:nvSpPr>
          <p:cNvPr id="1305" name="Google Shape;1305;p43"/>
          <p:cNvSpPr txBox="1"/>
          <p:nvPr/>
        </p:nvSpPr>
        <p:spPr>
          <a:xfrm>
            <a:off x="4761636" y="2080862"/>
            <a:ext cx="1040349" cy="1331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64"/>
              <a:buFont typeface="Montserrat"/>
              <a:buNone/>
            </a:pPr>
            <a:r>
              <a:rPr b="1" i="0" lang="en-GB" sz="865" u="none" cap="none" strike="noStrike">
                <a:solidFill>
                  <a:srgbClr val="15303F"/>
                </a:solidFill>
                <a:latin typeface="Montserrat"/>
                <a:ea typeface="Montserrat"/>
                <a:cs typeface="Montserrat"/>
                <a:sym typeface="Montserrat"/>
              </a:rPr>
              <a:t>Hydrogen System</a:t>
            </a:r>
            <a:endParaRPr/>
          </a:p>
        </p:txBody>
      </p:sp>
      <p:sp>
        <p:nvSpPr>
          <p:cNvPr id="1306" name="Google Shape;1306;p43"/>
          <p:cNvSpPr txBox="1"/>
          <p:nvPr/>
        </p:nvSpPr>
        <p:spPr>
          <a:xfrm>
            <a:off x="6660784" y="2061575"/>
            <a:ext cx="896071" cy="207639"/>
          </a:xfrm>
          <a:prstGeom prst="rect">
            <a:avLst/>
          </a:prstGeom>
          <a:solidFill>
            <a:srgbClr val="FEF3E8"/>
          </a:solidFill>
          <a:ln>
            <a:noFill/>
          </a:ln>
        </p:spPr>
        <p:txBody>
          <a:bodyPr anchorCtr="0" anchor="t" bIns="22850" lIns="76175" spcFirstLastPara="1" rIns="76175" wrap="square" tIns="22850">
            <a:spAutoFit/>
          </a:bodyPr>
          <a:lstStyle/>
          <a:p>
            <a:pPr indent="0" lvl="0" marL="0" marR="0" rtl="0" algn="l">
              <a:lnSpc>
                <a:spcPct val="100000"/>
              </a:lnSpc>
              <a:spcBef>
                <a:spcPts val="0"/>
              </a:spcBef>
              <a:spcAft>
                <a:spcPts val="0"/>
              </a:spcAft>
              <a:buClr>
                <a:srgbClr val="B4550F"/>
              </a:buClr>
              <a:buSzPts val="818"/>
              <a:buFont typeface="Open Sans"/>
              <a:buNone/>
            </a:pPr>
            <a:r>
              <a:rPr b="1" i="0" lang="en-GB" sz="818" u="none" cap="none" strike="noStrike">
                <a:solidFill>
                  <a:srgbClr val="B4550F"/>
                </a:solidFill>
                <a:latin typeface="Open Sans"/>
                <a:ea typeface="Open Sans"/>
                <a:cs typeface="Open Sans"/>
                <a:sym typeface="Open Sans"/>
              </a:rPr>
              <a:t>Full Cost</a:t>
            </a:r>
            <a:endParaRPr/>
          </a:p>
        </p:txBody>
      </p:sp>
      <p:sp>
        <p:nvSpPr>
          <p:cNvPr id="1307" name="Google Shape;1307;p43"/>
          <p:cNvSpPr txBox="1"/>
          <p:nvPr/>
        </p:nvSpPr>
        <p:spPr>
          <a:xfrm>
            <a:off x="4365466" y="2378660"/>
            <a:ext cx="3254789" cy="5465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Fuel-cell or hydrogen-ready generator capital, certified hydrogen delivered cost, storage and safety infrastructure, efficiency losses, maintenance and contracted fuel availability.</a:t>
            </a:r>
            <a:endParaRPr/>
          </a:p>
        </p:txBody>
      </p:sp>
      <p:sp>
        <p:nvSpPr>
          <p:cNvPr id="1308" name="Google Shape;1308;p43"/>
          <p:cNvSpPr txBox="1"/>
          <p:nvPr/>
        </p:nvSpPr>
        <p:spPr>
          <a:xfrm>
            <a:off x="8660389" y="2080862"/>
            <a:ext cx="796693" cy="1331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64"/>
              <a:buFont typeface="Montserrat"/>
              <a:buNone/>
            </a:pPr>
            <a:r>
              <a:rPr b="1" i="0" lang="en-GB" sz="865" u="none" cap="none" strike="noStrike">
                <a:solidFill>
                  <a:srgbClr val="15303F"/>
                </a:solidFill>
                <a:latin typeface="Montserrat"/>
                <a:ea typeface="Montserrat"/>
                <a:cs typeface="Montserrat"/>
                <a:sym typeface="Montserrat"/>
              </a:rPr>
              <a:t>System Value</a:t>
            </a:r>
            <a:endParaRPr/>
          </a:p>
        </p:txBody>
      </p:sp>
      <p:sp>
        <p:nvSpPr>
          <p:cNvPr id="1309" name="Google Shape;1309;p43"/>
          <p:cNvSpPr txBox="1"/>
          <p:nvPr/>
        </p:nvSpPr>
        <p:spPr>
          <a:xfrm>
            <a:off x="9765559" y="2061575"/>
            <a:ext cx="541720" cy="207639"/>
          </a:xfrm>
          <a:prstGeom prst="rect">
            <a:avLst/>
          </a:prstGeom>
          <a:solidFill>
            <a:srgbClr val="FDECEA"/>
          </a:solidFill>
          <a:ln>
            <a:noFill/>
          </a:ln>
        </p:spPr>
        <p:txBody>
          <a:bodyPr anchorCtr="0" anchor="t" bIns="22850" lIns="76175" spcFirstLastPara="1" rIns="76175" wrap="square" tIns="22850">
            <a:spAutoFit/>
          </a:bodyPr>
          <a:lstStyle/>
          <a:p>
            <a:pPr indent="0" lvl="0" marL="0" marR="0" rtl="0" algn="l">
              <a:lnSpc>
                <a:spcPct val="100000"/>
              </a:lnSpc>
              <a:spcBef>
                <a:spcPts val="0"/>
              </a:spcBef>
              <a:spcAft>
                <a:spcPts val="0"/>
              </a:spcAft>
              <a:buClr>
                <a:srgbClr val="A0291E"/>
              </a:buClr>
              <a:buSzPts val="818"/>
              <a:buFont typeface="Open Sans"/>
              <a:buNone/>
            </a:pPr>
            <a:r>
              <a:rPr b="1" i="0" lang="en-GB" sz="818" u="none" cap="none" strike="noStrike">
                <a:solidFill>
                  <a:srgbClr val="A0291E"/>
                </a:solidFill>
                <a:latin typeface="Open Sans"/>
                <a:ea typeface="Open Sans"/>
                <a:cs typeface="Open Sans"/>
                <a:sym typeface="Open Sans"/>
              </a:rPr>
              <a:t>Upside</a:t>
            </a:r>
            <a:endParaRPr/>
          </a:p>
        </p:txBody>
      </p:sp>
      <p:sp>
        <p:nvSpPr>
          <p:cNvPr id="1310" name="Google Shape;1310;p43"/>
          <p:cNvSpPr txBox="1"/>
          <p:nvPr/>
        </p:nvSpPr>
        <p:spPr>
          <a:xfrm>
            <a:off x="8264219" y="2378660"/>
            <a:ext cx="3397958" cy="4099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Capacity and system-service revenue the asset is qualified to earn, avoided connection or network costs, curtailed-renewable capture, and the value of longer-duration resilience.</a:t>
            </a:r>
            <a:endParaRPr/>
          </a:p>
        </p:txBody>
      </p:sp>
      <p:sp>
        <p:nvSpPr>
          <p:cNvPr id="1311" name="Google Shape;1311;p43"/>
          <p:cNvSpPr txBox="1"/>
          <p:nvPr/>
        </p:nvSpPr>
        <p:spPr>
          <a:xfrm>
            <a:off x="304792" y="5641040"/>
            <a:ext cx="1115690"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Where the Test Lands</a:t>
            </a:r>
            <a:endParaRPr/>
          </a:p>
        </p:txBody>
      </p:sp>
      <p:sp>
        <p:nvSpPr>
          <p:cNvPr id="1312" name="Google Shape;1312;p43"/>
          <p:cNvSpPr txBox="1"/>
          <p:nvPr/>
        </p:nvSpPr>
        <p:spPr>
          <a:xfrm>
            <a:off x="457188" y="6044651"/>
            <a:ext cx="91440" cy="2666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48D53"/>
              </a:buClr>
              <a:buSzPts val="1477"/>
              <a:buFont typeface="Montserrat"/>
              <a:buNone/>
            </a:pPr>
            <a:r>
              <a:rPr b="1" i="0" lang="en-GB" sz="1477" u="none" cap="none" strike="noStrike">
                <a:solidFill>
                  <a:srgbClr val="E48D53"/>
                </a:solidFill>
                <a:latin typeface="Montserrat"/>
                <a:ea typeface="Montserrat"/>
                <a:cs typeface="Montserrat"/>
                <a:sym typeface="Montserrat"/>
              </a:rPr>
              <a:t>1</a:t>
            </a:r>
            <a:endParaRPr/>
          </a:p>
        </p:txBody>
      </p:sp>
      <p:sp>
        <p:nvSpPr>
          <p:cNvPr id="1313" name="Google Shape;1313;p43"/>
          <p:cNvSpPr txBox="1"/>
          <p:nvPr/>
        </p:nvSpPr>
        <p:spPr>
          <a:xfrm>
            <a:off x="784751" y="5939879"/>
            <a:ext cx="964530" cy="1523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00"/>
              <a:buFont typeface="Montserrat"/>
              <a:buNone/>
            </a:pPr>
            <a:r>
              <a:rPr b="1" i="0" lang="en-GB" sz="700" u="none" cap="none" strike="noStrike">
                <a:solidFill>
                  <a:srgbClr val="FFFFFF"/>
                </a:solidFill>
                <a:latin typeface="Montserrat"/>
                <a:ea typeface="Montserrat"/>
                <a:cs typeface="Montserrat"/>
                <a:sym typeface="Montserrat"/>
              </a:rPr>
              <a:t>Strongest — Backup &amp; Long-Duration Resilience</a:t>
            </a:r>
            <a:endParaRPr/>
          </a:p>
        </p:txBody>
      </p:sp>
      <p:sp>
        <p:nvSpPr>
          <p:cNvPr id="1314" name="Google Shape;1314;p43"/>
          <p:cNvSpPr txBox="1"/>
          <p:nvPr/>
        </p:nvSpPr>
        <p:spPr>
          <a:xfrm>
            <a:off x="784751" y="6114599"/>
            <a:ext cx="2997025"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Annual hydrogen consumption stays low while the value of dependable capacity is high.</a:t>
            </a:r>
            <a:endParaRPr/>
          </a:p>
        </p:txBody>
      </p:sp>
      <p:sp>
        <p:nvSpPr>
          <p:cNvPr id="1315" name="Google Shape;1315;p43"/>
          <p:cNvSpPr txBox="1"/>
          <p:nvPr/>
        </p:nvSpPr>
        <p:spPr>
          <a:xfrm>
            <a:off x="4355941" y="6044651"/>
            <a:ext cx="125905" cy="2666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48D53"/>
              </a:buClr>
              <a:buSzPts val="1477"/>
              <a:buFont typeface="Montserrat"/>
              <a:buNone/>
            </a:pPr>
            <a:r>
              <a:rPr b="1" i="0" lang="en-GB" sz="1477" u="none" cap="none" strike="noStrike">
                <a:solidFill>
                  <a:srgbClr val="E48D53"/>
                </a:solidFill>
                <a:latin typeface="Montserrat"/>
                <a:ea typeface="Montserrat"/>
                <a:cs typeface="Montserrat"/>
                <a:sym typeface="Montserrat"/>
              </a:rPr>
              <a:t>2</a:t>
            </a:r>
            <a:endParaRPr/>
          </a:p>
        </p:txBody>
      </p:sp>
      <p:sp>
        <p:nvSpPr>
          <p:cNvPr id="1316" name="Google Shape;1316;p43"/>
          <p:cNvSpPr txBox="1"/>
          <p:nvPr/>
        </p:nvSpPr>
        <p:spPr>
          <a:xfrm>
            <a:off x="4683503" y="5939879"/>
            <a:ext cx="1211579" cy="1523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00"/>
              <a:buFont typeface="Montserrat"/>
              <a:buNone/>
            </a:pPr>
            <a:r>
              <a:rPr b="1" i="0" lang="en-GB" sz="700" u="none" cap="none" strike="noStrike">
                <a:solidFill>
                  <a:srgbClr val="FFFFFF"/>
                </a:solidFill>
                <a:latin typeface="Montserrat"/>
                <a:ea typeface="Montserrat"/>
                <a:cs typeface="Montserrat"/>
                <a:sym typeface="Montserrat"/>
              </a:rPr>
              <a:t>Possible — Flexible Peaking</a:t>
            </a:r>
            <a:endParaRPr/>
          </a:p>
        </p:txBody>
      </p:sp>
      <p:sp>
        <p:nvSpPr>
          <p:cNvPr id="1317" name="Google Shape;1317;p43"/>
          <p:cNvSpPr txBox="1"/>
          <p:nvPr/>
        </p:nvSpPr>
        <p:spPr>
          <a:xfrm>
            <a:off x="4683503" y="6114599"/>
            <a:ext cx="2724379" cy="2521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Viable where market revenue and renewable fuel supply are contractable.</a:t>
            </a:r>
            <a:endParaRPr/>
          </a:p>
        </p:txBody>
      </p:sp>
      <p:sp>
        <p:nvSpPr>
          <p:cNvPr id="1318" name="Google Shape;1318;p43"/>
          <p:cNvSpPr txBox="1"/>
          <p:nvPr/>
        </p:nvSpPr>
        <p:spPr>
          <a:xfrm>
            <a:off x="8254694" y="6044651"/>
            <a:ext cx="126351" cy="2666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48D53"/>
              </a:buClr>
              <a:buSzPts val="1477"/>
              <a:buFont typeface="Montserrat"/>
              <a:buNone/>
            </a:pPr>
            <a:r>
              <a:rPr b="1" i="0" lang="en-GB" sz="1477" u="none" cap="none" strike="noStrike">
                <a:solidFill>
                  <a:srgbClr val="E48D53"/>
                </a:solidFill>
                <a:latin typeface="Montserrat"/>
                <a:ea typeface="Montserrat"/>
                <a:cs typeface="Montserrat"/>
                <a:sym typeface="Montserrat"/>
              </a:rPr>
              <a:t>3</a:t>
            </a:r>
            <a:endParaRPr/>
          </a:p>
        </p:txBody>
      </p:sp>
      <p:sp>
        <p:nvSpPr>
          <p:cNvPr id="1319" name="Google Shape;1319;p43"/>
          <p:cNvSpPr txBox="1"/>
          <p:nvPr/>
        </p:nvSpPr>
        <p:spPr>
          <a:xfrm>
            <a:off x="8582256" y="5939879"/>
            <a:ext cx="1220955" cy="1523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00"/>
              <a:buFont typeface="Montserrat"/>
              <a:buNone/>
            </a:pPr>
            <a:r>
              <a:rPr b="1" i="0" lang="en-GB" sz="700" u="none" cap="none" strike="noStrike">
                <a:solidFill>
                  <a:srgbClr val="FFFFFF"/>
                </a:solidFill>
                <a:latin typeface="Montserrat"/>
                <a:ea typeface="Montserrat"/>
                <a:cs typeface="Montserrat"/>
                <a:sym typeface="Montserrat"/>
              </a:rPr>
              <a:t>Weakest — Continuous Prime Power</a:t>
            </a:r>
            <a:endParaRPr/>
          </a:p>
        </p:txBody>
      </p:sp>
      <p:sp>
        <p:nvSpPr>
          <p:cNvPr id="1320" name="Google Shape;1320;p43"/>
          <p:cNvSpPr txBox="1"/>
          <p:nvPr/>
        </p:nvSpPr>
        <p:spPr>
          <a:xfrm>
            <a:off x="8582256" y="6114599"/>
            <a:ext cx="2955801" cy="3323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720"/>
              <a:buFont typeface="Open Sans"/>
              <a:buNone/>
            </a:pPr>
            <a:r>
              <a:rPr b="0" i="0" lang="en-GB" sz="720" u="none" cap="none" strike="noStrike">
                <a:solidFill>
                  <a:srgbClr val="BFDFF0"/>
                </a:solidFill>
                <a:latin typeface="Open Sans"/>
                <a:ea typeface="Open Sans"/>
                <a:cs typeface="Open Sans"/>
                <a:sym typeface="Open Sans"/>
              </a:rPr>
              <a:t>Electrolysis and reconversion losses mean direct renewable electricity is normally more efficient, and high utilisation magnifies fuel-price exposure.</a:t>
            </a:r>
            <a:endParaRPr/>
          </a:p>
        </p:txBody>
      </p:sp>
      <p:sp>
        <p:nvSpPr>
          <p:cNvPr id="1321" name="Google Shape;1321;p43"/>
          <p:cNvSpPr txBox="1"/>
          <p:nvPr/>
        </p:nvSpPr>
        <p:spPr>
          <a:xfrm>
            <a:off x="380990" y="6661677"/>
            <a:ext cx="2864567"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Policy, Economics &amp; Market Signals for Hydrogen Adoption</a:t>
            </a:r>
            <a:endParaRPr/>
          </a:p>
        </p:txBody>
      </p:sp>
      <p:sp>
        <p:nvSpPr>
          <p:cNvPr id="1322" name="Google Shape;1322;p43"/>
          <p:cNvSpPr txBox="1"/>
          <p:nvPr/>
        </p:nvSpPr>
        <p:spPr>
          <a:xfrm>
            <a:off x="11462455" y="6661677"/>
            <a:ext cx="330219"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10 / 11</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8FB"/>
        </a:solidFill>
      </p:bgPr>
    </p:bg>
    <p:spTree>
      <p:nvGrpSpPr>
        <p:cNvPr id="1326" name="Shape 1326"/>
        <p:cNvGrpSpPr/>
        <p:nvPr/>
      </p:nvGrpSpPr>
      <p:grpSpPr>
        <a:xfrm>
          <a:off x="0" y="0"/>
          <a:ext cx="0" cy="0"/>
          <a:chOff x="0" y="0"/>
          <a:chExt cx="0" cy="0"/>
        </a:xfrm>
      </p:grpSpPr>
      <p:sp>
        <p:nvSpPr>
          <p:cNvPr id="1327" name="Google Shape;1327;p44"/>
          <p:cNvSpPr/>
          <p:nvPr/>
        </p:nvSpPr>
        <p:spPr>
          <a:xfrm>
            <a:off x="0" y="0"/>
            <a:ext cx="12192000" cy="57150"/>
          </a:xfrm>
          <a:prstGeom prst="rect">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8" name="Google Shape;1328;p44"/>
          <p:cNvSpPr/>
          <p:nvPr/>
        </p:nvSpPr>
        <p:spPr>
          <a:xfrm>
            <a:off x="0" y="57150"/>
            <a:ext cx="12192000" cy="1072901"/>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9" name="Google Shape;1329;p44"/>
          <p:cNvSpPr/>
          <p:nvPr/>
        </p:nvSpPr>
        <p:spPr>
          <a:xfrm>
            <a:off x="304800" y="1282451"/>
            <a:ext cx="11582400" cy="469701"/>
          </a:xfrm>
          <a:prstGeom prst="rect">
            <a:avLst/>
          </a:prstGeom>
          <a:solidFill>
            <a:srgbClr val="E9F2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0" name="Google Shape;1330;p44"/>
          <p:cNvSpPr/>
          <p:nvPr/>
        </p:nvSpPr>
        <p:spPr>
          <a:xfrm>
            <a:off x="304800" y="1282451"/>
            <a:ext cx="38100" cy="469701"/>
          </a:xfrm>
          <a:prstGeom prst="rect">
            <a:avLst/>
          </a:prstGeom>
          <a:solidFill>
            <a:srgbClr val="1F5C8B"/>
          </a:solidFill>
          <a:ln>
            <a:noFill/>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1" name="Google Shape;1331;p44"/>
          <p:cNvSpPr/>
          <p:nvPr/>
        </p:nvSpPr>
        <p:spPr>
          <a:xfrm>
            <a:off x="304800" y="1866453"/>
            <a:ext cx="3784550" cy="3660427"/>
          </a:xfrm>
          <a:prstGeom prst="roundRect">
            <a:avLst>
              <a:gd fmla="val 20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2" name="Google Shape;1332;p44"/>
          <p:cNvSpPr/>
          <p:nvPr/>
        </p:nvSpPr>
        <p:spPr>
          <a:xfrm>
            <a:off x="466724" y="2013049"/>
            <a:ext cx="304800" cy="304800"/>
          </a:xfrm>
          <a:prstGeom prst="ellipse">
            <a:avLst/>
          </a:prstGeom>
          <a:solidFill>
            <a:srgbClr val="1691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333" name="Google Shape;1333;p44"/>
          <p:cNvSpPr/>
          <p:nvPr/>
        </p:nvSpPr>
        <p:spPr>
          <a:xfrm>
            <a:off x="578643" y="2129429"/>
            <a:ext cx="80916" cy="71926"/>
          </a:xfrm>
          <a:prstGeom prst="rect">
            <a:avLst/>
          </a:prstGeom>
          <a:noFill/>
          <a:ln>
            <a:noFill/>
          </a:ln>
        </p:spPr>
      </p:sp>
      <p:sp>
        <p:nvSpPr>
          <p:cNvPr id="1334" name="Google Shape;1334;p44"/>
          <p:cNvSpPr/>
          <p:nvPr/>
        </p:nvSpPr>
        <p:spPr>
          <a:xfrm>
            <a:off x="4203650" y="1866453"/>
            <a:ext cx="3784550" cy="3660427"/>
          </a:xfrm>
          <a:prstGeom prst="roundRect">
            <a:avLst>
              <a:gd fmla="val 20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5" name="Google Shape;1335;p44"/>
          <p:cNvSpPr/>
          <p:nvPr/>
        </p:nvSpPr>
        <p:spPr>
          <a:xfrm>
            <a:off x="4365575" y="2013049"/>
            <a:ext cx="304800" cy="304800"/>
          </a:xfrm>
          <a:prstGeom prst="ellipse">
            <a:avLst/>
          </a:prstGeom>
          <a:solidFill>
            <a:srgbClr val="B261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336" name="Google Shape;1336;p44"/>
          <p:cNvSpPr/>
          <p:nvPr/>
        </p:nvSpPr>
        <p:spPr>
          <a:xfrm>
            <a:off x="4469308" y="2100656"/>
            <a:ext cx="97107" cy="129477"/>
          </a:xfrm>
          <a:prstGeom prst="rect">
            <a:avLst/>
          </a:prstGeom>
          <a:noFill/>
          <a:ln>
            <a:noFill/>
          </a:ln>
        </p:spPr>
      </p:sp>
      <p:sp>
        <p:nvSpPr>
          <p:cNvPr id="1337" name="Google Shape;1337;p44"/>
          <p:cNvSpPr/>
          <p:nvPr/>
        </p:nvSpPr>
        <p:spPr>
          <a:xfrm>
            <a:off x="8102500" y="1866453"/>
            <a:ext cx="3784550" cy="3660427"/>
          </a:xfrm>
          <a:prstGeom prst="roundRect">
            <a:avLst>
              <a:gd fmla="val 2081" name="adj"/>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8" name="Google Shape;1338;p44"/>
          <p:cNvSpPr/>
          <p:nvPr/>
        </p:nvSpPr>
        <p:spPr>
          <a:xfrm>
            <a:off x="8264425" y="2013049"/>
            <a:ext cx="304800" cy="304800"/>
          </a:xfrm>
          <a:prstGeom prst="ellipse">
            <a:avLst/>
          </a:prstGeom>
          <a:solidFill>
            <a:srgbClr val="C0392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descr="image.png" id="1339" name="Google Shape;1339;p44"/>
          <p:cNvSpPr/>
          <p:nvPr/>
        </p:nvSpPr>
        <p:spPr>
          <a:xfrm>
            <a:off x="8351876" y="2100656"/>
            <a:ext cx="129477" cy="129477"/>
          </a:xfrm>
          <a:prstGeom prst="rect">
            <a:avLst/>
          </a:prstGeom>
          <a:noFill/>
          <a:ln>
            <a:noFill/>
          </a:ln>
        </p:spPr>
      </p:sp>
      <p:sp>
        <p:nvSpPr>
          <p:cNvPr id="1340" name="Google Shape;1340;p44"/>
          <p:cNvSpPr/>
          <p:nvPr/>
        </p:nvSpPr>
        <p:spPr>
          <a:xfrm>
            <a:off x="304800" y="5842992"/>
            <a:ext cx="3784550" cy="674191"/>
          </a:xfrm>
          <a:prstGeom prst="roundRect">
            <a:avLst>
              <a:gd fmla="val 11302"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1" name="Google Shape;1341;p44"/>
          <p:cNvSpPr/>
          <p:nvPr/>
        </p:nvSpPr>
        <p:spPr>
          <a:xfrm>
            <a:off x="4203650" y="5842992"/>
            <a:ext cx="3784550" cy="674191"/>
          </a:xfrm>
          <a:prstGeom prst="roundRect">
            <a:avLst>
              <a:gd fmla="val 11302"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2" name="Google Shape;1342;p44"/>
          <p:cNvSpPr/>
          <p:nvPr/>
        </p:nvSpPr>
        <p:spPr>
          <a:xfrm>
            <a:off x="8102500" y="5842992"/>
            <a:ext cx="3784550" cy="674191"/>
          </a:xfrm>
          <a:prstGeom prst="roundRect">
            <a:avLst>
              <a:gd fmla="val 11302" name="adj"/>
            </a:avLst>
          </a:prstGeom>
          <a:solidFill>
            <a:srgbClr val="1F5C8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3" name="Google Shape;1343;p44"/>
          <p:cNvSpPr/>
          <p:nvPr/>
        </p:nvSpPr>
        <p:spPr>
          <a:xfrm>
            <a:off x="0" y="6608564"/>
            <a:ext cx="12192000" cy="249435"/>
          </a:xfrm>
          <a:prstGeom prst="rect">
            <a:avLst/>
          </a:prstGeom>
          <a:solidFill>
            <a:srgbClr val="1530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4" name="Google Shape;1344;p44"/>
          <p:cNvSpPr txBox="1"/>
          <p:nvPr/>
        </p:nvSpPr>
        <p:spPr>
          <a:xfrm>
            <a:off x="380990" y="215200"/>
            <a:ext cx="8893002" cy="3143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41"/>
              <a:buFont typeface="Montserrat"/>
              <a:buNone/>
            </a:pPr>
            <a:r>
              <a:rPr b="1" i="0" lang="en-GB" sz="1741" u="none" cap="none" strike="noStrike">
                <a:solidFill>
                  <a:srgbClr val="FFFFFF"/>
                </a:solidFill>
                <a:latin typeface="Montserrat"/>
                <a:ea typeface="Montserrat"/>
                <a:cs typeface="Montserrat"/>
                <a:sym typeface="Montserrat"/>
              </a:rPr>
              <a:t>ACER &amp; Hydrogen Europe Market Monitoring — What the Data Says</a:t>
            </a:r>
            <a:endParaRPr/>
          </a:p>
        </p:txBody>
      </p:sp>
      <p:sp>
        <p:nvSpPr>
          <p:cNvPr id="1345" name="Google Shape;1345;p44"/>
          <p:cNvSpPr txBox="1"/>
          <p:nvPr/>
        </p:nvSpPr>
        <p:spPr>
          <a:xfrm>
            <a:off x="380990" y="572229"/>
            <a:ext cx="8068663" cy="3330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1082"/>
              <a:buFont typeface="Open Sans"/>
              <a:buNone/>
            </a:pPr>
            <a:r>
              <a:rPr b="0" i="1" lang="en-GB" sz="1082" u="none" cap="none" strike="noStrike">
                <a:solidFill>
                  <a:srgbClr val="BFDFF0"/>
                </a:solidFill>
                <a:latin typeface="Open Sans"/>
                <a:ea typeface="Open Sans"/>
                <a:cs typeface="Open Sans"/>
                <a:sym typeface="Open Sans"/>
              </a:rPr>
              <a:t>Independent market monitoring confirms momentum but flags execution gaps that require coordinated action from regulators, operators, and investors.</a:t>
            </a:r>
            <a:endParaRPr/>
          </a:p>
        </p:txBody>
      </p:sp>
      <p:sp>
        <p:nvSpPr>
          <p:cNvPr id="1346" name="Google Shape;1346;p44"/>
          <p:cNvSpPr txBox="1"/>
          <p:nvPr/>
        </p:nvSpPr>
        <p:spPr>
          <a:xfrm>
            <a:off x="470433" y="1350879"/>
            <a:ext cx="11255738" cy="27328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850"/>
              <a:buFont typeface="Open Sans"/>
              <a:buNone/>
            </a:pPr>
            <a:r>
              <a:rPr b="1" i="0" lang="en-GB" sz="850" u="none" cap="none" strike="noStrike">
                <a:solidFill>
                  <a:srgbClr val="1F5C8B"/>
                </a:solidFill>
                <a:latin typeface="Open Sans"/>
                <a:ea typeface="Open Sans"/>
                <a:cs typeface="Open Sans"/>
                <a:sym typeface="Open Sans"/>
              </a:rPr>
              <a:t>ACER</a:t>
            </a:r>
            <a:r>
              <a:rPr b="0" i="0" lang="en-GB" sz="888" u="none" cap="none" strike="noStrike">
                <a:solidFill>
                  <a:srgbClr val="15303F"/>
                </a:solidFill>
                <a:latin typeface="Open Sans"/>
                <a:ea typeface="Open Sans"/>
                <a:cs typeface="Open Sans"/>
                <a:sym typeface="Open Sans"/>
              </a:rPr>
              <a:t> provides the regulatory baseline — tracking project pipelines, offtake contracts, infrastructure utilisation, and cross-border flows.</a:t>
            </a:r>
            <a:r>
              <a:rPr b="1" i="0" lang="en-GB" sz="850" u="none" cap="none" strike="noStrike">
                <a:solidFill>
                  <a:srgbClr val="1F5C8B"/>
                </a:solidFill>
                <a:latin typeface="Open Sans"/>
                <a:ea typeface="Open Sans"/>
                <a:cs typeface="Open Sans"/>
                <a:sym typeface="Open Sans"/>
              </a:rPr>
              <a:t> Hydrogen Europe</a:t>
            </a:r>
            <a:r>
              <a:rPr b="0" i="0" lang="en-GB" sz="888" u="none" cap="none" strike="noStrike">
                <a:solidFill>
                  <a:srgbClr val="15303F"/>
                </a:solidFill>
                <a:latin typeface="Open Sans"/>
                <a:ea typeface="Open Sans"/>
                <a:cs typeface="Open Sans"/>
                <a:sym typeface="Open Sans"/>
              </a:rPr>
              <a:t> complements with industry-side data: electrolyser deployment rates, financing close rates, and demand-side contract activity.</a:t>
            </a:r>
            <a:endParaRPr/>
          </a:p>
        </p:txBody>
      </p:sp>
      <p:sp>
        <p:nvSpPr>
          <p:cNvPr id="1347" name="Google Shape;1347;p44"/>
          <p:cNvSpPr txBox="1"/>
          <p:nvPr/>
        </p:nvSpPr>
        <p:spPr>
          <a:xfrm>
            <a:off x="862883" y="2080862"/>
            <a:ext cx="1396216" cy="1331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64"/>
              <a:buFont typeface="Montserrat"/>
              <a:buNone/>
            </a:pPr>
            <a:r>
              <a:rPr b="1" i="0" lang="en-GB" sz="865" u="none" cap="none" strike="noStrike">
                <a:solidFill>
                  <a:srgbClr val="15303F"/>
                </a:solidFill>
                <a:latin typeface="Montserrat"/>
                <a:ea typeface="Montserrat"/>
                <a:cs typeface="Montserrat"/>
                <a:sym typeface="Montserrat"/>
              </a:rPr>
              <a:t>Project Pipeline Growth</a:t>
            </a:r>
            <a:endParaRPr/>
          </a:p>
        </p:txBody>
      </p:sp>
      <p:sp>
        <p:nvSpPr>
          <p:cNvPr id="1348" name="Google Shape;1348;p44"/>
          <p:cNvSpPr txBox="1"/>
          <p:nvPr/>
        </p:nvSpPr>
        <p:spPr>
          <a:xfrm>
            <a:off x="2516918" y="2061575"/>
            <a:ext cx="498530" cy="172033"/>
          </a:xfrm>
          <a:prstGeom prst="rect">
            <a:avLst/>
          </a:prstGeom>
          <a:solidFill>
            <a:srgbClr val="E9F2F8"/>
          </a:solidFill>
          <a:ln>
            <a:noFill/>
          </a:ln>
        </p:spPr>
        <p:txBody>
          <a:bodyPr anchorCtr="0" anchor="t" bIns="22850" lIns="76175" spcFirstLastPara="1" rIns="76175" wrap="square" tIns="22850">
            <a:spAutoFit/>
          </a:bodyPr>
          <a:lstStyle/>
          <a:p>
            <a:pPr indent="0" lvl="0" marL="0" marR="0" rtl="0" algn="l">
              <a:lnSpc>
                <a:spcPct val="100000"/>
              </a:lnSpc>
              <a:spcBef>
                <a:spcPts val="0"/>
              </a:spcBef>
              <a:spcAft>
                <a:spcPts val="0"/>
              </a:spcAft>
              <a:buClr>
                <a:srgbClr val="1F5C8B"/>
              </a:buClr>
              <a:buSzPts val="818"/>
              <a:buFont typeface="Open Sans"/>
              <a:buNone/>
            </a:pPr>
            <a:r>
              <a:rPr b="1" i="0" lang="en-GB" sz="818" u="none" cap="none" strike="noStrike">
                <a:solidFill>
                  <a:srgbClr val="1F5C8B"/>
                </a:solidFill>
                <a:latin typeface="Open Sans"/>
                <a:ea typeface="Open Sans"/>
                <a:cs typeface="Open Sans"/>
                <a:sym typeface="Open Sans"/>
              </a:rPr>
              <a:t>Strong</a:t>
            </a:r>
            <a:endParaRPr/>
          </a:p>
        </p:txBody>
      </p:sp>
      <p:sp>
        <p:nvSpPr>
          <p:cNvPr id="1349" name="Google Shape;1349;p44"/>
          <p:cNvSpPr txBox="1"/>
          <p:nvPr/>
        </p:nvSpPr>
        <p:spPr>
          <a:xfrm>
            <a:off x="466713" y="2378660"/>
            <a:ext cx="3214309" cy="4099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Pipeline of announced and permitted hydrogen projects is expanding across EU member states. ACER monitoring confirms healthy project formation rates.</a:t>
            </a:r>
            <a:endParaRPr/>
          </a:p>
        </p:txBody>
      </p:sp>
      <p:sp>
        <p:nvSpPr>
          <p:cNvPr id="1350" name="Google Shape;1350;p44"/>
          <p:cNvSpPr txBox="1"/>
          <p:nvPr/>
        </p:nvSpPr>
        <p:spPr>
          <a:xfrm>
            <a:off x="4761636" y="2080862"/>
            <a:ext cx="1622239" cy="1331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64"/>
              <a:buFont typeface="Montserrat"/>
              <a:buNone/>
            </a:pPr>
            <a:r>
              <a:rPr b="1" i="0" lang="en-GB" sz="865" u="none" cap="none" strike="noStrike">
                <a:solidFill>
                  <a:srgbClr val="15303F"/>
                </a:solidFill>
                <a:latin typeface="Montserrat"/>
                <a:ea typeface="Montserrat"/>
                <a:cs typeface="Montserrat"/>
                <a:sym typeface="Montserrat"/>
              </a:rPr>
              <a:t>Offtake Contract Formation</a:t>
            </a:r>
            <a:endParaRPr/>
          </a:p>
        </p:txBody>
      </p:sp>
      <p:sp>
        <p:nvSpPr>
          <p:cNvPr id="1351" name="Google Shape;1351;p44"/>
          <p:cNvSpPr txBox="1"/>
          <p:nvPr/>
        </p:nvSpPr>
        <p:spPr>
          <a:xfrm>
            <a:off x="6660784" y="2061575"/>
            <a:ext cx="896071" cy="207639"/>
          </a:xfrm>
          <a:prstGeom prst="rect">
            <a:avLst/>
          </a:prstGeom>
          <a:solidFill>
            <a:srgbClr val="FEF3E8"/>
          </a:solidFill>
          <a:ln>
            <a:noFill/>
          </a:ln>
        </p:spPr>
        <p:txBody>
          <a:bodyPr anchorCtr="0" anchor="t" bIns="22850" lIns="76175" spcFirstLastPara="1" rIns="76175" wrap="square" tIns="22850">
            <a:spAutoFit/>
          </a:bodyPr>
          <a:lstStyle/>
          <a:p>
            <a:pPr indent="0" lvl="0" marL="0" marR="0" rtl="0" algn="l">
              <a:lnSpc>
                <a:spcPct val="100000"/>
              </a:lnSpc>
              <a:spcBef>
                <a:spcPts val="0"/>
              </a:spcBef>
              <a:spcAft>
                <a:spcPts val="0"/>
              </a:spcAft>
              <a:buClr>
                <a:srgbClr val="B4550F"/>
              </a:buClr>
              <a:buSzPts val="818"/>
              <a:buFont typeface="Open Sans"/>
              <a:buNone/>
            </a:pPr>
            <a:r>
              <a:rPr b="1" i="0" lang="en-GB" sz="818" u="none" cap="none" strike="noStrike">
                <a:solidFill>
                  <a:srgbClr val="B4550F"/>
                </a:solidFill>
                <a:latin typeface="Open Sans"/>
                <a:ea typeface="Open Sans"/>
                <a:cs typeface="Open Sans"/>
                <a:sym typeface="Open Sans"/>
              </a:rPr>
              <a:t>Lags Pipeline</a:t>
            </a:r>
            <a:endParaRPr/>
          </a:p>
        </p:txBody>
      </p:sp>
      <p:sp>
        <p:nvSpPr>
          <p:cNvPr id="1352" name="Google Shape;1352;p44"/>
          <p:cNvSpPr txBox="1"/>
          <p:nvPr/>
        </p:nvSpPr>
        <p:spPr>
          <a:xfrm>
            <a:off x="4365466" y="2378660"/>
            <a:ext cx="3254789" cy="4099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Offtake contract formation consistently lags the project pipeline. Without committed offtakers, projects stall before reaching final investment decision.</a:t>
            </a:r>
            <a:endParaRPr/>
          </a:p>
        </p:txBody>
      </p:sp>
      <p:sp>
        <p:nvSpPr>
          <p:cNvPr id="1353" name="Google Shape;1353;p44"/>
          <p:cNvSpPr txBox="1"/>
          <p:nvPr/>
        </p:nvSpPr>
        <p:spPr>
          <a:xfrm>
            <a:off x="8660389" y="2080862"/>
            <a:ext cx="902491" cy="1331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5303F"/>
              </a:buClr>
              <a:buSzPts val="864"/>
              <a:buFont typeface="Montserrat"/>
              <a:buNone/>
            </a:pPr>
            <a:r>
              <a:rPr b="1" i="0" lang="en-GB" sz="865" u="none" cap="none" strike="noStrike">
                <a:solidFill>
                  <a:srgbClr val="15303F"/>
                </a:solidFill>
                <a:latin typeface="Montserrat"/>
                <a:ea typeface="Montserrat"/>
                <a:cs typeface="Montserrat"/>
                <a:sym typeface="Montserrat"/>
              </a:rPr>
              <a:t>Financing Gaps</a:t>
            </a:r>
            <a:endParaRPr/>
          </a:p>
        </p:txBody>
      </p:sp>
      <p:sp>
        <p:nvSpPr>
          <p:cNvPr id="1354" name="Google Shape;1354;p44"/>
          <p:cNvSpPr txBox="1"/>
          <p:nvPr/>
        </p:nvSpPr>
        <p:spPr>
          <a:xfrm>
            <a:off x="9765559" y="2061575"/>
            <a:ext cx="541720" cy="207639"/>
          </a:xfrm>
          <a:prstGeom prst="rect">
            <a:avLst/>
          </a:prstGeom>
          <a:solidFill>
            <a:srgbClr val="FDECEA"/>
          </a:solidFill>
          <a:ln>
            <a:noFill/>
          </a:ln>
        </p:spPr>
        <p:txBody>
          <a:bodyPr anchorCtr="0" anchor="t" bIns="22850" lIns="76175" spcFirstLastPara="1" rIns="76175" wrap="square" tIns="22850">
            <a:spAutoFit/>
          </a:bodyPr>
          <a:lstStyle/>
          <a:p>
            <a:pPr indent="0" lvl="0" marL="0" marR="0" rtl="0" algn="l">
              <a:lnSpc>
                <a:spcPct val="100000"/>
              </a:lnSpc>
              <a:spcBef>
                <a:spcPts val="0"/>
              </a:spcBef>
              <a:spcAft>
                <a:spcPts val="0"/>
              </a:spcAft>
              <a:buClr>
                <a:srgbClr val="A0291E"/>
              </a:buClr>
              <a:buSzPts val="818"/>
              <a:buFont typeface="Open Sans"/>
              <a:buNone/>
            </a:pPr>
            <a:r>
              <a:rPr b="1" i="0" lang="en-GB" sz="818" u="none" cap="none" strike="noStrike">
                <a:solidFill>
                  <a:srgbClr val="A0291E"/>
                </a:solidFill>
                <a:latin typeface="Open Sans"/>
                <a:ea typeface="Open Sans"/>
                <a:cs typeface="Open Sans"/>
                <a:sym typeface="Open Sans"/>
              </a:rPr>
              <a:t>Persist</a:t>
            </a:r>
            <a:endParaRPr/>
          </a:p>
        </p:txBody>
      </p:sp>
      <p:sp>
        <p:nvSpPr>
          <p:cNvPr id="1355" name="Google Shape;1355;p44"/>
          <p:cNvSpPr txBox="1"/>
          <p:nvPr/>
        </p:nvSpPr>
        <p:spPr>
          <a:xfrm>
            <a:off x="8264219" y="2378660"/>
            <a:ext cx="3397958" cy="4099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74C63"/>
              </a:buClr>
              <a:buSzPts val="888"/>
              <a:buFont typeface="Open Sans"/>
              <a:buNone/>
            </a:pPr>
            <a:r>
              <a:rPr b="0" i="0" lang="en-GB" sz="888" u="none" cap="none" strike="noStrike">
                <a:solidFill>
                  <a:srgbClr val="274C63"/>
                </a:solidFill>
                <a:latin typeface="Open Sans"/>
                <a:ea typeface="Open Sans"/>
                <a:cs typeface="Open Sans"/>
                <a:sym typeface="Open Sans"/>
              </a:rPr>
              <a:t>Financing gaps persist where policy certainty is lowest. Early offtake commitments from large consumers — including data centres — convert pipeline into operating capacity.</a:t>
            </a:r>
            <a:endParaRPr/>
          </a:p>
        </p:txBody>
      </p:sp>
      <p:sp>
        <p:nvSpPr>
          <p:cNvPr id="1356" name="Google Shape;1356;p44"/>
          <p:cNvSpPr txBox="1"/>
          <p:nvPr/>
        </p:nvSpPr>
        <p:spPr>
          <a:xfrm>
            <a:off x="304792" y="5641040"/>
            <a:ext cx="1526059" cy="1168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F5C8B"/>
              </a:buClr>
              <a:buSzPts val="759"/>
              <a:buFont typeface="Montserrat"/>
              <a:buNone/>
            </a:pPr>
            <a:r>
              <a:rPr b="1" i="0" lang="en-GB" sz="759" u="none" cap="none" strike="noStrike">
                <a:solidFill>
                  <a:srgbClr val="1F5C8B"/>
                </a:solidFill>
                <a:latin typeface="Montserrat"/>
                <a:ea typeface="Montserrat"/>
                <a:cs typeface="Montserrat"/>
                <a:sym typeface="Montserrat"/>
              </a:rPr>
              <a:t>Prioritised Ireland Action Plan</a:t>
            </a:r>
            <a:endParaRPr/>
          </a:p>
        </p:txBody>
      </p:sp>
      <p:sp>
        <p:nvSpPr>
          <p:cNvPr id="1357" name="Google Shape;1357;p44"/>
          <p:cNvSpPr txBox="1"/>
          <p:nvPr/>
        </p:nvSpPr>
        <p:spPr>
          <a:xfrm>
            <a:off x="457188" y="6044651"/>
            <a:ext cx="91440" cy="2666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48D53"/>
              </a:buClr>
              <a:buSzPts val="1477"/>
              <a:buFont typeface="Montserrat"/>
              <a:buNone/>
            </a:pPr>
            <a:r>
              <a:rPr b="1" i="0" lang="en-GB" sz="1477" u="none" cap="none" strike="noStrike">
                <a:solidFill>
                  <a:srgbClr val="E48D53"/>
                </a:solidFill>
                <a:latin typeface="Montserrat"/>
                <a:ea typeface="Montserrat"/>
                <a:cs typeface="Montserrat"/>
                <a:sym typeface="Montserrat"/>
              </a:rPr>
              <a:t>1</a:t>
            </a:r>
            <a:endParaRPr/>
          </a:p>
        </p:txBody>
      </p:sp>
      <p:sp>
        <p:nvSpPr>
          <p:cNvPr id="1358" name="Google Shape;1358;p44"/>
          <p:cNvSpPr txBox="1"/>
          <p:nvPr/>
        </p:nvSpPr>
        <p:spPr>
          <a:xfrm>
            <a:off x="784751" y="5939879"/>
            <a:ext cx="2390078" cy="10772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00"/>
              <a:buFont typeface="Montserrat"/>
              <a:buNone/>
            </a:pPr>
            <a:r>
              <a:rPr b="1" i="0" lang="en-GB" sz="700" u="none" cap="none" strike="noStrike">
                <a:solidFill>
                  <a:srgbClr val="FFFFFF"/>
                </a:solidFill>
                <a:latin typeface="Montserrat"/>
                <a:ea typeface="Montserrat"/>
                <a:cs typeface="Montserrat"/>
                <a:sym typeface="Montserrat"/>
              </a:rPr>
              <a:t>Irish Renewable Hydrogen Agreement (2027–2029)</a:t>
            </a:r>
            <a:endParaRPr/>
          </a:p>
        </p:txBody>
      </p:sp>
      <p:sp>
        <p:nvSpPr>
          <p:cNvPr id="1359" name="Google Shape;1359;p44"/>
          <p:cNvSpPr txBox="1"/>
          <p:nvPr/>
        </p:nvSpPr>
        <p:spPr>
          <a:xfrm>
            <a:off x="784751" y="6114599"/>
            <a:ext cx="2997025" cy="3231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700"/>
              <a:buFont typeface="Open Sans"/>
              <a:buNone/>
            </a:pPr>
            <a:r>
              <a:rPr b="0" i="0" lang="en-GB" sz="700" u="none" cap="none" strike="noStrike">
                <a:solidFill>
                  <a:srgbClr val="BFDFF0"/>
                </a:solidFill>
                <a:latin typeface="Open Sans"/>
                <a:ea typeface="Open Sans"/>
                <a:cs typeface="Open Sans"/>
                <a:sym typeface="Open Sans"/>
              </a:rPr>
              <a:t>DECC, with SEAI and Finance, to competitively award a declining, time-limited price premium with narrowly defined volume protection to certified producers or multi-user clusters.</a:t>
            </a:r>
            <a:endParaRPr/>
          </a:p>
        </p:txBody>
      </p:sp>
      <p:sp>
        <p:nvSpPr>
          <p:cNvPr id="1360" name="Google Shape;1360;p44"/>
          <p:cNvSpPr txBox="1"/>
          <p:nvPr/>
        </p:nvSpPr>
        <p:spPr>
          <a:xfrm>
            <a:off x="4355941" y="6044651"/>
            <a:ext cx="125905" cy="2666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48D53"/>
              </a:buClr>
              <a:buSzPts val="1477"/>
              <a:buFont typeface="Montserrat"/>
              <a:buNone/>
            </a:pPr>
            <a:r>
              <a:rPr b="1" i="0" lang="en-GB" sz="1477" u="none" cap="none" strike="noStrike">
                <a:solidFill>
                  <a:srgbClr val="E48D53"/>
                </a:solidFill>
                <a:latin typeface="Montserrat"/>
                <a:ea typeface="Montserrat"/>
                <a:cs typeface="Montserrat"/>
                <a:sym typeface="Montserrat"/>
              </a:rPr>
              <a:t>2</a:t>
            </a:r>
            <a:endParaRPr/>
          </a:p>
        </p:txBody>
      </p:sp>
      <p:sp>
        <p:nvSpPr>
          <p:cNvPr id="1361" name="Google Shape;1361;p44"/>
          <p:cNvSpPr txBox="1"/>
          <p:nvPr/>
        </p:nvSpPr>
        <p:spPr>
          <a:xfrm>
            <a:off x="4683503" y="5939879"/>
            <a:ext cx="1739259" cy="10772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00"/>
              <a:buFont typeface="Montserrat"/>
              <a:buNone/>
            </a:pPr>
            <a:r>
              <a:rPr b="1" i="0" lang="en-GB" sz="700" u="none" cap="none" strike="noStrike">
                <a:solidFill>
                  <a:srgbClr val="FFFFFF"/>
                </a:solidFill>
                <a:latin typeface="Montserrat"/>
                <a:ea typeface="Montserrat"/>
                <a:cs typeface="Montserrat"/>
                <a:sym typeface="Montserrat"/>
              </a:rPr>
              <a:t>Data-Centre-Linked Hydrogen Valley</a:t>
            </a:r>
            <a:endParaRPr/>
          </a:p>
        </p:txBody>
      </p:sp>
      <p:sp>
        <p:nvSpPr>
          <p:cNvPr id="1362" name="Google Shape;1362;p44"/>
          <p:cNvSpPr txBox="1"/>
          <p:nvPr/>
        </p:nvSpPr>
        <p:spPr>
          <a:xfrm>
            <a:off x="4683503" y="6114599"/>
            <a:ext cx="2724379" cy="3231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700"/>
              <a:buFont typeface="Open Sans"/>
              <a:buNone/>
            </a:pPr>
            <a:r>
              <a:rPr b="0" i="0" lang="en-GB" sz="700" u="none" cap="none" strike="noStrike">
                <a:solidFill>
                  <a:srgbClr val="BFDFF0"/>
                </a:solidFill>
                <a:latin typeface="Open Sans"/>
                <a:ea typeface="Open Sans"/>
                <a:cs typeface="Open Sans"/>
                <a:sym typeface="Open Sans"/>
              </a:rPr>
              <a:t>One competitively selected, location-led demonstrator combining data-centre resilience demand with other users, shared electrolysis, storage and logistics.</a:t>
            </a:r>
            <a:endParaRPr/>
          </a:p>
        </p:txBody>
      </p:sp>
      <p:sp>
        <p:nvSpPr>
          <p:cNvPr id="1363" name="Google Shape;1363;p44"/>
          <p:cNvSpPr txBox="1"/>
          <p:nvPr/>
        </p:nvSpPr>
        <p:spPr>
          <a:xfrm>
            <a:off x="8254694" y="6044651"/>
            <a:ext cx="126351" cy="2666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48D53"/>
              </a:buClr>
              <a:buSzPts val="1477"/>
              <a:buFont typeface="Montserrat"/>
              <a:buNone/>
            </a:pPr>
            <a:r>
              <a:rPr b="1" i="0" lang="en-GB" sz="1477" u="none" cap="none" strike="noStrike">
                <a:solidFill>
                  <a:srgbClr val="E48D53"/>
                </a:solidFill>
                <a:latin typeface="Montserrat"/>
                <a:ea typeface="Montserrat"/>
                <a:cs typeface="Montserrat"/>
                <a:sym typeface="Montserrat"/>
              </a:rPr>
              <a:t>3</a:t>
            </a:r>
            <a:endParaRPr/>
          </a:p>
        </p:txBody>
      </p:sp>
      <p:sp>
        <p:nvSpPr>
          <p:cNvPr id="1364" name="Google Shape;1364;p44"/>
          <p:cNvSpPr txBox="1"/>
          <p:nvPr/>
        </p:nvSpPr>
        <p:spPr>
          <a:xfrm>
            <a:off x="8582256" y="5939879"/>
            <a:ext cx="1737655" cy="10772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00"/>
              <a:buFont typeface="Montserrat"/>
              <a:buNone/>
            </a:pPr>
            <a:r>
              <a:rPr b="1" i="0" lang="en-GB" sz="700" u="none" cap="none" strike="noStrike">
                <a:solidFill>
                  <a:srgbClr val="FFFFFF"/>
                </a:solidFill>
                <a:latin typeface="Montserrat"/>
                <a:ea typeface="Montserrat"/>
                <a:cs typeface="Montserrat"/>
                <a:sym typeface="Montserrat"/>
              </a:rPr>
              <a:t>Hydrogen-to-Power Market Pathway</a:t>
            </a:r>
            <a:endParaRPr/>
          </a:p>
        </p:txBody>
      </p:sp>
      <p:sp>
        <p:nvSpPr>
          <p:cNvPr id="1365" name="Google Shape;1365;p44"/>
          <p:cNvSpPr txBox="1"/>
          <p:nvPr/>
        </p:nvSpPr>
        <p:spPr>
          <a:xfrm>
            <a:off x="8582256" y="6114599"/>
            <a:ext cx="2955801" cy="3231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700"/>
              <a:buFont typeface="Open Sans"/>
              <a:buNone/>
            </a:pPr>
            <a:r>
              <a:rPr b="0" i="0" lang="en-GB" sz="700" u="none" cap="none" strike="noStrike">
                <a:solidFill>
                  <a:srgbClr val="BFDFF0"/>
                </a:solidFill>
                <a:latin typeface="Open Sans"/>
                <a:ea typeface="Open Sans"/>
                <a:cs typeface="Open Sans"/>
                <a:sym typeface="Open Sans"/>
              </a:rPr>
              <a:t>CRU, EirGrid and SONI to publish how certified hydrogen assets meet LEU obligations and qualify for energy, capacity and system services — clarity, not preferential dispatch.</a:t>
            </a:r>
            <a:endParaRPr/>
          </a:p>
        </p:txBody>
      </p:sp>
      <p:sp>
        <p:nvSpPr>
          <p:cNvPr id="1366" name="Google Shape;1366;p44"/>
          <p:cNvSpPr txBox="1"/>
          <p:nvPr/>
        </p:nvSpPr>
        <p:spPr>
          <a:xfrm>
            <a:off x="380990" y="6661677"/>
            <a:ext cx="3470502"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Policy, Economics &amp; Market Signals for Hydrogen Adoption — Section 4</a:t>
            </a:r>
            <a:endParaRPr/>
          </a:p>
        </p:txBody>
      </p:sp>
      <p:sp>
        <p:nvSpPr>
          <p:cNvPr id="1367" name="Google Shape;1367;p44"/>
          <p:cNvSpPr txBox="1"/>
          <p:nvPr/>
        </p:nvSpPr>
        <p:spPr>
          <a:xfrm>
            <a:off x="11462455" y="6661677"/>
            <a:ext cx="330219" cy="1260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DFF0"/>
              </a:buClr>
              <a:buSzPts val="818"/>
              <a:buFont typeface="Open Sans"/>
              <a:buNone/>
            </a:pPr>
            <a:r>
              <a:rPr b="0" i="0" lang="en-GB" sz="819" u="none" cap="none" strike="noStrike">
                <a:solidFill>
                  <a:srgbClr val="BFDFF0"/>
                </a:solidFill>
                <a:latin typeface="Open Sans"/>
                <a:ea typeface="Open Sans"/>
                <a:cs typeface="Open Sans"/>
                <a:sym typeface="Open Sans"/>
              </a:rPr>
              <a:t>11 / 11</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45"/>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i="1" lang="en-GB"/>
              <a:t> PAUL MCCORMACK </a:t>
            </a:r>
            <a:endParaRPr/>
          </a:p>
        </p:txBody>
      </p:sp>
      <p:pic>
        <p:nvPicPr>
          <p:cNvPr id="1374" name="Google Shape;1374;p45"/>
          <p:cNvPicPr preferRelativeResize="0"/>
          <p:nvPr>
            <p:ph idx="1" type="body"/>
          </p:nvPr>
        </p:nvPicPr>
        <p:blipFill rotWithShape="1">
          <a:blip r:embed="rId3">
            <a:alphaModFix/>
          </a:blip>
          <a:srcRect b="0" l="0" r="0" t="0"/>
          <a:stretch/>
        </p:blipFill>
        <p:spPr>
          <a:xfrm>
            <a:off x="2147455" y="2493739"/>
            <a:ext cx="2602871" cy="3662105"/>
          </a:xfrm>
          <a:prstGeom prst="rect">
            <a:avLst/>
          </a:prstGeom>
          <a:noFill/>
          <a:ln>
            <a:noFill/>
          </a:ln>
        </p:spPr>
      </p:pic>
      <p:sp>
        <p:nvSpPr>
          <p:cNvPr id="1375" name="Google Shape;1375;p45"/>
          <p:cNvSpPr txBox="1"/>
          <p:nvPr/>
        </p:nvSpPr>
        <p:spPr>
          <a:xfrm>
            <a:off x="6790510" y="3244334"/>
            <a:ext cx="402989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35C75"/>
                </a:solidFill>
                <a:latin typeface="Gill Sans"/>
                <a:ea typeface="Gill Sans"/>
                <a:cs typeface="Gill Sans"/>
                <a:sym typeface="Gill Sans"/>
              </a:rPr>
              <a:t>Paul McCormack,</a:t>
            </a:r>
            <a:endParaRPr/>
          </a:p>
          <a:p>
            <a:pPr indent="0" lvl="0" marL="0" marR="0" rtl="0" algn="l">
              <a:spcBef>
                <a:spcPts val="0"/>
              </a:spcBef>
              <a:spcAft>
                <a:spcPts val="0"/>
              </a:spcAft>
              <a:buNone/>
            </a:pPr>
            <a:r>
              <a:rPr lang="en-GB" sz="1800">
                <a:solidFill>
                  <a:srgbClr val="335C75"/>
                </a:solidFill>
                <a:latin typeface="Gill Sans"/>
                <a:ea typeface="Gill Sans"/>
                <a:cs typeface="Gill Sans"/>
                <a:sym typeface="Gill Sans"/>
              </a:rPr>
              <a:t>CEO of Hydrogen Ireland</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0" name="Shape 1380"/>
        <p:cNvGrpSpPr/>
        <p:nvPr/>
      </p:nvGrpSpPr>
      <p:grpSpPr>
        <a:xfrm>
          <a:off x="0" y="0"/>
          <a:ext cx="0" cy="0"/>
          <a:chOff x="0" y="0"/>
          <a:chExt cx="0" cy="0"/>
        </a:xfrm>
      </p:grpSpPr>
      <p:sp>
        <p:nvSpPr>
          <p:cNvPr id="1381" name="Google Shape;1381;p46"/>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HYBRID MODELS &amp; GLOBAL HYDROGEN LESSONS</a:t>
            </a:r>
            <a:endParaRPr/>
          </a:p>
        </p:txBody>
      </p:sp>
      <p:sp>
        <p:nvSpPr>
          <p:cNvPr id="1382" name="Google Shape;1382;p46"/>
          <p:cNvSpPr txBox="1"/>
          <p:nvPr>
            <p:ph idx="1" type="body"/>
          </p:nvPr>
        </p:nvSpPr>
        <p:spPr>
          <a:xfrm>
            <a:off x="581193" y="2180496"/>
            <a:ext cx="5288666"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b="1" lang="en-GB"/>
              <a:t>Hybrid Energy Models</a:t>
            </a:r>
            <a:endParaRPr/>
          </a:p>
          <a:p>
            <a:pPr indent="-306000" lvl="0" marL="306000" rtl="0" algn="l">
              <a:spcBef>
                <a:spcPts val="960"/>
              </a:spcBef>
              <a:spcAft>
                <a:spcPts val="0"/>
              </a:spcAft>
              <a:buSzPts val="1656"/>
              <a:buChar char="◼"/>
            </a:pPr>
            <a:r>
              <a:rPr lang="en-GB"/>
              <a:t>Data centres are shifting to hybrid systems combining renewables, hydrogen, and limited grid reliance.</a:t>
            </a:r>
            <a:endParaRPr/>
          </a:p>
          <a:p>
            <a:pPr indent="-306000" lvl="0" marL="306000" rtl="0" algn="l">
              <a:spcBef>
                <a:spcPts val="960"/>
              </a:spcBef>
              <a:spcAft>
                <a:spcPts val="0"/>
              </a:spcAft>
              <a:buSzPts val="1656"/>
              <a:buChar char="◼"/>
            </a:pPr>
            <a:r>
              <a:rPr lang="en-GB"/>
              <a:t>This blended model delivers resilience, flexibility, and long‑duration stability for AI‑driven workloads.</a:t>
            </a:r>
            <a:endParaRPr/>
          </a:p>
          <a:p>
            <a:pPr indent="-306000" lvl="0" marL="306000" rtl="0" algn="l">
              <a:spcBef>
                <a:spcPts val="960"/>
              </a:spcBef>
              <a:spcAft>
                <a:spcPts val="0"/>
              </a:spcAft>
              <a:buSzPts val="1656"/>
              <a:buChar char="◼"/>
            </a:pPr>
            <a:r>
              <a:rPr lang="en-GB"/>
              <a:t>Hybrid operation reduces exposure to grid congestion and optimises cost and sustainability.</a:t>
            </a:r>
            <a:endParaRPr/>
          </a:p>
          <a:p>
            <a:pPr indent="-200844" lvl="0" marL="306000" rtl="0" algn="l">
              <a:spcBef>
                <a:spcPts val="960"/>
              </a:spcBef>
              <a:spcAft>
                <a:spcPts val="0"/>
              </a:spcAft>
              <a:buSzPts val="1656"/>
              <a:buNone/>
            </a:pPr>
            <a:r>
              <a:t/>
            </a:r>
            <a:endParaRPr/>
          </a:p>
        </p:txBody>
      </p:sp>
      <p:pic>
        <p:nvPicPr>
          <p:cNvPr id="1383" name="Google Shape;1383;p46"/>
          <p:cNvPicPr preferRelativeResize="0"/>
          <p:nvPr/>
        </p:nvPicPr>
        <p:blipFill rotWithShape="1">
          <a:blip r:embed="rId3">
            <a:alphaModFix/>
          </a:blip>
          <a:srcRect b="0" l="0" r="0" t="0"/>
          <a:stretch/>
        </p:blipFill>
        <p:spPr>
          <a:xfrm>
            <a:off x="6096000" y="2180496"/>
            <a:ext cx="5012216" cy="303474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sp>
        <p:nvSpPr>
          <p:cNvPr id="1389" name="Google Shape;1389;p47"/>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HYDROGEN AS THE FLEXIBILITY LAYER</a:t>
            </a:r>
            <a:endParaRPr/>
          </a:p>
        </p:txBody>
      </p:sp>
      <p:sp>
        <p:nvSpPr>
          <p:cNvPr id="1390" name="Google Shape;1390;p47"/>
          <p:cNvSpPr txBox="1"/>
          <p:nvPr>
            <p:ph idx="1" type="body"/>
          </p:nvPr>
        </p:nvSpPr>
        <p:spPr>
          <a:xfrm>
            <a:off x="6774173" y="2235914"/>
            <a:ext cx="4934705"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Hydrogen provides firm, dispatchable power and long‑duration storage.</a:t>
            </a:r>
            <a:endParaRPr/>
          </a:p>
          <a:p>
            <a:pPr indent="-306000" lvl="0" marL="306000" rtl="0" algn="l">
              <a:spcBef>
                <a:spcPts val="960"/>
              </a:spcBef>
              <a:spcAft>
                <a:spcPts val="0"/>
              </a:spcAft>
              <a:buSzPts val="1656"/>
              <a:buChar char="◼"/>
            </a:pPr>
            <a:r>
              <a:rPr lang="en-GB"/>
              <a:t>It stabilises renewable‑heavy systems and supports microgrid or near‑grid operation.</a:t>
            </a:r>
            <a:endParaRPr/>
          </a:p>
          <a:p>
            <a:pPr indent="-306000" lvl="0" marL="306000" rtl="0" algn="l">
              <a:spcBef>
                <a:spcPts val="960"/>
              </a:spcBef>
              <a:spcAft>
                <a:spcPts val="0"/>
              </a:spcAft>
              <a:buSzPts val="1656"/>
              <a:buChar char="◼"/>
            </a:pPr>
            <a:r>
              <a:rPr lang="en-GB"/>
              <a:t>Hydrogen Europe’s 2025 briefing highlights hydrogen’s role in securing reliable energy amid grid constraints.</a:t>
            </a:r>
            <a:endParaRPr/>
          </a:p>
          <a:p>
            <a:pPr indent="-200844" lvl="0" marL="306000" rtl="0" algn="l">
              <a:spcBef>
                <a:spcPts val="960"/>
              </a:spcBef>
              <a:spcAft>
                <a:spcPts val="0"/>
              </a:spcAft>
              <a:buSzPts val="1656"/>
              <a:buNone/>
            </a:pPr>
            <a:r>
              <a:t/>
            </a:r>
            <a:endParaRPr/>
          </a:p>
        </p:txBody>
      </p:sp>
      <p:pic>
        <p:nvPicPr>
          <p:cNvPr id="1391" name="Google Shape;1391;p47"/>
          <p:cNvPicPr preferRelativeResize="0"/>
          <p:nvPr/>
        </p:nvPicPr>
        <p:blipFill rotWithShape="1">
          <a:blip r:embed="rId3">
            <a:alphaModFix/>
          </a:blip>
          <a:srcRect b="0" l="0" r="0" t="0"/>
          <a:stretch/>
        </p:blipFill>
        <p:spPr>
          <a:xfrm>
            <a:off x="581192" y="2415200"/>
            <a:ext cx="5700156" cy="34290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6" name="Shape 1396"/>
        <p:cNvGrpSpPr/>
        <p:nvPr/>
      </p:nvGrpSpPr>
      <p:grpSpPr>
        <a:xfrm>
          <a:off x="0" y="0"/>
          <a:ext cx="0" cy="0"/>
          <a:chOff x="0" y="0"/>
          <a:chExt cx="0" cy="0"/>
        </a:xfrm>
      </p:grpSpPr>
      <p:sp>
        <p:nvSpPr>
          <p:cNvPr id="1397" name="Google Shape;1397;p48"/>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GLOBAL HYDROGEN VALLEYS</a:t>
            </a:r>
            <a:endParaRPr/>
          </a:p>
        </p:txBody>
      </p:sp>
      <p:sp>
        <p:nvSpPr>
          <p:cNvPr id="1398" name="Google Shape;1398;p48"/>
          <p:cNvSpPr txBox="1"/>
          <p:nvPr>
            <p:ph idx="1" type="body"/>
          </p:nvPr>
        </p:nvSpPr>
        <p:spPr>
          <a:xfrm>
            <a:off x="581193" y="2180496"/>
            <a:ext cx="5347660"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Europe, Asia, and North America are demonstrating scalable hydrogen ecosystems.</a:t>
            </a:r>
            <a:endParaRPr/>
          </a:p>
          <a:p>
            <a:pPr indent="-306000" lvl="0" marL="306000" rtl="0" algn="l">
              <a:spcBef>
                <a:spcPts val="960"/>
              </a:spcBef>
              <a:spcAft>
                <a:spcPts val="0"/>
              </a:spcAft>
              <a:buSzPts val="1656"/>
              <a:buChar char="◼"/>
            </a:pPr>
            <a:r>
              <a:rPr lang="en-GB"/>
              <a:t>Netherlands, Germany, Austria, and Japan show how hydrogen valleys anchor industrial demand.</a:t>
            </a:r>
            <a:endParaRPr/>
          </a:p>
          <a:p>
            <a:pPr indent="-306000" lvl="0" marL="306000" rtl="0" algn="l">
              <a:spcBef>
                <a:spcPts val="960"/>
              </a:spcBef>
              <a:spcAft>
                <a:spcPts val="0"/>
              </a:spcAft>
              <a:buSzPts val="1656"/>
              <a:buChar char="◼"/>
            </a:pPr>
            <a:r>
              <a:rPr lang="en-GB"/>
              <a:t>These models offer a blueprint for hydrogen‑enabled digital clusters.</a:t>
            </a:r>
            <a:endParaRPr/>
          </a:p>
          <a:p>
            <a:pPr indent="-200844" lvl="0" marL="306000" rtl="0" algn="l">
              <a:spcBef>
                <a:spcPts val="960"/>
              </a:spcBef>
              <a:spcAft>
                <a:spcPts val="0"/>
              </a:spcAft>
              <a:buSzPts val="1656"/>
              <a:buNone/>
            </a:pPr>
            <a:r>
              <a:t/>
            </a:r>
            <a:endParaRPr/>
          </a:p>
        </p:txBody>
      </p:sp>
      <p:pic>
        <p:nvPicPr>
          <p:cNvPr id="1399" name="Google Shape;1399;p48"/>
          <p:cNvPicPr preferRelativeResize="0"/>
          <p:nvPr/>
        </p:nvPicPr>
        <p:blipFill rotWithShape="1">
          <a:blip r:embed="rId3">
            <a:alphaModFix/>
          </a:blip>
          <a:srcRect b="0" l="0" r="0" t="0"/>
          <a:stretch/>
        </p:blipFill>
        <p:spPr>
          <a:xfrm>
            <a:off x="6470941" y="2180496"/>
            <a:ext cx="5297611" cy="326617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4" name="Shape 1404"/>
        <p:cNvGrpSpPr/>
        <p:nvPr/>
      </p:nvGrpSpPr>
      <p:grpSpPr>
        <a:xfrm>
          <a:off x="0" y="0"/>
          <a:ext cx="0" cy="0"/>
          <a:chOff x="0" y="0"/>
          <a:chExt cx="0" cy="0"/>
        </a:xfrm>
      </p:grpSpPr>
      <p:sp>
        <p:nvSpPr>
          <p:cNvPr id="1405" name="Google Shape;1405;p49"/>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DATA CENTRES AS EARLY ADOPTERS</a:t>
            </a:r>
            <a:endParaRPr/>
          </a:p>
        </p:txBody>
      </p:sp>
      <p:sp>
        <p:nvSpPr>
          <p:cNvPr id="1406" name="Google Shape;1406;p49"/>
          <p:cNvSpPr txBox="1"/>
          <p:nvPr>
            <p:ph idx="1" type="body"/>
          </p:nvPr>
        </p:nvSpPr>
        <p:spPr>
          <a:xfrm>
            <a:off x="581193" y="2180496"/>
            <a:ext cx="4905208"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Microsoft’s hydrogen trials in Ireland and Wyoming prove feasibility and scalability.</a:t>
            </a:r>
            <a:endParaRPr/>
          </a:p>
          <a:p>
            <a:pPr indent="-306000" lvl="0" marL="306000" rtl="0" algn="l">
              <a:spcBef>
                <a:spcPts val="960"/>
              </a:spcBef>
              <a:spcAft>
                <a:spcPts val="0"/>
              </a:spcAft>
              <a:buSzPts val="1656"/>
              <a:buChar char="◼"/>
            </a:pPr>
            <a:r>
              <a:rPr lang="en-GB"/>
              <a:t>Singapore’s hydrogen‑ready testbeds show adaptability in dense urban environments.</a:t>
            </a:r>
            <a:endParaRPr/>
          </a:p>
          <a:p>
            <a:pPr indent="-306000" lvl="0" marL="306000" rtl="0" algn="l">
              <a:spcBef>
                <a:spcPts val="960"/>
              </a:spcBef>
              <a:spcAft>
                <a:spcPts val="0"/>
              </a:spcAft>
              <a:buSzPts val="1656"/>
              <a:buChar char="◼"/>
            </a:pPr>
            <a:r>
              <a:rPr lang="en-GB"/>
              <a:t>South Korea’s digital campus pilots integrate hydrogen with microgrids for high‑density clusters.</a:t>
            </a:r>
            <a:endParaRPr/>
          </a:p>
          <a:p>
            <a:pPr indent="-200844" lvl="0" marL="306000" rtl="0" algn="l">
              <a:spcBef>
                <a:spcPts val="960"/>
              </a:spcBef>
              <a:spcAft>
                <a:spcPts val="0"/>
              </a:spcAft>
              <a:buSzPts val="1656"/>
              <a:buNone/>
            </a:pPr>
            <a:r>
              <a:t/>
            </a:r>
            <a:endParaRPr/>
          </a:p>
        </p:txBody>
      </p:sp>
      <p:pic>
        <p:nvPicPr>
          <p:cNvPr id="1407" name="Google Shape;1407;p49"/>
          <p:cNvPicPr preferRelativeResize="0"/>
          <p:nvPr/>
        </p:nvPicPr>
        <p:blipFill rotWithShape="1">
          <a:blip r:embed="rId3">
            <a:alphaModFix/>
          </a:blip>
          <a:srcRect b="0" l="0" r="0" t="0"/>
          <a:stretch/>
        </p:blipFill>
        <p:spPr>
          <a:xfrm>
            <a:off x="6440761" y="2299855"/>
            <a:ext cx="5337753" cy="325585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5"/>
          <p:cNvSpPr txBox="1"/>
          <p:nvPr>
            <p:ph type="title"/>
          </p:nvPr>
        </p:nvSpPr>
        <p:spPr>
          <a:xfrm>
            <a:off x="581191" y="785283"/>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b="1" lang="en-GB"/>
              <a:t>THREE AUDIENCE PRIMERS TO SET  THE  TONE</a:t>
            </a:r>
            <a:br>
              <a:rPr b="1" lang="en-GB"/>
            </a:br>
            <a:endParaRPr/>
          </a:p>
        </p:txBody>
      </p:sp>
      <p:sp>
        <p:nvSpPr>
          <p:cNvPr id="493" name="Google Shape;493;p5"/>
          <p:cNvSpPr txBox="1"/>
          <p:nvPr>
            <p:ph idx="1" type="body"/>
          </p:nvPr>
        </p:nvSpPr>
        <p:spPr>
          <a:xfrm>
            <a:off x="581192" y="2180496"/>
            <a:ext cx="11029615" cy="4151031"/>
          </a:xfrm>
          <a:prstGeom prst="rect">
            <a:avLst/>
          </a:prstGeom>
          <a:noFill/>
          <a:ln>
            <a:noFill/>
          </a:ln>
        </p:spPr>
        <p:txBody>
          <a:bodyPr anchorCtr="0" anchor="ctr" bIns="45700" lIns="91425" spcFirstLastPara="1" rIns="91425" wrap="square" tIns="45700">
            <a:normAutofit lnSpcReduction="10000"/>
          </a:bodyPr>
          <a:lstStyle/>
          <a:p>
            <a:pPr indent="0" lvl="0" marL="0" rtl="0" algn="l">
              <a:spcBef>
                <a:spcPts val="0"/>
              </a:spcBef>
              <a:spcAft>
                <a:spcPts val="0"/>
              </a:spcAft>
              <a:buSzPts val="2208"/>
              <a:buNone/>
            </a:pPr>
            <a:r>
              <a:rPr b="1" lang="en-GB" sz="2400"/>
              <a:t>1. What happens when data‑centre growth outpaces the grid?</a:t>
            </a:r>
            <a:endParaRPr/>
          </a:p>
          <a:p>
            <a:pPr indent="-306000" lvl="1" marL="630000" rtl="0" algn="l">
              <a:spcBef>
                <a:spcPts val="1080"/>
              </a:spcBef>
              <a:spcAft>
                <a:spcPts val="0"/>
              </a:spcAft>
              <a:buSzPts val="2208"/>
              <a:buChar char="◼"/>
            </a:pPr>
            <a:r>
              <a:rPr lang="en-GB" sz="2400"/>
              <a:t>Hydrogen offers a new pathway for expansion when traditional electricity supply can’t keep up.</a:t>
            </a:r>
            <a:endParaRPr/>
          </a:p>
          <a:p>
            <a:pPr indent="0" lvl="0" marL="0" rtl="0" algn="l">
              <a:spcBef>
                <a:spcPts val="1080"/>
              </a:spcBef>
              <a:spcAft>
                <a:spcPts val="0"/>
              </a:spcAft>
              <a:buSzPts val="2208"/>
              <a:buNone/>
            </a:pPr>
            <a:r>
              <a:rPr b="1" lang="en-GB" sz="2400"/>
              <a:t>2. Can we replace diesel backup without compromising reliability?</a:t>
            </a:r>
            <a:endParaRPr/>
          </a:p>
          <a:p>
            <a:pPr indent="-306000" lvl="1" marL="630000" rtl="0" algn="l">
              <a:spcBef>
                <a:spcPts val="1080"/>
              </a:spcBef>
              <a:spcAft>
                <a:spcPts val="0"/>
              </a:spcAft>
              <a:buSzPts val="2208"/>
              <a:buChar char="◼"/>
            </a:pPr>
            <a:r>
              <a:rPr lang="en-GB" sz="2400"/>
              <a:t>Clean hydrogen provides a zero‑emission alternative that still meets the resilience standards operators depend on.</a:t>
            </a:r>
            <a:endParaRPr/>
          </a:p>
          <a:p>
            <a:pPr indent="0" lvl="0" marL="0" rtl="0" algn="l">
              <a:spcBef>
                <a:spcPts val="1080"/>
              </a:spcBef>
              <a:spcAft>
                <a:spcPts val="0"/>
              </a:spcAft>
              <a:buSzPts val="2208"/>
              <a:buNone/>
            </a:pPr>
            <a:r>
              <a:rPr b="1" lang="en-GB" sz="2400"/>
              <a:t>3. Are data centres destined to be grid‑dependent forever?</a:t>
            </a:r>
            <a:endParaRPr/>
          </a:p>
          <a:p>
            <a:pPr indent="-306000" lvl="1" marL="630000" rtl="0" algn="l">
              <a:spcBef>
                <a:spcPts val="1080"/>
              </a:spcBef>
              <a:spcAft>
                <a:spcPts val="0"/>
              </a:spcAft>
              <a:buSzPts val="2208"/>
              <a:buChar char="◼"/>
            </a:pPr>
            <a:r>
              <a:rPr lang="en-GB" sz="2400"/>
              <a:t>Hydrogen microgrids open the door to energy independence, flexibility, and new operating models.</a:t>
            </a:r>
            <a:endParaRPr/>
          </a:p>
          <a:p>
            <a:pPr indent="-200844" lvl="0" marL="306000" rtl="0" algn="l">
              <a:spcBef>
                <a:spcPts val="960"/>
              </a:spcBef>
              <a:spcAft>
                <a:spcPts val="0"/>
              </a:spcAft>
              <a:buSzPts val="1656"/>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2" name="Shape 1412"/>
        <p:cNvGrpSpPr/>
        <p:nvPr/>
      </p:nvGrpSpPr>
      <p:grpSpPr>
        <a:xfrm>
          <a:off x="0" y="0"/>
          <a:ext cx="0" cy="0"/>
          <a:chOff x="0" y="0"/>
          <a:chExt cx="0" cy="0"/>
        </a:xfrm>
      </p:grpSpPr>
      <p:sp>
        <p:nvSpPr>
          <p:cNvPr id="1413" name="Google Shape;1413;p50"/>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STRATEGIC ADVANTAGES</a:t>
            </a:r>
            <a:endParaRPr/>
          </a:p>
        </p:txBody>
      </p:sp>
      <p:sp>
        <p:nvSpPr>
          <p:cNvPr id="1414" name="Google Shape;1414;p50"/>
          <p:cNvSpPr txBox="1"/>
          <p:nvPr>
            <p:ph idx="1" type="body"/>
          </p:nvPr>
        </p:nvSpPr>
        <p:spPr>
          <a:xfrm>
            <a:off x="6560778" y="2249768"/>
            <a:ext cx="5096937"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Hybrid hydrogen‑renewable systems hedge risk and reduce exposure to volatile electricity markets.</a:t>
            </a:r>
            <a:endParaRPr/>
          </a:p>
          <a:p>
            <a:pPr indent="-306000" lvl="0" marL="306000" rtl="0" algn="l">
              <a:spcBef>
                <a:spcPts val="960"/>
              </a:spcBef>
              <a:spcAft>
                <a:spcPts val="0"/>
              </a:spcAft>
              <a:buSzPts val="1656"/>
              <a:buChar char="◼"/>
            </a:pPr>
            <a:r>
              <a:rPr lang="en-GB"/>
              <a:t>They enable deep decarbonisation of backup systems and long‑duration storage.</a:t>
            </a:r>
            <a:endParaRPr/>
          </a:p>
          <a:p>
            <a:pPr indent="-306000" lvl="0" marL="306000" rtl="0" algn="l">
              <a:spcBef>
                <a:spcPts val="960"/>
              </a:spcBef>
              <a:spcAft>
                <a:spcPts val="0"/>
              </a:spcAft>
              <a:buSzPts val="1656"/>
              <a:buChar char="◼"/>
            </a:pPr>
            <a:r>
              <a:rPr lang="en-GB"/>
              <a:t>They create new energy headroom where grid expansion is slow or constrained.</a:t>
            </a:r>
            <a:endParaRPr/>
          </a:p>
          <a:p>
            <a:pPr indent="-200844" lvl="0" marL="306000" rtl="0" algn="l">
              <a:spcBef>
                <a:spcPts val="960"/>
              </a:spcBef>
              <a:spcAft>
                <a:spcPts val="0"/>
              </a:spcAft>
              <a:buSzPts val="1656"/>
              <a:buNone/>
            </a:pPr>
            <a:r>
              <a:t/>
            </a:r>
            <a:endParaRPr/>
          </a:p>
        </p:txBody>
      </p:sp>
      <p:pic>
        <p:nvPicPr>
          <p:cNvPr id="1415" name="Google Shape;1415;p50"/>
          <p:cNvPicPr preferRelativeResize="0"/>
          <p:nvPr/>
        </p:nvPicPr>
        <p:blipFill rotWithShape="1">
          <a:blip r:embed="rId3">
            <a:alphaModFix/>
          </a:blip>
          <a:srcRect b="0" l="0" r="0" t="0"/>
          <a:stretch/>
        </p:blipFill>
        <p:spPr>
          <a:xfrm>
            <a:off x="974470" y="2479963"/>
            <a:ext cx="4808918" cy="296487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sp>
        <p:nvSpPr>
          <p:cNvPr id="1421" name="Google Shape;1421;p51"/>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IRELAND’S LEADERSHIP OPPORTUNITY</a:t>
            </a:r>
            <a:endParaRPr/>
          </a:p>
        </p:txBody>
      </p:sp>
      <p:sp>
        <p:nvSpPr>
          <p:cNvPr id="1422" name="Google Shape;1422;p51"/>
          <p:cNvSpPr txBox="1"/>
          <p:nvPr>
            <p:ph idx="1" type="body"/>
          </p:nvPr>
        </p:nvSpPr>
        <p:spPr>
          <a:xfrm>
            <a:off x="6205314" y="2111223"/>
            <a:ext cx="5318163"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Ireland can pioneer hydrogen‑enabled digital infrastructure and set the European benchmark.</a:t>
            </a:r>
            <a:endParaRPr/>
          </a:p>
          <a:p>
            <a:pPr indent="-306000" lvl="0" marL="306000" rtl="0" algn="l">
              <a:spcBef>
                <a:spcPts val="960"/>
              </a:spcBef>
              <a:spcAft>
                <a:spcPts val="0"/>
              </a:spcAft>
              <a:buSzPts val="1656"/>
              <a:buChar char="◼"/>
            </a:pPr>
            <a:r>
              <a:rPr lang="en-GB"/>
              <a:t>Offshore wind and emerging hydrogen strategies position Ireland for first‑mover advantage.</a:t>
            </a:r>
            <a:endParaRPr/>
          </a:p>
          <a:p>
            <a:pPr indent="-306000" lvl="0" marL="306000" rtl="0" algn="l">
              <a:spcBef>
                <a:spcPts val="960"/>
              </a:spcBef>
              <a:spcAft>
                <a:spcPts val="0"/>
              </a:spcAft>
              <a:buSzPts val="1656"/>
              <a:buChar char="◼"/>
            </a:pPr>
            <a:r>
              <a:rPr lang="en-GB"/>
              <a:t>Success here would allow Ireland to lead Europe toward secure, sustainable, interdependent digital‑energy ecosystems.</a:t>
            </a:r>
            <a:endParaRPr/>
          </a:p>
          <a:p>
            <a:pPr indent="-200844" lvl="0" marL="306000" rtl="0" algn="l">
              <a:spcBef>
                <a:spcPts val="960"/>
              </a:spcBef>
              <a:spcAft>
                <a:spcPts val="0"/>
              </a:spcAft>
              <a:buSzPts val="1656"/>
              <a:buNone/>
            </a:pPr>
            <a:r>
              <a:t/>
            </a:r>
            <a:endParaRPr/>
          </a:p>
        </p:txBody>
      </p:sp>
      <p:pic>
        <p:nvPicPr>
          <p:cNvPr id="1423" name="Google Shape;1423;p51"/>
          <p:cNvPicPr preferRelativeResize="0"/>
          <p:nvPr/>
        </p:nvPicPr>
        <p:blipFill rotWithShape="1">
          <a:blip r:embed="rId3">
            <a:alphaModFix/>
          </a:blip>
          <a:srcRect b="0" l="0" r="0" t="0"/>
          <a:stretch/>
        </p:blipFill>
        <p:spPr>
          <a:xfrm>
            <a:off x="377578" y="2111223"/>
            <a:ext cx="5953504" cy="3678304"/>
          </a:xfrm>
          <a:prstGeom prst="ellipse">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7" name="Shape 1427"/>
        <p:cNvGrpSpPr/>
        <p:nvPr/>
      </p:nvGrpSpPr>
      <p:grpSpPr>
        <a:xfrm>
          <a:off x="0" y="0"/>
          <a:ext cx="0" cy="0"/>
          <a:chOff x="0" y="0"/>
          <a:chExt cx="0" cy="0"/>
        </a:xfrm>
      </p:grpSpPr>
      <p:sp>
        <p:nvSpPr>
          <p:cNvPr id="1428" name="Google Shape;1428;p52"/>
          <p:cNvSpPr txBox="1"/>
          <p:nvPr>
            <p:ph type="title"/>
          </p:nvPr>
        </p:nvSpPr>
        <p:spPr>
          <a:xfrm>
            <a:off x="581191" y="826847"/>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b="1" lang="en-GB"/>
              <a:t>THREE KEY TAKEAWAYS FOR THE AUDIENCE</a:t>
            </a:r>
            <a:br>
              <a:rPr b="1" lang="en-GB"/>
            </a:br>
            <a:endParaRPr/>
          </a:p>
        </p:txBody>
      </p:sp>
      <p:sp>
        <p:nvSpPr>
          <p:cNvPr id="1429" name="Google Shape;1429;p52"/>
          <p:cNvSpPr txBox="1"/>
          <p:nvPr>
            <p:ph idx="1" type="body"/>
          </p:nvPr>
        </p:nvSpPr>
        <p:spPr>
          <a:xfrm>
            <a:off x="581191" y="2152787"/>
            <a:ext cx="11029615" cy="4206449"/>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1656"/>
              <a:buNone/>
            </a:pPr>
            <a:r>
              <a:rPr b="1" lang="en-GB"/>
              <a:t>1. Clean Hydrogen Microgrids Offer a Viable Path to Data‑Centre Energy Autonomy</a:t>
            </a:r>
            <a:endParaRPr/>
          </a:p>
          <a:p>
            <a:pPr indent="-306000" lvl="1" marL="630000" rtl="0" algn="l">
              <a:spcBef>
                <a:spcPts val="920"/>
              </a:spcBef>
              <a:spcAft>
                <a:spcPts val="0"/>
              </a:spcAft>
              <a:buSzPts val="1472"/>
              <a:buChar char="◼"/>
            </a:pPr>
            <a:r>
              <a:rPr lang="en-GB"/>
              <a:t>Hydrogen‑powered microgrids can provide secure, dispatchable on‑site generation that reduces dependence on constrained grid capacity. For operators facing grid‑connection delays or curtailment risk, hydrogen offers a credible alternative route to expansion.</a:t>
            </a:r>
            <a:endParaRPr/>
          </a:p>
          <a:p>
            <a:pPr indent="0" lvl="0" marL="0" rtl="0" algn="l">
              <a:spcBef>
                <a:spcPts val="960"/>
              </a:spcBef>
              <a:spcAft>
                <a:spcPts val="0"/>
              </a:spcAft>
              <a:buSzPts val="1656"/>
              <a:buNone/>
            </a:pPr>
            <a:r>
              <a:rPr b="1" lang="en-GB"/>
              <a:t>2. Hydrogen Enables Resilience, Flexibility, and Zero‑Carbon Backup Power</a:t>
            </a:r>
            <a:endParaRPr/>
          </a:p>
          <a:p>
            <a:pPr indent="-306000" lvl="1" marL="630000" rtl="0" algn="l">
              <a:spcBef>
                <a:spcPts val="920"/>
              </a:spcBef>
              <a:spcAft>
                <a:spcPts val="0"/>
              </a:spcAft>
              <a:buSzPts val="1472"/>
              <a:buChar char="◼"/>
            </a:pPr>
            <a:r>
              <a:rPr lang="en-GB"/>
              <a:t>Hydrogen systems can deliver long‑duration, emissions‑free backup power — overcoming the limitations of diesel and battery‑only solutions. This strengthens operational resilience, supports sustainability commitments, and aligns with emerging regulatory expectations for low‑carbon standby generation.</a:t>
            </a:r>
            <a:endParaRPr/>
          </a:p>
          <a:p>
            <a:pPr indent="0" lvl="0" marL="0" rtl="0" algn="l">
              <a:spcBef>
                <a:spcPts val="960"/>
              </a:spcBef>
              <a:spcAft>
                <a:spcPts val="0"/>
              </a:spcAft>
              <a:buSzPts val="1656"/>
              <a:buNone/>
            </a:pPr>
            <a:r>
              <a:rPr b="1" lang="en-GB"/>
              <a:t>3. Early Adoption Creates Strategic Advantage in a Tightening Energy Landscape</a:t>
            </a:r>
            <a:endParaRPr/>
          </a:p>
          <a:p>
            <a:pPr indent="-306000" lvl="1" marL="630000" rtl="0" algn="l">
              <a:spcBef>
                <a:spcPts val="920"/>
              </a:spcBef>
              <a:spcAft>
                <a:spcPts val="0"/>
              </a:spcAft>
              <a:buSzPts val="1472"/>
              <a:buChar char="◼"/>
            </a:pPr>
            <a:r>
              <a:rPr lang="en-GB"/>
              <a:t>Data‑centre operators who integrate hydrogen early will be better positioned to secure energy capacity, meet ESG targets, and future‑proof operations against tightening emissions rules. Hydrogen is not a distant technology — it is deployable now, and early movers will shape the next phase of Europe’s digital‑energy infrastructure.</a:t>
            </a:r>
            <a:endParaRPr/>
          </a:p>
          <a:p>
            <a:pPr indent="-200844" lvl="0" marL="306000" rtl="0" algn="l">
              <a:spcBef>
                <a:spcPts val="960"/>
              </a:spcBef>
              <a:spcAft>
                <a:spcPts val="0"/>
              </a:spcAft>
              <a:buSzPts val="1656"/>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4" name="Shape 1434"/>
        <p:cNvGrpSpPr/>
        <p:nvPr/>
      </p:nvGrpSpPr>
      <p:grpSpPr>
        <a:xfrm>
          <a:off x="0" y="0"/>
          <a:ext cx="0" cy="0"/>
          <a:chOff x="0" y="0"/>
          <a:chExt cx="0" cy="0"/>
        </a:xfrm>
      </p:grpSpPr>
      <p:sp>
        <p:nvSpPr>
          <p:cNvPr id="1435" name="Google Shape;1435;p53"/>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THANK YOU</a:t>
            </a:r>
            <a:endParaRPr/>
          </a:p>
        </p:txBody>
      </p:sp>
      <p:sp>
        <p:nvSpPr>
          <p:cNvPr id="1436" name="Google Shape;1436;p53"/>
          <p:cNvSpPr txBox="1"/>
          <p:nvPr>
            <p:ph idx="1" type="body"/>
          </p:nvPr>
        </p:nvSpPr>
        <p:spPr>
          <a:xfrm>
            <a:off x="449923" y="2642203"/>
            <a:ext cx="11292154" cy="3678303"/>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ctr">
              <a:spcBef>
                <a:spcPts val="0"/>
              </a:spcBef>
              <a:spcAft>
                <a:spcPts val="0"/>
              </a:spcAft>
              <a:buSzPct val="92000"/>
              <a:buNone/>
            </a:pPr>
            <a:r>
              <a:rPr lang="en-GB" sz="22200"/>
              <a:t>Q &amp; A</a:t>
            </a:r>
            <a:endParaRPr/>
          </a:p>
          <a:p>
            <a:pPr indent="0" lvl="0" marL="0" rtl="0" algn="ctr">
              <a:spcBef>
                <a:spcPts val="1080"/>
              </a:spcBef>
              <a:spcAft>
                <a:spcPts val="0"/>
              </a:spcAft>
              <a:buSzPct val="92000"/>
              <a:buNone/>
            </a:pPr>
            <a:r>
              <a:t/>
            </a:r>
            <a:endParaRPr sz="9600"/>
          </a:p>
          <a:p>
            <a:pPr indent="0" lvl="0" marL="0" rtl="0" algn="ctr">
              <a:spcBef>
                <a:spcPts val="1000"/>
              </a:spcBef>
              <a:spcAft>
                <a:spcPts val="0"/>
              </a:spcAft>
              <a:buSzPct val="92000"/>
              <a:buNone/>
            </a:pPr>
            <a:r>
              <a:rPr b="1" lang="en-GB" sz="8000"/>
              <a:t>‘Hydrogen delivers the three pillars of a secure energy future, stability, sovereignty, and security, by enabling nations to produce, store, and dispatch their own clean power on demand.’</a:t>
            </a:r>
            <a:endParaRPr sz="8000"/>
          </a:p>
          <a:p>
            <a:pPr indent="0" lvl="0" marL="0" rtl="0" algn="ctr">
              <a:spcBef>
                <a:spcPts val="1000"/>
              </a:spcBef>
              <a:spcAft>
                <a:spcPts val="0"/>
              </a:spcAft>
              <a:buSzPct val="92000"/>
              <a:buNone/>
            </a:pPr>
            <a:r>
              <a:rPr b="1" lang="en-GB" sz="8000"/>
              <a:t>Hydrogen transforms energy independence into reality, stabilising grids, strengthening sovereignty, and safeguarding Europe’s energy and data systems for generations to come.’</a:t>
            </a:r>
            <a:endParaRPr sz="8000"/>
          </a:p>
          <a:p>
            <a:pPr indent="0" lvl="0" marL="0" rtl="0" algn="ctr">
              <a:spcBef>
                <a:spcPts val="1080"/>
              </a:spcBef>
              <a:spcAft>
                <a:spcPts val="0"/>
              </a:spcAft>
              <a:buSzPct val="92000"/>
              <a:buNone/>
            </a:pPr>
            <a:r>
              <a:t/>
            </a:r>
            <a:endParaRPr sz="9600"/>
          </a:p>
          <a:p>
            <a:pPr indent="-279711" lvl="0" marL="306000" rtl="0" algn="l">
              <a:spcBef>
                <a:spcPts val="690"/>
              </a:spcBef>
              <a:spcAft>
                <a:spcPts val="0"/>
              </a:spcAft>
              <a:buSzPct val="92000"/>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1" name="Shape 1441"/>
        <p:cNvGrpSpPr/>
        <p:nvPr/>
      </p:nvGrpSpPr>
      <p:grpSpPr>
        <a:xfrm>
          <a:off x="0" y="0"/>
          <a:ext cx="0" cy="0"/>
          <a:chOff x="0" y="0"/>
          <a:chExt cx="0" cy="0"/>
        </a:xfrm>
      </p:grpSpPr>
      <p:sp>
        <p:nvSpPr>
          <p:cNvPr id="1442" name="Google Shape;1442;p54"/>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t/>
            </a:r>
            <a:endParaRPr/>
          </a:p>
        </p:txBody>
      </p:sp>
      <p:pic>
        <p:nvPicPr>
          <p:cNvPr id="1443" name="Google Shape;1443;p54"/>
          <p:cNvPicPr preferRelativeResize="0"/>
          <p:nvPr>
            <p:ph idx="1" type="body"/>
          </p:nvPr>
        </p:nvPicPr>
        <p:blipFill rotWithShape="1">
          <a:blip r:embed="rId3">
            <a:alphaModFix/>
          </a:blip>
          <a:srcRect b="0" l="0" r="0" t="0"/>
          <a:stretch/>
        </p:blipFill>
        <p:spPr>
          <a:xfrm>
            <a:off x="432525" y="425065"/>
            <a:ext cx="11329983" cy="562497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6"/>
          <p:cNvSpPr txBox="1"/>
          <p:nvPr>
            <p:ph type="title"/>
          </p:nvPr>
        </p:nvSpPr>
        <p:spPr>
          <a:xfrm>
            <a:off x="581192" y="996950"/>
            <a:ext cx="11029616" cy="98833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i="1" lang="en-GB"/>
              <a:t>CYNTHIA NÍ MHURCHÚ MEP</a:t>
            </a:r>
            <a:br>
              <a:rPr lang="en-GB"/>
            </a:br>
            <a:endParaRPr/>
          </a:p>
        </p:txBody>
      </p:sp>
      <p:pic>
        <p:nvPicPr>
          <p:cNvPr id="499" name="Google Shape;499;p6"/>
          <p:cNvPicPr preferRelativeResize="0"/>
          <p:nvPr>
            <p:ph idx="1" type="body"/>
          </p:nvPr>
        </p:nvPicPr>
        <p:blipFill rotWithShape="1">
          <a:blip r:embed="rId3">
            <a:alphaModFix/>
          </a:blip>
          <a:srcRect b="0" l="0" r="0" t="0"/>
          <a:stretch/>
        </p:blipFill>
        <p:spPr>
          <a:xfrm>
            <a:off x="2080347" y="2227263"/>
            <a:ext cx="2424255" cy="3633787"/>
          </a:xfrm>
          <a:prstGeom prst="rect">
            <a:avLst/>
          </a:prstGeom>
          <a:noFill/>
          <a:ln>
            <a:noFill/>
          </a:ln>
        </p:spPr>
      </p:pic>
      <p:sp>
        <p:nvSpPr>
          <p:cNvPr id="500" name="Google Shape;500;p6"/>
          <p:cNvSpPr txBox="1"/>
          <p:nvPr>
            <p:ph idx="2" type="body"/>
          </p:nvPr>
        </p:nvSpPr>
        <p:spPr>
          <a:xfrm>
            <a:off x="6188417" y="2228003"/>
            <a:ext cx="5422392" cy="3633047"/>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i="1" lang="en-GB"/>
              <a:t>Cynthia Ní Mhurchú is a first-time Fianna Fáil MEP representing Ireland South and a member of Renew Europe Group, the centrist political group in the European Parliament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4" name="Shape 504"/>
        <p:cNvGrpSpPr/>
        <p:nvPr/>
      </p:nvGrpSpPr>
      <p:grpSpPr>
        <a:xfrm>
          <a:off x="0" y="0"/>
          <a:ext cx="0" cy="0"/>
          <a:chOff x="0" y="0"/>
          <a:chExt cx="0" cy="0"/>
        </a:xfrm>
      </p:grpSpPr>
      <p:sp>
        <p:nvSpPr>
          <p:cNvPr id="505" name="Google Shape;505;p7"/>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CRITICAL DIGITAL INFRASTRUCTURE</a:t>
            </a:r>
            <a:endParaRPr/>
          </a:p>
        </p:txBody>
      </p:sp>
      <p:sp>
        <p:nvSpPr>
          <p:cNvPr id="506" name="Google Shape;506;p7"/>
          <p:cNvSpPr/>
          <p:nvPr/>
        </p:nvSpPr>
        <p:spPr>
          <a:xfrm>
            <a:off x="446533" y="2180496"/>
            <a:ext cx="5404639" cy="4045683"/>
          </a:xfrm>
          <a:prstGeom prst="rect">
            <a:avLst/>
          </a:prstGeom>
          <a:solidFill>
            <a:schemeClr val="lt1"/>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pic>
        <p:nvPicPr>
          <p:cNvPr id="507" name="Google Shape;507;p7"/>
          <p:cNvPicPr preferRelativeResize="0"/>
          <p:nvPr/>
        </p:nvPicPr>
        <p:blipFill rotWithShape="1">
          <a:blip r:embed="rId3">
            <a:alphaModFix/>
          </a:blip>
          <a:srcRect b="0" l="0" r="0" t="0"/>
          <a:stretch/>
        </p:blipFill>
        <p:spPr>
          <a:xfrm>
            <a:off x="657225" y="2659689"/>
            <a:ext cx="4962525" cy="3051952"/>
          </a:xfrm>
          <a:prstGeom prst="rect">
            <a:avLst/>
          </a:prstGeom>
          <a:noFill/>
          <a:ln>
            <a:noFill/>
          </a:ln>
        </p:spPr>
      </p:pic>
      <p:sp>
        <p:nvSpPr>
          <p:cNvPr id="508" name="Google Shape;508;p7"/>
          <p:cNvSpPr txBox="1"/>
          <p:nvPr>
            <p:ph idx="1" type="body"/>
          </p:nvPr>
        </p:nvSpPr>
        <p:spPr>
          <a:xfrm>
            <a:off x="6335805" y="2180496"/>
            <a:ext cx="5275001" cy="404568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i="1" lang="en-GB"/>
              <a:t>Data centres are critical digital infrastructure, yet their reliance on centralised grids exposes them to rising costs, carbon intensity, and reliability risks. This webinar will examine the challenge and discuss how clean hydrogen can become a potential pathway to reduce dependence while enhancing resilience.</a:t>
            </a:r>
            <a:endParaRPr/>
          </a:p>
          <a:p>
            <a:pPr indent="-306000" lvl="0" marL="306000" rtl="0" algn="l">
              <a:spcBef>
                <a:spcPts val="960"/>
              </a:spcBef>
              <a:spcAft>
                <a:spcPts val="0"/>
              </a:spcAft>
              <a:buSzPts val="1656"/>
              <a:buChar char="◼"/>
            </a:pPr>
            <a:r>
              <a:rPr lang="en-GB"/>
              <a:t>Questions we’ll explore today</a:t>
            </a:r>
            <a:endParaRPr/>
          </a:p>
          <a:p>
            <a:pPr indent="-306000" lvl="1" marL="630000" rtl="0" algn="l">
              <a:spcBef>
                <a:spcPts val="920"/>
              </a:spcBef>
              <a:spcAft>
                <a:spcPts val="0"/>
              </a:spcAft>
              <a:buSzPts val="1472"/>
              <a:buChar char="◼"/>
            </a:pPr>
            <a:r>
              <a:rPr lang="en-GB"/>
              <a:t>Exploring Clean Hydrogen Microgrids for Sustainable Data Centres</a:t>
            </a:r>
            <a:endParaRPr/>
          </a:p>
          <a:p>
            <a:pPr indent="-306000" lvl="1" marL="630000" rtl="0" algn="l">
              <a:spcBef>
                <a:spcPts val="920"/>
              </a:spcBef>
              <a:spcAft>
                <a:spcPts val="0"/>
              </a:spcAft>
              <a:buSzPts val="1472"/>
              <a:buChar char="◼"/>
            </a:pPr>
            <a:r>
              <a:rPr lang="en-GB"/>
              <a:t>Reliance on the Grid: Is There Another Way?</a:t>
            </a:r>
            <a:endParaRPr/>
          </a:p>
          <a:p>
            <a:pPr indent="-200844" lvl="0" marL="306000" rtl="0" algn="l">
              <a:spcBef>
                <a:spcPts val="960"/>
              </a:spcBef>
              <a:spcAft>
                <a:spcPts val="0"/>
              </a:spcAft>
              <a:buSzPts val="1656"/>
              <a:buNone/>
            </a:pPr>
            <a:r>
              <a:t/>
            </a:r>
            <a:endParaRPr/>
          </a:p>
          <a:p>
            <a:pPr indent="-200844" lvl="0" marL="306000" rtl="0" algn="l">
              <a:spcBef>
                <a:spcPts val="960"/>
              </a:spcBef>
              <a:spcAft>
                <a:spcPts val="0"/>
              </a:spcAft>
              <a:buSzPts val="1656"/>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8"/>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ELECTRICITY DEMAND</a:t>
            </a:r>
            <a:endParaRPr/>
          </a:p>
        </p:txBody>
      </p:sp>
      <p:sp>
        <p:nvSpPr>
          <p:cNvPr id="514" name="Google Shape;514;p8"/>
          <p:cNvSpPr txBox="1"/>
          <p:nvPr>
            <p:ph idx="1" type="body"/>
          </p:nvPr>
        </p:nvSpPr>
        <p:spPr>
          <a:xfrm>
            <a:off x="581192" y="2180496"/>
            <a:ext cx="5279281"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Data centres consume vast amounts of electricity, often straining national grids. In Ireland, for example, data centres are projected to account for 32% of national electricity demand by 2026.  </a:t>
            </a:r>
            <a:endParaRPr/>
          </a:p>
          <a:p>
            <a:pPr indent="-306000" lvl="0" marL="306000" rtl="0" algn="l">
              <a:spcBef>
                <a:spcPts val="960"/>
              </a:spcBef>
              <a:spcAft>
                <a:spcPts val="0"/>
              </a:spcAft>
              <a:buSzPts val="1656"/>
              <a:buChar char="◼"/>
            </a:pPr>
            <a:r>
              <a:rPr lang="en-GB"/>
              <a:t>This dependency creates risks: </a:t>
            </a:r>
            <a:endParaRPr/>
          </a:p>
          <a:p>
            <a:pPr indent="-306000" lvl="1" marL="630000" rtl="0" algn="l">
              <a:spcBef>
                <a:spcPts val="920"/>
              </a:spcBef>
              <a:spcAft>
                <a:spcPts val="0"/>
              </a:spcAft>
              <a:buSzPts val="1472"/>
              <a:buChar char="◼"/>
            </a:pPr>
            <a:r>
              <a:rPr lang="en-GB"/>
              <a:t>rising costs, </a:t>
            </a:r>
            <a:endParaRPr/>
          </a:p>
          <a:p>
            <a:pPr indent="-306000" lvl="1" marL="630000" rtl="0" algn="l">
              <a:spcBef>
                <a:spcPts val="920"/>
              </a:spcBef>
              <a:spcAft>
                <a:spcPts val="0"/>
              </a:spcAft>
              <a:buSzPts val="1472"/>
              <a:buChar char="◼"/>
            </a:pPr>
            <a:r>
              <a:rPr lang="en-GB"/>
              <a:t>carbon intensity, </a:t>
            </a:r>
            <a:endParaRPr/>
          </a:p>
          <a:p>
            <a:pPr indent="-306000" lvl="1" marL="630000" rtl="0" algn="l">
              <a:spcBef>
                <a:spcPts val="920"/>
              </a:spcBef>
              <a:spcAft>
                <a:spcPts val="0"/>
              </a:spcAft>
              <a:buSzPts val="1472"/>
              <a:buChar char="◼"/>
            </a:pPr>
            <a:r>
              <a:rPr lang="en-GB"/>
              <a:t>and vulnerability to outages.</a:t>
            </a:r>
            <a:endParaRPr/>
          </a:p>
        </p:txBody>
      </p:sp>
      <p:pic>
        <p:nvPicPr>
          <p:cNvPr id="515" name="Google Shape;515;p8"/>
          <p:cNvPicPr preferRelativeResize="0"/>
          <p:nvPr/>
        </p:nvPicPr>
        <p:blipFill rotWithShape="1">
          <a:blip r:embed="rId3">
            <a:alphaModFix/>
          </a:blip>
          <a:srcRect b="0" l="0" r="0" t="0"/>
          <a:stretch/>
        </p:blipFill>
        <p:spPr>
          <a:xfrm>
            <a:off x="5860473" y="2429799"/>
            <a:ext cx="5627077" cy="3429000"/>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9"/>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2800"/>
              <a:buFont typeface="Gill Sans"/>
              <a:buNone/>
            </a:pPr>
            <a:r>
              <a:rPr lang="en-GB"/>
              <a:t>PATHWAY TO RESILIENCE</a:t>
            </a:r>
            <a:endParaRPr/>
          </a:p>
        </p:txBody>
      </p:sp>
      <p:sp>
        <p:nvSpPr>
          <p:cNvPr id="521" name="Google Shape;521;p9"/>
          <p:cNvSpPr txBox="1"/>
          <p:nvPr>
            <p:ph idx="1" type="body"/>
          </p:nvPr>
        </p:nvSpPr>
        <p:spPr>
          <a:xfrm>
            <a:off x="581192" y="2180496"/>
            <a:ext cx="5279281" cy="3678303"/>
          </a:xfrm>
          <a:prstGeom prst="rect">
            <a:avLst/>
          </a:prstGeom>
          <a:noFill/>
          <a:ln>
            <a:noFill/>
          </a:ln>
        </p:spPr>
        <p:txBody>
          <a:bodyPr anchorCtr="0" anchor="ctr" bIns="45700" lIns="91425" spcFirstLastPara="1" rIns="91425" wrap="square" tIns="45700">
            <a:normAutofit/>
          </a:bodyPr>
          <a:lstStyle/>
          <a:p>
            <a:pPr indent="-306000" lvl="0" marL="306000" rtl="0" algn="l">
              <a:spcBef>
                <a:spcPts val="0"/>
              </a:spcBef>
              <a:spcAft>
                <a:spcPts val="0"/>
              </a:spcAft>
              <a:buSzPts val="1656"/>
              <a:buChar char="◼"/>
            </a:pPr>
            <a:r>
              <a:rPr lang="en-GB"/>
              <a:t>Hydrogen offers a pathway to resilience. By reframing the challenge around autonomy and sustainability, hydrogen can reduce reliance on the grid while aligning with decarbonization goals.</a:t>
            </a:r>
            <a:endParaRPr/>
          </a:p>
          <a:p>
            <a:pPr indent="-306000" lvl="0" marL="306000" rtl="0" algn="l">
              <a:spcBef>
                <a:spcPts val="960"/>
              </a:spcBef>
              <a:spcAft>
                <a:spcPts val="0"/>
              </a:spcAft>
              <a:buSzPts val="1656"/>
              <a:buChar char="◼"/>
            </a:pPr>
            <a:r>
              <a:rPr lang="en-GB"/>
              <a:t> Microsoft’s pilot project in Dublin, which powered a data centre building with 250kW of green hydrogen fuel cells, demonstrates how hydrogen can directly substitute for diesel backup systems</a:t>
            </a:r>
            <a:endParaRPr/>
          </a:p>
        </p:txBody>
      </p:sp>
      <p:pic>
        <p:nvPicPr>
          <p:cNvPr id="522" name="Google Shape;522;p9"/>
          <p:cNvPicPr preferRelativeResize="0"/>
          <p:nvPr/>
        </p:nvPicPr>
        <p:blipFill rotWithShape="1">
          <a:blip r:embed="rId3">
            <a:alphaModFix/>
          </a:blip>
          <a:srcRect b="0" l="0" r="0" t="0"/>
          <a:stretch/>
        </p:blipFill>
        <p:spPr>
          <a:xfrm>
            <a:off x="6096000" y="2310619"/>
            <a:ext cx="5316173" cy="354818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Equinix 16:9 Widescreen 2026">
  <a:themeElements>
    <a:clrScheme name="Equinix_2">
      <a:dk1>
        <a:srgbClr val="000000"/>
      </a:dk1>
      <a:lt1>
        <a:srgbClr val="FFFFFF"/>
      </a:lt1>
      <a:dk2>
        <a:srgbClr val="5A657B"/>
      </a:dk2>
      <a:lt2>
        <a:srgbClr val="F2F3F5"/>
      </a:lt2>
      <a:accent1>
        <a:srgbClr val="E91C24"/>
      </a:accent1>
      <a:accent2>
        <a:srgbClr val="411980"/>
      </a:accent2>
      <a:accent3>
        <a:srgbClr val="7739D9"/>
      </a:accent3>
      <a:accent4>
        <a:srgbClr val="086AE3"/>
      </a:accent4>
      <a:accent5>
        <a:srgbClr val="FDB90D"/>
      </a:accent5>
      <a:accent6>
        <a:srgbClr val="F55200"/>
      </a:accent6>
      <a:hlink>
        <a:srgbClr val="E91C24"/>
      </a:hlink>
      <a:folHlink>
        <a:srgbClr val="E91C2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Dividend">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2021-04-21T16:14:06Z</dcterms:created>
  <dc:creator>Joanna Wilson (JWilson)</dc:creator>
</cp:coreProperties>
</file>