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65"/>
  </p:notesMasterIdLst>
  <p:sldIdLst>
    <p:sldId id="3887" r:id="rId2"/>
    <p:sldId id="263" r:id="rId3"/>
    <p:sldId id="268" r:id="rId4"/>
    <p:sldId id="3893" r:id="rId5"/>
    <p:sldId id="2108190477" r:id="rId6"/>
    <p:sldId id="2108190479" r:id="rId7"/>
    <p:sldId id="264" r:id="rId8"/>
    <p:sldId id="3890" r:id="rId9"/>
    <p:sldId id="3891" r:id="rId10"/>
    <p:sldId id="3892" r:id="rId11"/>
    <p:sldId id="3888" r:id="rId12"/>
    <p:sldId id="3894" r:id="rId13"/>
    <p:sldId id="3895" r:id="rId14"/>
    <p:sldId id="3896" r:id="rId15"/>
    <p:sldId id="3897" r:id="rId16"/>
    <p:sldId id="3898" r:id="rId17"/>
    <p:sldId id="3899" r:id="rId18"/>
    <p:sldId id="3900" r:id="rId19"/>
    <p:sldId id="3901" r:id="rId20"/>
    <p:sldId id="3902" r:id="rId21"/>
    <p:sldId id="3903" r:id="rId22"/>
    <p:sldId id="3904" r:id="rId23"/>
    <p:sldId id="3885" r:id="rId24"/>
    <p:sldId id="301" r:id="rId25"/>
    <p:sldId id="3919" r:id="rId26"/>
    <p:sldId id="302" r:id="rId27"/>
    <p:sldId id="303" r:id="rId28"/>
    <p:sldId id="304" r:id="rId29"/>
    <p:sldId id="305" r:id="rId30"/>
    <p:sldId id="306" r:id="rId31"/>
    <p:sldId id="307" r:id="rId32"/>
    <p:sldId id="308" r:id="rId33"/>
    <p:sldId id="309" r:id="rId34"/>
    <p:sldId id="3886" r:id="rId35"/>
    <p:sldId id="3906" r:id="rId36"/>
    <p:sldId id="3907" r:id="rId37"/>
    <p:sldId id="3908" r:id="rId38"/>
    <p:sldId id="3909" r:id="rId39"/>
    <p:sldId id="3910" r:id="rId40"/>
    <p:sldId id="3911" r:id="rId41"/>
    <p:sldId id="3913" r:id="rId42"/>
    <p:sldId id="3914" r:id="rId43"/>
    <p:sldId id="3915" r:id="rId44"/>
    <p:sldId id="3916" r:id="rId45"/>
    <p:sldId id="259" r:id="rId46"/>
    <p:sldId id="3920" r:id="rId47"/>
    <p:sldId id="3921" r:id="rId48"/>
    <p:sldId id="3922" r:id="rId49"/>
    <p:sldId id="262" r:id="rId50"/>
    <p:sldId id="3923" r:id="rId51"/>
    <p:sldId id="3924" r:id="rId52"/>
    <p:sldId id="2108190469" r:id="rId53"/>
    <p:sldId id="2108190470" r:id="rId54"/>
    <p:sldId id="2108190468" r:id="rId55"/>
    <p:sldId id="2108190471" r:id="rId56"/>
    <p:sldId id="2108190466" r:id="rId57"/>
    <p:sldId id="2108190472" r:id="rId58"/>
    <p:sldId id="2108190473" r:id="rId59"/>
    <p:sldId id="2108190474" r:id="rId60"/>
    <p:sldId id="261" r:id="rId61"/>
    <p:sldId id="260" r:id="rId62"/>
    <p:sldId id="3918" r:id="rId63"/>
    <p:sldId id="2108190476"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5C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8D8E0D-06C3-4B4D-B6E4-AC636FEB6D2F}" v="140" dt="2026-07-02T08:50:52.9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7" autoAdjust="0"/>
    <p:restoredTop sz="93969" autoAdjust="0"/>
  </p:normalViewPr>
  <p:slideViewPr>
    <p:cSldViewPr snapToGrid="0">
      <p:cViewPr varScale="1">
        <p:scale>
          <a:sx n="104" d="100"/>
          <a:sy n="104" d="100"/>
        </p:scale>
        <p:origin x="432" y="102"/>
      </p:cViewPr>
      <p:guideLst/>
    </p:cSldViewPr>
  </p:slideViewPr>
  <p:notesTextViewPr>
    <p:cViewPr>
      <p:scale>
        <a:sx n="1" d="1"/>
        <a:sy n="1" d="1"/>
      </p:scale>
      <p:origin x="0" y="0"/>
    </p:cViewPr>
  </p:notesTextViewPr>
  <p:notesViewPr>
    <p:cSldViewPr snapToGrid="0">
      <p:cViewPr varScale="1">
        <p:scale>
          <a:sx n="52" d="100"/>
          <a:sy n="52" d="100"/>
        </p:scale>
        <p:origin x="29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McCormack" userId="bcd5cea1f53ef997" providerId="LiveId" clId="{EF64A918-5749-44CE-8D6B-45B07886D2EC}"/>
    <pc:docChg chg="undo custSel addSld delSld modSld sldOrd modMainMaster">
      <pc:chgData name="Paul McCormack" userId="bcd5cea1f53ef997" providerId="LiveId" clId="{EF64A918-5749-44CE-8D6B-45B07886D2EC}" dt="2026-07-02T08:51:04.035" v="398" actId="1076"/>
      <pc:docMkLst>
        <pc:docMk/>
      </pc:docMkLst>
      <pc:sldChg chg="del">
        <pc:chgData name="Paul McCormack" userId="bcd5cea1f53ef997" providerId="LiveId" clId="{EF64A918-5749-44CE-8D6B-45B07886D2EC}" dt="2026-07-02T08:28:09.796" v="250" actId="2696"/>
        <pc:sldMkLst>
          <pc:docMk/>
          <pc:sldMk cId="0" sldId="256"/>
        </pc:sldMkLst>
      </pc:sldChg>
      <pc:sldChg chg="ord">
        <pc:chgData name="Paul McCormack" userId="bcd5cea1f53ef997" providerId="LiveId" clId="{EF64A918-5749-44CE-8D6B-45B07886D2EC}" dt="2026-07-01T12:33:52.693" v="77"/>
        <pc:sldMkLst>
          <pc:docMk/>
          <pc:sldMk cId="0" sldId="259"/>
        </pc:sldMkLst>
      </pc:sldChg>
      <pc:sldChg chg="addSp delSp modSp mod ord">
        <pc:chgData name="Paul McCormack" userId="bcd5cea1f53ef997" providerId="LiveId" clId="{EF64A918-5749-44CE-8D6B-45B07886D2EC}" dt="2026-07-01T13:09:41.973" v="207"/>
        <pc:sldMkLst>
          <pc:docMk/>
          <pc:sldMk cId="0" sldId="260"/>
        </pc:sldMkLst>
        <pc:spChg chg="mod">
          <ac:chgData name="Paul McCormack" userId="bcd5cea1f53ef997" providerId="LiveId" clId="{EF64A918-5749-44CE-8D6B-45B07886D2EC}" dt="2026-07-01T13:09:23.531" v="203" actId="20577"/>
          <ac:spMkLst>
            <pc:docMk/>
            <pc:sldMk cId="0" sldId="260"/>
            <ac:spMk id="2" creationId="{00000000-0000-0000-0000-000000000000}"/>
          </ac:spMkLst>
        </pc:spChg>
        <pc:spChg chg="del mod">
          <ac:chgData name="Paul McCormack" userId="bcd5cea1f53ef997" providerId="LiveId" clId="{EF64A918-5749-44CE-8D6B-45B07886D2EC}" dt="2026-07-01T13:09:10.701" v="188"/>
          <ac:spMkLst>
            <pc:docMk/>
            <pc:sldMk cId="0" sldId="260"/>
            <ac:spMk id="3" creationId="{00000000-0000-0000-0000-000000000000}"/>
          </ac:spMkLst>
        </pc:spChg>
        <pc:graphicFrameChg chg="add mod modGraphic">
          <ac:chgData name="Paul McCormack" userId="bcd5cea1f53ef997" providerId="LiveId" clId="{EF64A918-5749-44CE-8D6B-45B07886D2EC}" dt="2026-07-01T13:09:32.955" v="205" actId="14100"/>
          <ac:graphicFrameMkLst>
            <pc:docMk/>
            <pc:sldMk cId="0" sldId="260"/>
            <ac:graphicFrameMk id="4" creationId="{0F96D214-84FA-8E7B-D84E-9358CB9F3CA4}"/>
          </ac:graphicFrameMkLst>
        </pc:graphicFrameChg>
      </pc:sldChg>
      <pc:sldChg chg="addSp modSp mod">
        <pc:chgData name="Paul McCormack" userId="bcd5cea1f53ef997" providerId="LiveId" clId="{EF64A918-5749-44CE-8D6B-45B07886D2EC}" dt="2026-07-02T08:28:06.718" v="249" actId="1076"/>
        <pc:sldMkLst>
          <pc:docMk/>
          <pc:sldMk cId="0" sldId="261"/>
        </pc:sldMkLst>
        <pc:spChg chg="mod">
          <ac:chgData name="Paul McCormack" userId="bcd5cea1f53ef997" providerId="LiveId" clId="{EF64A918-5749-44CE-8D6B-45B07886D2EC}" dt="2026-07-01T13:07:56.681" v="181" actId="20577"/>
          <ac:spMkLst>
            <pc:docMk/>
            <pc:sldMk cId="0" sldId="261"/>
            <ac:spMk id="2" creationId="{00000000-0000-0000-0000-000000000000}"/>
          </ac:spMkLst>
        </pc:spChg>
        <pc:spChg chg="mod">
          <ac:chgData name="Paul McCormack" userId="bcd5cea1f53ef997" providerId="LiveId" clId="{EF64A918-5749-44CE-8D6B-45B07886D2EC}" dt="2026-07-02T08:28:03.031" v="248" actId="27636"/>
          <ac:spMkLst>
            <pc:docMk/>
            <pc:sldMk cId="0" sldId="261"/>
            <ac:spMk id="3" creationId="{00000000-0000-0000-0000-000000000000}"/>
          </ac:spMkLst>
        </pc:spChg>
        <pc:picChg chg="add mod">
          <ac:chgData name="Paul McCormack" userId="bcd5cea1f53ef997" providerId="LiveId" clId="{EF64A918-5749-44CE-8D6B-45B07886D2EC}" dt="2026-07-02T08:28:06.718" v="249" actId="1076"/>
          <ac:picMkLst>
            <pc:docMk/>
            <pc:sldMk cId="0" sldId="261"/>
            <ac:picMk id="5" creationId="{E66B6DCA-B631-3EF4-D8FD-62BE20FBF09D}"/>
          </ac:picMkLst>
        </pc:picChg>
      </pc:sldChg>
      <pc:sldChg chg="add del">
        <pc:chgData name="Paul McCormack" userId="bcd5cea1f53ef997" providerId="LiveId" clId="{EF64A918-5749-44CE-8D6B-45B07886D2EC}" dt="2026-07-02T08:27:34.564" v="245"/>
        <pc:sldMkLst>
          <pc:docMk/>
          <pc:sldMk cId="0" sldId="262"/>
        </pc:sldMkLst>
      </pc:sldChg>
      <pc:sldChg chg="add">
        <pc:chgData name="Paul McCormack" userId="bcd5cea1f53ef997" providerId="LiveId" clId="{EF64A918-5749-44CE-8D6B-45B07886D2EC}" dt="2026-07-01T14:42:38.779" v="239"/>
        <pc:sldMkLst>
          <pc:docMk/>
          <pc:sldMk cId="0" sldId="301"/>
        </pc:sldMkLst>
      </pc:sldChg>
      <pc:sldChg chg="add">
        <pc:chgData name="Paul McCormack" userId="bcd5cea1f53ef997" providerId="LiveId" clId="{EF64A918-5749-44CE-8D6B-45B07886D2EC}" dt="2026-07-01T14:42:38.779" v="239"/>
        <pc:sldMkLst>
          <pc:docMk/>
          <pc:sldMk cId="0" sldId="302"/>
        </pc:sldMkLst>
      </pc:sldChg>
      <pc:sldChg chg="add">
        <pc:chgData name="Paul McCormack" userId="bcd5cea1f53ef997" providerId="LiveId" clId="{EF64A918-5749-44CE-8D6B-45B07886D2EC}" dt="2026-07-01T14:42:38.779" v="239"/>
        <pc:sldMkLst>
          <pc:docMk/>
          <pc:sldMk cId="0" sldId="303"/>
        </pc:sldMkLst>
      </pc:sldChg>
      <pc:sldChg chg="add">
        <pc:chgData name="Paul McCormack" userId="bcd5cea1f53ef997" providerId="LiveId" clId="{EF64A918-5749-44CE-8D6B-45B07886D2EC}" dt="2026-07-01T14:42:38.779" v="239"/>
        <pc:sldMkLst>
          <pc:docMk/>
          <pc:sldMk cId="0" sldId="304"/>
        </pc:sldMkLst>
      </pc:sldChg>
      <pc:sldChg chg="add">
        <pc:chgData name="Paul McCormack" userId="bcd5cea1f53ef997" providerId="LiveId" clId="{EF64A918-5749-44CE-8D6B-45B07886D2EC}" dt="2026-07-01T14:42:38.779" v="239"/>
        <pc:sldMkLst>
          <pc:docMk/>
          <pc:sldMk cId="0" sldId="305"/>
        </pc:sldMkLst>
      </pc:sldChg>
      <pc:sldChg chg="add">
        <pc:chgData name="Paul McCormack" userId="bcd5cea1f53ef997" providerId="LiveId" clId="{EF64A918-5749-44CE-8D6B-45B07886D2EC}" dt="2026-07-01T14:42:38.779" v="239"/>
        <pc:sldMkLst>
          <pc:docMk/>
          <pc:sldMk cId="0" sldId="306"/>
        </pc:sldMkLst>
      </pc:sldChg>
      <pc:sldChg chg="add">
        <pc:chgData name="Paul McCormack" userId="bcd5cea1f53ef997" providerId="LiveId" clId="{EF64A918-5749-44CE-8D6B-45B07886D2EC}" dt="2026-07-01T14:42:38.779" v="239"/>
        <pc:sldMkLst>
          <pc:docMk/>
          <pc:sldMk cId="0" sldId="307"/>
        </pc:sldMkLst>
      </pc:sldChg>
      <pc:sldChg chg="add">
        <pc:chgData name="Paul McCormack" userId="bcd5cea1f53ef997" providerId="LiveId" clId="{EF64A918-5749-44CE-8D6B-45B07886D2EC}" dt="2026-07-01T14:42:38.779" v="239"/>
        <pc:sldMkLst>
          <pc:docMk/>
          <pc:sldMk cId="0" sldId="308"/>
        </pc:sldMkLst>
      </pc:sldChg>
      <pc:sldChg chg="add">
        <pc:chgData name="Paul McCormack" userId="bcd5cea1f53ef997" providerId="LiveId" clId="{EF64A918-5749-44CE-8D6B-45B07886D2EC}" dt="2026-07-01T14:42:38.779" v="239"/>
        <pc:sldMkLst>
          <pc:docMk/>
          <pc:sldMk cId="0" sldId="309"/>
        </pc:sldMkLst>
      </pc:sldChg>
      <pc:sldChg chg="del">
        <pc:chgData name="Paul McCormack" userId="bcd5cea1f53ef997" providerId="LiveId" clId="{EF64A918-5749-44CE-8D6B-45B07886D2EC}" dt="2026-07-02T08:33:35.596" v="319" actId="2696"/>
        <pc:sldMkLst>
          <pc:docMk/>
          <pc:sldMk cId="3568760738" sldId="3889"/>
        </pc:sldMkLst>
      </pc:sldChg>
      <pc:sldChg chg="modSp mod">
        <pc:chgData name="Paul McCormack" userId="bcd5cea1f53ef997" providerId="LiveId" clId="{EF64A918-5749-44CE-8D6B-45B07886D2EC}" dt="2026-07-02T08:44:29.512" v="344" actId="20577"/>
        <pc:sldMkLst>
          <pc:docMk/>
          <pc:sldMk cId="4268262611" sldId="3893"/>
        </pc:sldMkLst>
        <pc:spChg chg="mod">
          <ac:chgData name="Paul McCormack" userId="bcd5cea1f53ef997" providerId="LiveId" clId="{EF64A918-5749-44CE-8D6B-45B07886D2EC}" dt="2026-07-02T08:44:29.512" v="344" actId="20577"/>
          <ac:spMkLst>
            <pc:docMk/>
            <pc:sldMk cId="4268262611" sldId="3893"/>
            <ac:spMk id="2" creationId="{2073DF8B-6D32-9431-1820-074E588D9481}"/>
          </ac:spMkLst>
        </pc:spChg>
      </pc:sldChg>
      <pc:sldChg chg="modSp mod">
        <pc:chgData name="Paul McCormack" userId="bcd5cea1f53ef997" providerId="LiveId" clId="{EF64A918-5749-44CE-8D6B-45B07886D2EC}" dt="2026-07-01T13:04:12.215" v="161" actId="14100"/>
        <pc:sldMkLst>
          <pc:docMk/>
          <pc:sldMk cId="2362305570" sldId="3900"/>
        </pc:sldMkLst>
        <pc:spChg chg="mod">
          <ac:chgData name="Paul McCormack" userId="bcd5cea1f53ef997" providerId="LiveId" clId="{EF64A918-5749-44CE-8D6B-45B07886D2EC}" dt="2026-07-01T13:04:00.073" v="159" actId="1076"/>
          <ac:spMkLst>
            <pc:docMk/>
            <pc:sldMk cId="2362305570" sldId="3900"/>
            <ac:spMk id="3" creationId="{B64B9A54-1E6B-DB74-8D8B-FD574CAC801D}"/>
          </ac:spMkLst>
        </pc:spChg>
        <pc:picChg chg="mod">
          <ac:chgData name="Paul McCormack" userId="bcd5cea1f53ef997" providerId="LiveId" clId="{EF64A918-5749-44CE-8D6B-45B07886D2EC}" dt="2026-07-01T13:04:12.215" v="161" actId="14100"/>
          <ac:picMkLst>
            <pc:docMk/>
            <pc:sldMk cId="2362305570" sldId="3900"/>
            <ac:picMk id="5" creationId="{C7EA4326-F698-64D1-FF16-95751F60BF94}"/>
          </ac:picMkLst>
        </pc:picChg>
      </pc:sldChg>
      <pc:sldChg chg="modSp mod">
        <pc:chgData name="Paul McCormack" userId="bcd5cea1f53ef997" providerId="LiveId" clId="{EF64A918-5749-44CE-8D6B-45B07886D2EC}" dt="2026-07-01T20:32:28.510" v="241" actId="1076"/>
        <pc:sldMkLst>
          <pc:docMk/>
          <pc:sldMk cId="3409679408" sldId="3901"/>
        </pc:sldMkLst>
        <pc:picChg chg="mod">
          <ac:chgData name="Paul McCormack" userId="bcd5cea1f53ef997" providerId="LiveId" clId="{EF64A918-5749-44CE-8D6B-45B07886D2EC}" dt="2026-07-01T20:32:28.510" v="241" actId="1076"/>
          <ac:picMkLst>
            <pc:docMk/>
            <pc:sldMk cId="3409679408" sldId="3901"/>
            <ac:picMk id="5" creationId="{25C41BD4-02B0-987A-EE1A-BA4C994B8C38}"/>
          </ac:picMkLst>
        </pc:picChg>
      </pc:sldChg>
      <pc:sldChg chg="modSp mod">
        <pc:chgData name="Paul McCormack" userId="bcd5cea1f53ef997" providerId="LiveId" clId="{EF64A918-5749-44CE-8D6B-45B07886D2EC}" dt="2026-07-01T13:04:42.387" v="171" actId="1076"/>
        <pc:sldMkLst>
          <pc:docMk/>
          <pc:sldMk cId="1178568667" sldId="3902"/>
        </pc:sldMkLst>
        <pc:spChg chg="mod">
          <ac:chgData name="Paul McCormack" userId="bcd5cea1f53ef997" providerId="LiveId" clId="{EF64A918-5749-44CE-8D6B-45B07886D2EC}" dt="2026-07-01T13:04:42.387" v="171" actId="1076"/>
          <ac:spMkLst>
            <pc:docMk/>
            <pc:sldMk cId="1178568667" sldId="3902"/>
            <ac:spMk id="3" creationId="{95B8EF54-CBD1-4005-24E2-B75FB89573A8}"/>
          </ac:spMkLst>
        </pc:spChg>
        <pc:picChg chg="mod">
          <ac:chgData name="Paul McCormack" userId="bcd5cea1f53ef997" providerId="LiveId" clId="{EF64A918-5749-44CE-8D6B-45B07886D2EC}" dt="2026-07-01T13:04:28.390" v="165" actId="14100"/>
          <ac:picMkLst>
            <pc:docMk/>
            <pc:sldMk cId="1178568667" sldId="3902"/>
            <ac:picMk id="5" creationId="{76BB42B0-DC1D-5D08-44EF-B873C4F3F86A}"/>
          </ac:picMkLst>
        </pc:picChg>
      </pc:sldChg>
      <pc:sldChg chg="del">
        <pc:chgData name="Paul McCormack" userId="bcd5cea1f53ef997" providerId="LiveId" clId="{EF64A918-5749-44CE-8D6B-45B07886D2EC}" dt="2026-07-02T08:28:13.015" v="251" actId="2696"/>
        <pc:sldMkLst>
          <pc:docMk/>
          <pc:sldMk cId="3675499244" sldId="3905"/>
        </pc:sldMkLst>
      </pc:sldChg>
      <pc:sldChg chg="addSp modSp new mod">
        <pc:chgData name="Paul McCormack" userId="bcd5cea1f53ef997" providerId="LiveId" clId="{EF64A918-5749-44CE-8D6B-45B07886D2EC}" dt="2026-07-01T12:34:15.110" v="81" actId="1076"/>
        <pc:sldMkLst>
          <pc:docMk/>
          <pc:sldMk cId="2152670893" sldId="3906"/>
        </pc:sldMkLst>
        <pc:spChg chg="mod">
          <ac:chgData name="Paul McCormack" userId="bcd5cea1f53ef997" providerId="LiveId" clId="{EF64A918-5749-44CE-8D6B-45B07886D2EC}" dt="2026-07-01T12:15:21.457" v="27" actId="1076"/>
          <ac:spMkLst>
            <pc:docMk/>
            <pc:sldMk cId="2152670893" sldId="3906"/>
            <ac:spMk id="2" creationId="{C4923604-4FC6-57DE-2588-4E724322E217}"/>
          </ac:spMkLst>
        </pc:spChg>
        <pc:spChg chg="mod">
          <ac:chgData name="Paul McCormack" userId="bcd5cea1f53ef997" providerId="LiveId" clId="{EF64A918-5749-44CE-8D6B-45B07886D2EC}" dt="2026-07-01T12:34:13.262" v="80" actId="14100"/>
          <ac:spMkLst>
            <pc:docMk/>
            <pc:sldMk cId="2152670893" sldId="3906"/>
            <ac:spMk id="3" creationId="{A5A58054-A7D5-B09C-8B65-44756251F338}"/>
          </ac:spMkLst>
        </pc:spChg>
        <pc:picChg chg="add mod">
          <ac:chgData name="Paul McCormack" userId="bcd5cea1f53ef997" providerId="LiveId" clId="{EF64A918-5749-44CE-8D6B-45B07886D2EC}" dt="2026-07-01T12:34:15.110" v="81" actId="1076"/>
          <ac:picMkLst>
            <pc:docMk/>
            <pc:sldMk cId="2152670893" sldId="3906"/>
            <ac:picMk id="5" creationId="{8FF7ACE1-48D6-E3EB-3251-A09ED3861134}"/>
          </ac:picMkLst>
        </pc:picChg>
      </pc:sldChg>
      <pc:sldChg chg="addSp modSp new mod">
        <pc:chgData name="Paul McCormack" userId="bcd5cea1f53ef997" providerId="LiveId" clId="{EF64A918-5749-44CE-8D6B-45B07886D2EC}" dt="2026-07-01T12:36:11.303" v="87" actId="113"/>
        <pc:sldMkLst>
          <pc:docMk/>
          <pc:sldMk cId="4065051134" sldId="3907"/>
        </pc:sldMkLst>
        <pc:spChg chg="mod">
          <ac:chgData name="Paul McCormack" userId="bcd5cea1f53ef997" providerId="LiveId" clId="{EF64A918-5749-44CE-8D6B-45B07886D2EC}" dt="2026-07-01T12:16:53.439" v="46" actId="20577"/>
          <ac:spMkLst>
            <pc:docMk/>
            <pc:sldMk cId="4065051134" sldId="3907"/>
            <ac:spMk id="2" creationId="{A3ACF99E-4D98-66E8-EFE5-E699611FF67C}"/>
          </ac:spMkLst>
        </pc:spChg>
        <pc:spChg chg="mod">
          <ac:chgData name="Paul McCormack" userId="bcd5cea1f53ef997" providerId="LiveId" clId="{EF64A918-5749-44CE-8D6B-45B07886D2EC}" dt="2026-07-01T12:36:11.303" v="87" actId="113"/>
          <ac:spMkLst>
            <pc:docMk/>
            <pc:sldMk cId="4065051134" sldId="3907"/>
            <ac:spMk id="3" creationId="{2C1ECF2D-C3AC-CD8F-AB48-D11FBF42661D}"/>
          </ac:spMkLst>
        </pc:spChg>
        <pc:picChg chg="add mod">
          <ac:chgData name="Paul McCormack" userId="bcd5cea1f53ef997" providerId="LiveId" clId="{EF64A918-5749-44CE-8D6B-45B07886D2EC}" dt="2026-07-01T12:36:06.331" v="85" actId="1076"/>
          <ac:picMkLst>
            <pc:docMk/>
            <pc:sldMk cId="4065051134" sldId="3907"/>
            <ac:picMk id="5" creationId="{E7436434-25CA-E4C2-24BF-1AC4138DC5BA}"/>
          </ac:picMkLst>
        </pc:picChg>
      </pc:sldChg>
      <pc:sldChg chg="addSp modSp new mod modNotes">
        <pc:chgData name="Paul McCormack" userId="bcd5cea1f53ef997" providerId="LiveId" clId="{EF64A918-5749-44CE-8D6B-45B07886D2EC}" dt="2026-07-01T12:46:46.624" v="113"/>
        <pc:sldMkLst>
          <pc:docMk/>
          <pc:sldMk cId="2864801220" sldId="3908"/>
        </pc:sldMkLst>
        <pc:spChg chg="mod">
          <ac:chgData name="Paul McCormack" userId="bcd5cea1f53ef997" providerId="LiveId" clId="{EF64A918-5749-44CE-8D6B-45B07886D2EC}" dt="2026-07-01T12:16:30.213" v="39"/>
          <ac:spMkLst>
            <pc:docMk/>
            <pc:sldMk cId="2864801220" sldId="3908"/>
            <ac:spMk id="2" creationId="{101E3BCF-1C97-6071-4219-AB1B5EB02D94}"/>
          </ac:spMkLst>
        </pc:spChg>
        <pc:spChg chg="mod">
          <ac:chgData name="Paul McCormack" userId="bcd5cea1f53ef997" providerId="LiveId" clId="{EF64A918-5749-44CE-8D6B-45B07886D2EC}" dt="2026-07-01T12:38:05.537" v="95" actId="14100"/>
          <ac:spMkLst>
            <pc:docMk/>
            <pc:sldMk cId="2864801220" sldId="3908"/>
            <ac:spMk id="3" creationId="{D41D66A7-A15B-71B8-D4B1-5E04CFAAB227}"/>
          </ac:spMkLst>
        </pc:spChg>
        <pc:picChg chg="add mod">
          <ac:chgData name="Paul McCormack" userId="bcd5cea1f53ef997" providerId="LiveId" clId="{EF64A918-5749-44CE-8D6B-45B07886D2EC}" dt="2026-07-01T12:38:08.226" v="96" actId="1076"/>
          <ac:picMkLst>
            <pc:docMk/>
            <pc:sldMk cId="2864801220" sldId="3908"/>
            <ac:picMk id="5" creationId="{03650A3E-D316-624A-506B-04DDB104A176}"/>
          </ac:picMkLst>
        </pc:picChg>
      </pc:sldChg>
      <pc:sldChg chg="addSp modSp new mod modNotes">
        <pc:chgData name="Paul McCormack" userId="bcd5cea1f53ef997" providerId="LiveId" clId="{EF64A918-5749-44CE-8D6B-45B07886D2EC}" dt="2026-07-01T12:47:57.422" v="116"/>
        <pc:sldMkLst>
          <pc:docMk/>
          <pc:sldMk cId="3385189332" sldId="3909"/>
        </pc:sldMkLst>
        <pc:spChg chg="mod">
          <ac:chgData name="Paul McCormack" userId="bcd5cea1f53ef997" providerId="LiveId" clId="{EF64A918-5749-44CE-8D6B-45B07886D2EC}" dt="2026-07-01T12:36:26.422" v="91" actId="1076"/>
          <ac:spMkLst>
            <pc:docMk/>
            <pc:sldMk cId="3385189332" sldId="3909"/>
            <ac:spMk id="2" creationId="{194CA1A2-D9D8-F29D-EEEB-73BB68CA696A}"/>
          </ac:spMkLst>
        </pc:spChg>
        <pc:spChg chg="mod">
          <ac:chgData name="Paul McCormack" userId="bcd5cea1f53ef997" providerId="LiveId" clId="{EF64A918-5749-44CE-8D6B-45B07886D2EC}" dt="2026-07-01T12:39:58.013" v="102" actId="14100"/>
          <ac:spMkLst>
            <pc:docMk/>
            <pc:sldMk cId="3385189332" sldId="3909"/>
            <ac:spMk id="3" creationId="{3679D5E6-B6E3-EAD3-A2C9-17C62B7D3419}"/>
          </ac:spMkLst>
        </pc:spChg>
        <pc:picChg chg="add mod">
          <ac:chgData name="Paul McCormack" userId="bcd5cea1f53ef997" providerId="LiveId" clId="{EF64A918-5749-44CE-8D6B-45B07886D2EC}" dt="2026-07-01T12:39:54.741" v="101" actId="1076"/>
          <ac:picMkLst>
            <pc:docMk/>
            <pc:sldMk cId="3385189332" sldId="3909"/>
            <ac:picMk id="5" creationId="{60A09CCD-61BB-7EE5-FAB5-2D2129C52AB6}"/>
          </ac:picMkLst>
        </pc:picChg>
      </pc:sldChg>
      <pc:sldChg chg="addSp modSp new mod">
        <pc:chgData name="Paul McCormack" userId="bcd5cea1f53ef997" providerId="LiveId" clId="{EF64A918-5749-44CE-8D6B-45B07886D2EC}" dt="2026-07-01T12:44:09.974" v="109" actId="14100"/>
        <pc:sldMkLst>
          <pc:docMk/>
          <pc:sldMk cId="1501108906" sldId="3910"/>
        </pc:sldMkLst>
        <pc:spChg chg="mod">
          <ac:chgData name="Paul McCormack" userId="bcd5cea1f53ef997" providerId="LiveId" clId="{EF64A918-5749-44CE-8D6B-45B07886D2EC}" dt="2026-07-01T12:17:45.841" v="53" actId="1076"/>
          <ac:spMkLst>
            <pc:docMk/>
            <pc:sldMk cId="1501108906" sldId="3910"/>
            <ac:spMk id="2" creationId="{C9752926-BA07-5EEB-8AE1-AB1C61F3CBC6}"/>
          </ac:spMkLst>
        </pc:spChg>
        <pc:spChg chg="mod">
          <ac:chgData name="Paul McCormack" userId="bcd5cea1f53ef997" providerId="LiveId" clId="{EF64A918-5749-44CE-8D6B-45B07886D2EC}" dt="2026-07-01T12:44:09.974" v="109" actId="14100"/>
          <ac:spMkLst>
            <pc:docMk/>
            <pc:sldMk cId="1501108906" sldId="3910"/>
            <ac:spMk id="3" creationId="{5999FE26-FD73-4E3A-697E-69616C095FDE}"/>
          </ac:spMkLst>
        </pc:spChg>
        <pc:picChg chg="add mod">
          <ac:chgData name="Paul McCormack" userId="bcd5cea1f53ef997" providerId="LiveId" clId="{EF64A918-5749-44CE-8D6B-45B07886D2EC}" dt="2026-07-01T12:44:07.887" v="108" actId="1076"/>
          <ac:picMkLst>
            <pc:docMk/>
            <pc:sldMk cId="1501108906" sldId="3910"/>
            <ac:picMk id="5" creationId="{22636DE1-A342-91A2-56E5-A4A2C5EEE91D}"/>
          </ac:picMkLst>
        </pc:picChg>
      </pc:sldChg>
      <pc:sldChg chg="addSp modSp new mod modNotes">
        <pc:chgData name="Paul McCormack" userId="bcd5cea1f53ef997" providerId="LiveId" clId="{EF64A918-5749-44CE-8D6B-45B07886D2EC}" dt="2026-07-01T12:49:06.302" v="124" actId="1076"/>
        <pc:sldMkLst>
          <pc:docMk/>
          <pc:sldMk cId="3013506005" sldId="3911"/>
        </pc:sldMkLst>
        <pc:spChg chg="mod">
          <ac:chgData name="Paul McCormack" userId="bcd5cea1f53ef997" providerId="LiveId" clId="{EF64A918-5749-44CE-8D6B-45B07886D2EC}" dt="2026-07-01T12:18:10.249" v="56"/>
          <ac:spMkLst>
            <pc:docMk/>
            <pc:sldMk cId="3013506005" sldId="3911"/>
            <ac:spMk id="2" creationId="{68ED6F69-08B3-ED44-619A-98E1AB94D808}"/>
          </ac:spMkLst>
        </pc:spChg>
        <pc:spChg chg="mod">
          <ac:chgData name="Paul McCormack" userId="bcd5cea1f53ef997" providerId="LiveId" clId="{EF64A918-5749-44CE-8D6B-45B07886D2EC}" dt="2026-07-01T12:49:01.027" v="121" actId="14100"/>
          <ac:spMkLst>
            <pc:docMk/>
            <pc:sldMk cId="3013506005" sldId="3911"/>
            <ac:spMk id="3" creationId="{AA079C8C-F6C5-09A7-E50A-451B1B6563BE}"/>
          </ac:spMkLst>
        </pc:spChg>
        <pc:picChg chg="add mod">
          <ac:chgData name="Paul McCormack" userId="bcd5cea1f53ef997" providerId="LiveId" clId="{EF64A918-5749-44CE-8D6B-45B07886D2EC}" dt="2026-07-01T12:49:06.302" v="124" actId="1076"/>
          <ac:picMkLst>
            <pc:docMk/>
            <pc:sldMk cId="3013506005" sldId="3911"/>
            <ac:picMk id="5" creationId="{49C6496D-F755-59C9-AB19-EB5C95D8EFC3}"/>
          </ac:picMkLst>
        </pc:picChg>
      </pc:sldChg>
      <pc:sldChg chg="new del">
        <pc:chgData name="Paul McCormack" userId="bcd5cea1f53ef997" providerId="LiveId" clId="{EF64A918-5749-44CE-8D6B-45B07886D2EC}" dt="2026-07-01T12:41:10.464" v="103" actId="2696"/>
        <pc:sldMkLst>
          <pc:docMk/>
          <pc:sldMk cId="491642957" sldId="3912"/>
        </pc:sldMkLst>
      </pc:sldChg>
      <pc:sldChg chg="addSp modSp new mod modNotes">
        <pc:chgData name="Paul McCormack" userId="bcd5cea1f53ef997" providerId="LiveId" clId="{EF64A918-5749-44CE-8D6B-45B07886D2EC}" dt="2026-07-01T12:54:49.872" v="133" actId="1076"/>
        <pc:sldMkLst>
          <pc:docMk/>
          <pc:sldMk cId="697549054" sldId="3913"/>
        </pc:sldMkLst>
        <pc:spChg chg="mod">
          <ac:chgData name="Paul McCormack" userId="bcd5cea1f53ef997" providerId="LiveId" clId="{EF64A918-5749-44CE-8D6B-45B07886D2EC}" dt="2026-07-01T12:18:40.763" v="62" actId="1076"/>
          <ac:spMkLst>
            <pc:docMk/>
            <pc:sldMk cId="697549054" sldId="3913"/>
            <ac:spMk id="2" creationId="{C5A3A370-300D-34D5-A4FB-3C9E14154AAD}"/>
          </ac:spMkLst>
        </pc:spChg>
        <pc:spChg chg="mod">
          <ac:chgData name="Paul McCormack" userId="bcd5cea1f53ef997" providerId="LiveId" clId="{EF64A918-5749-44CE-8D6B-45B07886D2EC}" dt="2026-07-01T12:54:45.053" v="131" actId="14100"/>
          <ac:spMkLst>
            <pc:docMk/>
            <pc:sldMk cId="697549054" sldId="3913"/>
            <ac:spMk id="3" creationId="{CBB7BFE3-030E-7384-67FB-EA15C1C288FA}"/>
          </ac:spMkLst>
        </pc:spChg>
        <pc:picChg chg="add mod">
          <ac:chgData name="Paul McCormack" userId="bcd5cea1f53ef997" providerId="LiveId" clId="{EF64A918-5749-44CE-8D6B-45B07886D2EC}" dt="2026-07-01T12:54:49.872" v="133" actId="1076"/>
          <ac:picMkLst>
            <pc:docMk/>
            <pc:sldMk cId="697549054" sldId="3913"/>
            <ac:picMk id="5" creationId="{3759BF3F-D899-F2DC-BFA7-B3E87C6D96E9}"/>
          </ac:picMkLst>
        </pc:picChg>
      </pc:sldChg>
      <pc:sldChg chg="addSp delSp modSp new mod">
        <pc:chgData name="Paul McCormack" userId="bcd5cea1f53ef997" providerId="LiveId" clId="{EF64A918-5749-44CE-8D6B-45B07886D2EC}" dt="2026-07-01T12:56:27.519" v="142" actId="1076"/>
        <pc:sldMkLst>
          <pc:docMk/>
          <pc:sldMk cId="2908793285" sldId="3914"/>
        </pc:sldMkLst>
        <pc:spChg chg="mod">
          <ac:chgData name="Paul McCormack" userId="bcd5cea1f53ef997" providerId="LiveId" clId="{EF64A918-5749-44CE-8D6B-45B07886D2EC}" dt="2026-07-01T12:19:08.420" v="66" actId="1076"/>
          <ac:spMkLst>
            <pc:docMk/>
            <pc:sldMk cId="2908793285" sldId="3914"/>
            <ac:spMk id="2" creationId="{0D68DFBC-9B0F-B61B-449F-32CDD4951875}"/>
          </ac:spMkLst>
        </pc:spChg>
        <pc:spChg chg="mod">
          <ac:chgData name="Paul McCormack" userId="bcd5cea1f53ef997" providerId="LiveId" clId="{EF64A918-5749-44CE-8D6B-45B07886D2EC}" dt="2026-07-01T12:54:04.904" v="126" actId="14100"/>
          <ac:spMkLst>
            <pc:docMk/>
            <pc:sldMk cId="2908793285" sldId="3914"/>
            <ac:spMk id="3" creationId="{44312E66-8FF9-9CBA-FF92-B7C1A8BDB0A1}"/>
          </ac:spMkLst>
        </pc:spChg>
        <pc:picChg chg="add del mod">
          <ac:chgData name="Paul McCormack" userId="bcd5cea1f53ef997" providerId="LiveId" clId="{EF64A918-5749-44CE-8D6B-45B07886D2EC}" dt="2026-07-01T12:54:41.336" v="130" actId="21"/>
          <ac:picMkLst>
            <pc:docMk/>
            <pc:sldMk cId="2908793285" sldId="3914"/>
            <ac:picMk id="5" creationId="{7B9761E1-6B01-6F09-6957-6B2C352C0865}"/>
          </ac:picMkLst>
        </pc:picChg>
        <pc:picChg chg="add mod">
          <ac:chgData name="Paul McCormack" userId="bcd5cea1f53ef997" providerId="LiveId" clId="{EF64A918-5749-44CE-8D6B-45B07886D2EC}" dt="2026-07-01T12:56:27.519" v="142" actId="1076"/>
          <ac:picMkLst>
            <pc:docMk/>
            <pc:sldMk cId="2908793285" sldId="3914"/>
            <ac:picMk id="7" creationId="{538488E6-1D97-B542-917F-0E22078FFBD9}"/>
          </ac:picMkLst>
        </pc:picChg>
      </pc:sldChg>
      <pc:sldChg chg="addSp delSp modSp new mod">
        <pc:chgData name="Paul McCormack" userId="bcd5cea1f53ef997" providerId="LiveId" clId="{EF64A918-5749-44CE-8D6B-45B07886D2EC}" dt="2026-07-01T12:59:00.703" v="145" actId="1076"/>
        <pc:sldMkLst>
          <pc:docMk/>
          <pc:sldMk cId="3725471198" sldId="3915"/>
        </pc:sldMkLst>
        <pc:spChg chg="mod">
          <ac:chgData name="Paul McCormack" userId="bcd5cea1f53ef997" providerId="LiveId" clId="{EF64A918-5749-44CE-8D6B-45B07886D2EC}" dt="2026-07-01T12:19:36.521" v="70" actId="1076"/>
          <ac:spMkLst>
            <pc:docMk/>
            <pc:sldMk cId="3725471198" sldId="3915"/>
            <ac:spMk id="2" creationId="{C87AEBBA-6CCD-ECA4-9B9B-D816F1CC2773}"/>
          </ac:spMkLst>
        </pc:spChg>
        <pc:spChg chg="mod">
          <ac:chgData name="Paul McCormack" userId="bcd5cea1f53ef997" providerId="LiveId" clId="{EF64A918-5749-44CE-8D6B-45B07886D2EC}" dt="2026-07-01T12:56:00.721" v="134" actId="14100"/>
          <ac:spMkLst>
            <pc:docMk/>
            <pc:sldMk cId="3725471198" sldId="3915"/>
            <ac:spMk id="3" creationId="{00704876-A771-61AB-8FFF-4441D1522EFA}"/>
          </ac:spMkLst>
        </pc:spChg>
        <pc:picChg chg="add del mod">
          <ac:chgData name="Paul McCormack" userId="bcd5cea1f53ef997" providerId="LiveId" clId="{EF64A918-5749-44CE-8D6B-45B07886D2EC}" dt="2026-07-01T12:56:21.648" v="140" actId="21"/>
          <ac:picMkLst>
            <pc:docMk/>
            <pc:sldMk cId="3725471198" sldId="3915"/>
            <ac:picMk id="5" creationId="{9C8098E3-CF21-C60D-C0DE-0180AB68737E}"/>
          </ac:picMkLst>
        </pc:picChg>
        <pc:picChg chg="add mod">
          <ac:chgData name="Paul McCormack" userId="bcd5cea1f53ef997" providerId="LiveId" clId="{EF64A918-5749-44CE-8D6B-45B07886D2EC}" dt="2026-07-01T12:59:00.703" v="145" actId="1076"/>
          <ac:picMkLst>
            <pc:docMk/>
            <pc:sldMk cId="3725471198" sldId="3915"/>
            <ac:picMk id="7" creationId="{71819A8F-37BB-21BE-7A41-78FDCE74EAE1}"/>
          </ac:picMkLst>
        </pc:picChg>
      </pc:sldChg>
      <pc:sldChg chg="addSp modSp new mod">
        <pc:chgData name="Paul McCormack" userId="bcd5cea1f53ef997" providerId="LiveId" clId="{EF64A918-5749-44CE-8D6B-45B07886D2EC}" dt="2026-07-01T13:03:14.709" v="157" actId="1076"/>
        <pc:sldMkLst>
          <pc:docMk/>
          <pc:sldMk cId="2025004457" sldId="3916"/>
        </pc:sldMkLst>
        <pc:spChg chg="mod">
          <ac:chgData name="Paul McCormack" userId="bcd5cea1f53ef997" providerId="LiveId" clId="{EF64A918-5749-44CE-8D6B-45B07886D2EC}" dt="2026-07-01T12:20:08.373" v="75" actId="20577"/>
          <ac:spMkLst>
            <pc:docMk/>
            <pc:sldMk cId="2025004457" sldId="3916"/>
            <ac:spMk id="2" creationId="{54DE7AD7-B28E-9F3D-1E66-34F3483F5A44}"/>
          </ac:spMkLst>
        </pc:spChg>
        <pc:spChg chg="mod">
          <ac:chgData name="Paul McCormack" userId="bcd5cea1f53ef997" providerId="LiveId" clId="{EF64A918-5749-44CE-8D6B-45B07886D2EC}" dt="2026-07-01T13:02:42.603" v="148" actId="27636"/>
          <ac:spMkLst>
            <pc:docMk/>
            <pc:sldMk cId="2025004457" sldId="3916"/>
            <ac:spMk id="3" creationId="{56A52C32-E832-C122-CF08-0D00A15B9775}"/>
          </ac:spMkLst>
        </pc:spChg>
        <pc:picChg chg="add mod ord">
          <ac:chgData name="Paul McCormack" userId="bcd5cea1f53ef997" providerId="LiveId" clId="{EF64A918-5749-44CE-8D6B-45B07886D2EC}" dt="2026-07-01T13:03:14.709" v="157" actId="1076"/>
          <ac:picMkLst>
            <pc:docMk/>
            <pc:sldMk cId="2025004457" sldId="3916"/>
            <ac:picMk id="5" creationId="{B7F334BD-B855-5CF5-5223-3C5AEFF2780E}"/>
          </ac:picMkLst>
        </pc:picChg>
      </pc:sldChg>
      <pc:sldChg chg="new del">
        <pc:chgData name="Paul McCormack" userId="bcd5cea1f53ef997" providerId="LiveId" clId="{EF64A918-5749-44CE-8D6B-45B07886D2EC}" dt="2026-07-02T08:28:18.061" v="252" actId="2696"/>
        <pc:sldMkLst>
          <pc:docMk/>
          <pc:sldMk cId="2742470280" sldId="3917"/>
        </pc:sldMkLst>
      </pc:sldChg>
      <pc:sldChg chg="addSp modSp new mod">
        <pc:chgData name="Paul McCormack" userId="bcd5cea1f53ef997" providerId="LiveId" clId="{EF64A918-5749-44CE-8D6B-45B07886D2EC}" dt="2026-07-01T13:15:12.628" v="238" actId="1076"/>
        <pc:sldMkLst>
          <pc:docMk/>
          <pc:sldMk cId="126968849" sldId="3918"/>
        </pc:sldMkLst>
        <pc:picChg chg="add mod">
          <ac:chgData name="Paul McCormack" userId="bcd5cea1f53ef997" providerId="LiveId" clId="{EF64A918-5749-44CE-8D6B-45B07886D2EC}" dt="2026-07-01T13:15:12.628" v="238" actId="1076"/>
          <ac:picMkLst>
            <pc:docMk/>
            <pc:sldMk cId="126968849" sldId="3918"/>
            <ac:picMk id="3" creationId="{FCB7989D-FC88-B28E-14FF-0F3888274DDE}"/>
          </ac:picMkLst>
        </pc:picChg>
      </pc:sldChg>
      <pc:sldChg chg="add">
        <pc:chgData name="Paul McCormack" userId="bcd5cea1f53ef997" providerId="LiveId" clId="{EF64A918-5749-44CE-8D6B-45B07886D2EC}" dt="2026-07-01T14:42:38.779" v="239"/>
        <pc:sldMkLst>
          <pc:docMk/>
          <pc:sldMk cId="1238326793" sldId="3919"/>
        </pc:sldMkLst>
      </pc:sldChg>
      <pc:sldChg chg="add">
        <pc:chgData name="Paul McCormack" userId="bcd5cea1f53ef997" providerId="LiveId" clId="{EF64A918-5749-44CE-8D6B-45B07886D2EC}" dt="2026-07-02T08:27:34.564" v="245"/>
        <pc:sldMkLst>
          <pc:docMk/>
          <pc:sldMk cId="0" sldId="3920"/>
        </pc:sldMkLst>
      </pc:sldChg>
      <pc:sldChg chg="add">
        <pc:chgData name="Paul McCormack" userId="bcd5cea1f53ef997" providerId="LiveId" clId="{EF64A918-5749-44CE-8D6B-45B07886D2EC}" dt="2026-07-02T08:27:34.564" v="245"/>
        <pc:sldMkLst>
          <pc:docMk/>
          <pc:sldMk cId="0" sldId="3921"/>
        </pc:sldMkLst>
      </pc:sldChg>
      <pc:sldChg chg="add">
        <pc:chgData name="Paul McCormack" userId="bcd5cea1f53ef997" providerId="LiveId" clId="{EF64A918-5749-44CE-8D6B-45B07886D2EC}" dt="2026-07-02T08:27:34.564" v="245"/>
        <pc:sldMkLst>
          <pc:docMk/>
          <pc:sldMk cId="0" sldId="3922"/>
        </pc:sldMkLst>
      </pc:sldChg>
      <pc:sldChg chg="modSp add mod">
        <pc:chgData name="Paul McCormack" userId="bcd5cea1f53ef997" providerId="LiveId" clId="{EF64A918-5749-44CE-8D6B-45B07886D2EC}" dt="2026-07-02T08:35:17.015" v="335" actId="1076"/>
        <pc:sldMkLst>
          <pc:docMk/>
          <pc:sldMk cId="0" sldId="3923"/>
        </pc:sldMkLst>
        <pc:spChg chg="mod">
          <ac:chgData name="Paul McCormack" userId="bcd5cea1f53ef997" providerId="LiveId" clId="{EF64A918-5749-44CE-8D6B-45B07886D2EC}" dt="2026-07-02T08:35:17.015" v="335" actId="1076"/>
          <ac:spMkLst>
            <pc:docMk/>
            <pc:sldMk cId="0" sldId="3923"/>
            <ac:spMk id="10" creationId="{0C54462B-034B-3467-59F1-A8BE72ADE9CE}"/>
          </ac:spMkLst>
        </pc:spChg>
      </pc:sldChg>
      <pc:sldChg chg="add">
        <pc:chgData name="Paul McCormack" userId="bcd5cea1f53ef997" providerId="LiveId" clId="{EF64A918-5749-44CE-8D6B-45B07886D2EC}" dt="2026-07-02T08:27:34.564" v="245"/>
        <pc:sldMkLst>
          <pc:docMk/>
          <pc:sldMk cId="0" sldId="3924"/>
        </pc:sldMkLst>
      </pc:sldChg>
      <pc:sldChg chg="add">
        <pc:chgData name="Paul McCormack" userId="bcd5cea1f53ef997" providerId="LiveId" clId="{EF64A918-5749-44CE-8D6B-45B07886D2EC}" dt="2026-07-02T08:27:34.564" v="245"/>
        <pc:sldMkLst>
          <pc:docMk/>
          <pc:sldMk cId="2827385236" sldId="2108190466"/>
        </pc:sldMkLst>
      </pc:sldChg>
      <pc:sldChg chg="delSp modSp add mod setBg delDesignElem">
        <pc:chgData name="Paul McCormack" userId="bcd5cea1f53ef997" providerId="LiveId" clId="{EF64A918-5749-44CE-8D6B-45B07886D2EC}" dt="2026-07-02T08:34:56.141" v="333" actId="1076"/>
        <pc:sldMkLst>
          <pc:docMk/>
          <pc:sldMk cId="645219565" sldId="2108190468"/>
        </pc:sldMkLst>
        <pc:spChg chg="mod">
          <ac:chgData name="Paul McCormack" userId="bcd5cea1f53ef997" providerId="LiveId" clId="{EF64A918-5749-44CE-8D6B-45B07886D2EC}" dt="2026-07-02T08:34:42.813" v="328" actId="1076"/>
          <ac:spMkLst>
            <pc:docMk/>
            <pc:sldMk cId="645219565" sldId="2108190468"/>
            <ac:spMk id="6" creationId="{62FB5050-9769-4AAE-CA5F-F50EDD6AAEFA}"/>
          </ac:spMkLst>
        </pc:spChg>
        <pc:spChg chg="mod">
          <ac:chgData name="Paul McCormack" userId="bcd5cea1f53ef997" providerId="LiveId" clId="{EF64A918-5749-44CE-8D6B-45B07886D2EC}" dt="2026-07-02T08:34:50.844" v="331" actId="1076"/>
          <ac:spMkLst>
            <pc:docMk/>
            <pc:sldMk cId="645219565" sldId="2108190468"/>
            <ac:spMk id="8" creationId="{38D4DB34-D930-1AB4-6893-B69C9C7B57AE}"/>
          </ac:spMkLst>
        </pc:spChg>
        <pc:spChg chg="mod">
          <ac:chgData name="Paul McCormack" userId="bcd5cea1f53ef997" providerId="LiveId" clId="{EF64A918-5749-44CE-8D6B-45B07886D2EC}" dt="2026-07-02T08:34:29.689" v="325" actId="207"/>
          <ac:spMkLst>
            <pc:docMk/>
            <pc:sldMk cId="645219565" sldId="2108190468"/>
            <ac:spMk id="24" creationId="{91C6474D-582C-4C71-A970-0F3AFF80689A}"/>
          </ac:spMkLst>
        </pc:spChg>
        <pc:spChg chg="del">
          <ac:chgData name="Paul McCormack" userId="bcd5cea1f53ef997" providerId="LiveId" clId="{EF64A918-5749-44CE-8D6B-45B07886D2EC}" dt="2026-07-02T08:27:34.564" v="245"/>
          <ac:spMkLst>
            <pc:docMk/>
            <pc:sldMk cId="645219565" sldId="2108190468"/>
            <ac:spMk id="26" creationId="{F63FFF83-2241-469F-85CB-784EE709DB19}"/>
          </ac:spMkLst>
        </pc:spChg>
        <pc:spChg chg="del">
          <ac:chgData name="Paul McCormack" userId="bcd5cea1f53ef997" providerId="LiveId" clId="{EF64A918-5749-44CE-8D6B-45B07886D2EC}" dt="2026-07-02T08:27:34.564" v="245"/>
          <ac:spMkLst>
            <pc:docMk/>
            <pc:sldMk cId="645219565" sldId="2108190468"/>
            <ac:spMk id="28" creationId="{B1ACEF87-056E-4E77-899B-9E9A04E9B574}"/>
          </ac:spMkLst>
        </pc:spChg>
        <pc:spChg chg="del">
          <ac:chgData name="Paul McCormack" userId="bcd5cea1f53ef997" providerId="LiveId" clId="{EF64A918-5749-44CE-8D6B-45B07886D2EC}" dt="2026-07-02T08:27:34.564" v="245"/>
          <ac:spMkLst>
            <pc:docMk/>
            <pc:sldMk cId="645219565" sldId="2108190468"/>
            <ac:spMk id="30" creationId="{DD0C6C3A-73B1-4E33-AD0D-8BCD35B714CD}"/>
          </ac:spMkLst>
        </pc:spChg>
        <pc:spChg chg="del">
          <ac:chgData name="Paul McCormack" userId="bcd5cea1f53ef997" providerId="LiveId" clId="{EF64A918-5749-44CE-8D6B-45B07886D2EC}" dt="2026-07-02T08:27:34.564" v="245"/>
          <ac:spMkLst>
            <pc:docMk/>
            <pc:sldMk cId="645219565" sldId="2108190468"/>
            <ac:spMk id="32" creationId="{303022F3-BFF5-4104-AE9A-399949DAFC26}"/>
          </ac:spMkLst>
        </pc:spChg>
        <pc:picChg chg="mod">
          <ac:chgData name="Paul McCormack" userId="bcd5cea1f53ef997" providerId="LiveId" clId="{EF64A918-5749-44CE-8D6B-45B07886D2EC}" dt="2026-07-02T08:34:43.969" v="329" actId="1076"/>
          <ac:picMkLst>
            <pc:docMk/>
            <pc:sldMk cId="645219565" sldId="2108190468"/>
            <ac:picMk id="10" creationId="{9DFA9744-60E1-1496-7F9B-53BCE9B00654}"/>
          </ac:picMkLst>
        </pc:picChg>
        <pc:picChg chg="mod">
          <ac:chgData name="Paul McCormack" userId="bcd5cea1f53ef997" providerId="LiveId" clId="{EF64A918-5749-44CE-8D6B-45B07886D2EC}" dt="2026-07-02T08:34:53.250" v="332" actId="1076"/>
          <ac:picMkLst>
            <pc:docMk/>
            <pc:sldMk cId="645219565" sldId="2108190468"/>
            <ac:picMk id="12" creationId="{94E66CCF-8EBF-6C56-8080-FEE4EEE14D94}"/>
          </ac:picMkLst>
        </pc:picChg>
        <pc:picChg chg="mod">
          <ac:chgData name="Paul McCormack" userId="bcd5cea1f53ef997" providerId="LiveId" clId="{EF64A918-5749-44CE-8D6B-45B07886D2EC}" dt="2026-07-02T08:34:56.141" v="333" actId="1076"/>
          <ac:picMkLst>
            <pc:docMk/>
            <pc:sldMk cId="645219565" sldId="2108190468"/>
            <ac:picMk id="14" creationId="{D28FAAB2-C773-CA20-662A-E69138DC915F}"/>
          </ac:picMkLst>
        </pc:picChg>
      </pc:sldChg>
      <pc:sldChg chg="add">
        <pc:chgData name="Paul McCormack" userId="bcd5cea1f53ef997" providerId="LiveId" clId="{EF64A918-5749-44CE-8D6B-45B07886D2EC}" dt="2026-07-02T08:27:34.564" v="245"/>
        <pc:sldMkLst>
          <pc:docMk/>
          <pc:sldMk cId="4098203708" sldId="2108190469"/>
        </pc:sldMkLst>
      </pc:sldChg>
      <pc:sldChg chg="delSp modSp add mod setBg delDesignElem">
        <pc:chgData name="Paul McCormack" userId="bcd5cea1f53ef997" providerId="LiveId" clId="{EF64A918-5749-44CE-8D6B-45B07886D2EC}" dt="2026-07-02T08:35:03.328" v="334" actId="1076"/>
        <pc:sldMkLst>
          <pc:docMk/>
          <pc:sldMk cId="0" sldId="2108190470"/>
        </pc:sldMkLst>
        <pc:spChg chg="mod">
          <ac:chgData name="Paul McCormack" userId="bcd5cea1f53ef997" providerId="LiveId" clId="{EF64A918-5749-44CE-8D6B-45B07886D2EC}" dt="2026-07-02T08:35:03.328" v="334" actId="1076"/>
          <ac:spMkLst>
            <pc:docMk/>
            <pc:sldMk cId="0" sldId="2108190470"/>
            <ac:spMk id="6" creationId="{B3AC062C-F82C-531B-7633-45C9F532FBBC}"/>
          </ac:spMkLst>
        </pc:spChg>
        <pc:spChg chg="del">
          <ac:chgData name="Paul McCormack" userId="bcd5cea1f53ef997" providerId="LiveId" clId="{EF64A918-5749-44CE-8D6B-45B07886D2EC}" dt="2026-07-02T08:27:34.564" v="245"/>
          <ac:spMkLst>
            <pc:docMk/>
            <pc:sldMk cId="0" sldId="2108190470"/>
            <ac:spMk id="26" creationId="{6362C011-A678-48AF-9FC1-73146B9DEFE3}"/>
          </ac:spMkLst>
        </pc:spChg>
        <pc:spChg chg="del">
          <ac:chgData name="Paul McCormack" userId="bcd5cea1f53ef997" providerId="LiveId" clId="{EF64A918-5749-44CE-8D6B-45B07886D2EC}" dt="2026-07-02T08:27:34.564" v="245"/>
          <ac:spMkLst>
            <pc:docMk/>
            <pc:sldMk cId="0" sldId="2108190470"/>
            <ac:spMk id="28" creationId="{0BC48A4C-3F27-483F-9122-2E7BEF7466A1}"/>
          </ac:spMkLst>
        </pc:spChg>
        <pc:spChg chg="del">
          <ac:chgData name="Paul McCormack" userId="bcd5cea1f53ef997" providerId="LiveId" clId="{EF64A918-5749-44CE-8D6B-45B07886D2EC}" dt="2026-07-02T08:27:34.564" v="245"/>
          <ac:spMkLst>
            <pc:docMk/>
            <pc:sldMk cId="0" sldId="2108190470"/>
            <ac:spMk id="30" creationId="{CBE34379-9777-42D6-A3FF-F808E1E30E4F}"/>
          </ac:spMkLst>
        </pc:spChg>
        <pc:spChg chg="del">
          <ac:chgData name="Paul McCormack" userId="bcd5cea1f53ef997" providerId="LiveId" clId="{EF64A918-5749-44CE-8D6B-45B07886D2EC}" dt="2026-07-02T08:27:34.564" v="245"/>
          <ac:spMkLst>
            <pc:docMk/>
            <pc:sldMk cId="0" sldId="2108190470"/>
            <ac:spMk id="32" creationId="{C44CF989-C2BA-483F-9050-5FEE187FE90E}"/>
          </ac:spMkLst>
        </pc:spChg>
        <pc:spChg chg="del">
          <ac:chgData name="Paul McCormack" userId="bcd5cea1f53ef997" providerId="LiveId" clId="{EF64A918-5749-44CE-8D6B-45B07886D2EC}" dt="2026-07-02T08:27:34.564" v="245"/>
          <ac:spMkLst>
            <pc:docMk/>
            <pc:sldMk cId="0" sldId="2108190470"/>
            <ac:spMk id="34" creationId="{3B5E18FB-9BED-4A1B-BF8B-E2B89730C208}"/>
          </ac:spMkLst>
        </pc:spChg>
        <pc:spChg chg="del">
          <ac:chgData name="Paul McCormack" userId="bcd5cea1f53ef997" providerId="LiveId" clId="{EF64A918-5749-44CE-8D6B-45B07886D2EC}" dt="2026-07-02T08:27:34.564" v="245"/>
          <ac:spMkLst>
            <pc:docMk/>
            <pc:sldMk cId="0" sldId="2108190470"/>
            <ac:spMk id="36" creationId="{8439A915-9E0D-4CCC-A459-3357EB156DA2}"/>
          </ac:spMkLst>
        </pc:spChg>
        <pc:spChg chg="del">
          <ac:chgData name="Paul McCormack" userId="bcd5cea1f53ef997" providerId="LiveId" clId="{EF64A918-5749-44CE-8D6B-45B07886D2EC}" dt="2026-07-02T08:27:34.564" v="245"/>
          <ac:spMkLst>
            <pc:docMk/>
            <pc:sldMk cId="0" sldId="2108190470"/>
            <ac:spMk id="38" creationId="{DA930378-8185-4FA0-946B-D6E6F7EAED48}"/>
          </ac:spMkLst>
        </pc:spChg>
      </pc:sldChg>
      <pc:sldChg chg="add">
        <pc:chgData name="Paul McCormack" userId="bcd5cea1f53ef997" providerId="LiveId" clId="{EF64A918-5749-44CE-8D6B-45B07886D2EC}" dt="2026-07-02T08:27:34.564" v="245"/>
        <pc:sldMkLst>
          <pc:docMk/>
          <pc:sldMk cId="1403567187" sldId="2108190471"/>
        </pc:sldMkLst>
      </pc:sldChg>
      <pc:sldChg chg="add">
        <pc:chgData name="Paul McCormack" userId="bcd5cea1f53ef997" providerId="LiveId" clId="{EF64A918-5749-44CE-8D6B-45B07886D2EC}" dt="2026-07-02T08:27:34.564" v="245"/>
        <pc:sldMkLst>
          <pc:docMk/>
          <pc:sldMk cId="940918902" sldId="2108190472"/>
        </pc:sldMkLst>
      </pc:sldChg>
      <pc:sldChg chg="delSp modSp add mod setBg delDesignElem">
        <pc:chgData name="Paul McCormack" userId="bcd5cea1f53ef997" providerId="LiveId" clId="{EF64A918-5749-44CE-8D6B-45B07886D2EC}" dt="2026-07-02T08:34:11.406" v="323" actId="1076"/>
        <pc:sldMkLst>
          <pc:docMk/>
          <pc:sldMk cId="3619592684" sldId="2108190473"/>
        </pc:sldMkLst>
        <pc:spChg chg="mod">
          <ac:chgData name="Paul McCormack" userId="bcd5cea1f53ef997" providerId="LiveId" clId="{EF64A918-5749-44CE-8D6B-45B07886D2EC}" dt="2026-07-02T08:34:11.406" v="323" actId="1076"/>
          <ac:spMkLst>
            <pc:docMk/>
            <pc:sldMk cId="3619592684" sldId="2108190473"/>
            <ac:spMk id="6" creationId="{E8AC7858-497D-4521-1EAF-945556B9FE27}"/>
          </ac:spMkLst>
        </pc:spChg>
        <pc:spChg chg="del">
          <ac:chgData name="Paul McCormack" userId="bcd5cea1f53ef997" providerId="LiveId" clId="{EF64A918-5749-44CE-8D6B-45B07886D2EC}" dt="2026-07-02T08:27:34.564" v="245"/>
          <ac:spMkLst>
            <pc:docMk/>
            <pc:sldMk cId="3619592684" sldId="2108190473"/>
            <ac:spMk id="53" creationId="{7A1EB241-0852-428A-8A50-67737CA93843}"/>
          </ac:spMkLst>
        </pc:spChg>
        <pc:spChg chg="del">
          <ac:chgData name="Paul McCormack" userId="bcd5cea1f53ef997" providerId="LiveId" clId="{EF64A918-5749-44CE-8D6B-45B07886D2EC}" dt="2026-07-02T08:27:34.564" v="245"/>
          <ac:spMkLst>
            <pc:docMk/>
            <pc:sldMk cId="3619592684" sldId="2108190473"/>
            <ac:spMk id="54" creationId="{7A23EDC2-E1E5-4C5D-9C74-714516AF52DC}"/>
          </ac:spMkLst>
        </pc:spChg>
        <pc:spChg chg="del">
          <ac:chgData name="Paul McCormack" userId="bcd5cea1f53ef997" providerId="LiveId" clId="{EF64A918-5749-44CE-8D6B-45B07886D2EC}" dt="2026-07-02T08:27:34.564" v="245"/>
          <ac:spMkLst>
            <pc:docMk/>
            <pc:sldMk cId="3619592684" sldId="2108190473"/>
            <ac:spMk id="55" creationId="{B2781548-0E4F-4401-A909-82EDF50DBED7}"/>
          </ac:spMkLst>
        </pc:spChg>
        <pc:spChg chg="del">
          <ac:chgData name="Paul McCormack" userId="bcd5cea1f53ef997" providerId="LiveId" clId="{EF64A918-5749-44CE-8D6B-45B07886D2EC}" dt="2026-07-02T08:27:34.564" v="245"/>
          <ac:spMkLst>
            <pc:docMk/>
            <pc:sldMk cId="3619592684" sldId="2108190473"/>
            <ac:spMk id="56" creationId="{33030110-5A0B-4476-9070-A890E1987977}"/>
          </ac:spMkLst>
        </pc:spChg>
        <pc:spChg chg="del">
          <ac:chgData name="Paul McCormack" userId="bcd5cea1f53ef997" providerId="LiveId" clId="{EF64A918-5749-44CE-8D6B-45B07886D2EC}" dt="2026-07-02T08:27:34.564" v="245"/>
          <ac:spMkLst>
            <pc:docMk/>
            <pc:sldMk cId="3619592684" sldId="2108190473"/>
            <ac:spMk id="57" creationId="{D6B3AE72-FEDF-46AA-974F-89AE6D7342EC}"/>
          </ac:spMkLst>
        </pc:spChg>
        <pc:spChg chg="del">
          <ac:chgData name="Paul McCormack" userId="bcd5cea1f53ef997" providerId="LiveId" clId="{EF64A918-5749-44CE-8D6B-45B07886D2EC}" dt="2026-07-02T08:27:34.564" v="245"/>
          <ac:spMkLst>
            <pc:docMk/>
            <pc:sldMk cId="3619592684" sldId="2108190473"/>
            <ac:spMk id="58" creationId="{4606A188-BA67-4D51-AE09-D933B5B747DF}"/>
          </ac:spMkLst>
        </pc:spChg>
        <pc:spChg chg="del">
          <ac:chgData name="Paul McCormack" userId="bcd5cea1f53ef997" providerId="LiveId" clId="{EF64A918-5749-44CE-8D6B-45B07886D2EC}" dt="2026-07-02T08:27:34.564" v="245"/>
          <ac:spMkLst>
            <pc:docMk/>
            <pc:sldMk cId="3619592684" sldId="2108190473"/>
            <ac:spMk id="59" creationId="{56811BD5-B4F0-45E5-B18A-CDD7BBB7D181}"/>
          </ac:spMkLst>
        </pc:spChg>
      </pc:sldChg>
      <pc:sldChg chg="add">
        <pc:chgData name="Paul McCormack" userId="bcd5cea1f53ef997" providerId="LiveId" clId="{EF64A918-5749-44CE-8D6B-45B07886D2EC}" dt="2026-07-02T08:27:34.564" v="245"/>
        <pc:sldMkLst>
          <pc:docMk/>
          <pc:sldMk cId="0" sldId="2108190474"/>
        </pc:sldMkLst>
      </pc:sldChg>
      <pc:sldChg chg="new del">
        <pc:chgData name="Paul McCormack" userId="bcd5cea1f53ef997" providerId="LiveId" clId="{EF64A918-5749-44CE-8D6B-45B07886D2EC}" dt="2026-07-02T08:29:19.805" v="259" actId="2696"/>
        <pc:sldMkLst>
          <pc:docMk/>
          <pc:sldMk cId="707392270" sldId="2108190475"/>
        </pc:sldMkLst>
      </pc:sldChg>
      <pc:sldChg chg="addSp delSp modSp new mod modNotes">
        <pc:chgData name="Paul McCormack" userId="bcd5cea1f53ef997" providerId="LiveId" clId="{EF64A918-5749-44CE-8D6B-45B07886D2EC}" dt="2026-07-02T08:33:24.737" v="318"/>
        <pc:sldMkLst>
          <pc:docMk/>
          <pc:sldMk cId="4092194811" sldId="2108190476"/>
        </pc:sldMkLst>
        <pc:spChg chg="mod">
          <ac:chgData name="Paul McCormack" userId="bcd5cea1f53ef997" providerId="LiveId" clId="{EF64A918-5749-44CE-8D6B-45B07886D2EC}" dt="2026-07-02T08:30:30.383" v="266" actId="1076"/>
          <ac:spMkLst>
            <pc:docMk/>
            <pc:sldMk cId="4092194811" sldId="2108190476"/>
            <ac:spMk id="2" creationId="{CC434089-DEED-4F04-E1C9-007BB189FAA5}"/>
          </ac:spMkLst>
        </pc:spChg>
        <pc:spChg chg="add del mod">
          <ac:chgData name="Paul McCormack" userId="bcd5cea1f53ef997" providerId="LiveId" clId="{EF64A918-5749-44CE-8D6B-45B07886D2EC}" dt="2026-07-02T08:33:06.176" v="314" actId="14100"/>
          <ac:spMkLst>
            <pc:docMk/>
            <pc:sldMk cId="4092194811" sldId="2108190476"/>
            <ac:spMk id="3" creationId="{3745C89F-1A78-4914-8EB1-B923FE830F17}"/>
          </ac:spMkLst>
        </pc:spChg>
        <pc:spChg chg="add del mod">
          <ac:chgData name="Paul McCormack" userId="bcd5cea1f53ef997" providerId="LiveId" clId="{EF64A918-5749-44CE-8D6B-45B07886D2EC}" dt="2026-07-02T08:33:22.394" v="317"/>
          <ac:spMkLst>
            <pc:docMk/>
            <pc:sldMk cId="4092194811" sldId="2108190476"/>
            <ac:spMk id="7" creationId="{1A38E5FA-3FC8-3F97-CBB3-F822FB3407FE}"/>
          </ac:spMkLst>
        </pc:spChg>
        <pc:picChg chg="add del mod ord">
          <ac:chgData name="Paul McCormack" userId="bcd5cea1f53ef997" providerId="LiveId" clId="{EF64A918-5749-44CE-8D6B-45B07886D2EC}" dt="2026-07-02T08:28:56.432" v="256" actId="22"/>
          <ac:picMkLst>
            <pc:docMk/>
            <pc:sldMk cId="4092194811" sldId="2108190476"/>
            <ac:picMk id="5" creationId="{70A7B36E-A70A-2B3C-784F-F852DF94D02C}"/>
          </ac:picMkLst>
        </pc:picChg>
      </pc:sldChg>
      <pc:sldChg chg="modSp new mod">
        <pc:chgData name="Paul McCormack" userId="bcd5cea1f53ef997" providerId="LiveId" clId="{EF64A918-5749-44CE-8D6B-45B07886D2EC}" dt="2026-07-02T08:50:16.641" v="364" actId="207"/>
        <pc:sldMkLst>
          <pc:docMk/>
          <pc:sldMk cId="226635012" sldId="2108190477"/>
        </pc:sldMkLst>
        <pc:spChg chg="mod">
          <ac:chgData name="Paul McCormack" userId="bcd5cea1f53ef997" providerId="LiveId" clId="{EF64A918-5749-44CE-8D6B-45B07886D2EC}" dt="2026-07-02T08:49:31.044" v="360" actId="20577"/>
          <ac:spMkLst>
            <pc:docMk/>
            <pc:sldMk cId="226635012" sldId="2108190477"/>
            <ac:spMk id="2" creationId="{65D64110-5EE0-CE56-FA28-9AE206928E01}"/>
          </ac:spMkLst>
        </pc:spChg>
        <pc:spChg chg="mod">
          <ac:chgData name="Paul McCormack" userId="bcd5cea1f53ef997" providerId="LiveId" clId="{EF64A918-5749-44CE-8D6B-45B07886D2EC}" dt="2026-07-02T08:50:16.641" v="364" actId="207"/>
          <ac:spMkLst>
            <pc:docMk/>
            <pc:sldMk cId="226635012" sldId="2108190477"/>
            <ac:spMk id="3" creationId="{D6B6DD17-6B47-DB53-DB54-18CE596A3A29}"/>
          </ac:spMkLst>
        </pc:spChg>
      </pc:sldChg>
      <pc:sldChg chg="new del">
        <pc:chgData name="Paul McCormack" userId="bcd5cea1f53ef997" providerId="LiveId" clId="{EF64A918-5749-44CE-8D6B-45B07886D2EC}" dt="2026-07-02T08:44:17.731" v="337" actId="2696"/>
        <pc:sldMkLst>
          <pc:docMk/>
          <pc:sldMk cId="1905300226" sldId="2108190477"/>
        </pc:sldMkLst>
      </pc:sldChg>
      <pc:sldChg chg="addSp modSp new mod">
        <pc:chgData name="Paul McCormack" userId="bcd5cea1f53ef997" providerId="LiveId" clId="{EF64A918-5749-44CE-8D6B-45B07886D2EC}" dt="2026-07-02T08:50:09.452" v="363" actId="14100"/>
        <pc:sldMkLst>
          <pc:docMk/>
          <pc:sldMk cId="2621820092" sldId="2108190478"/>
        </pc:sldMkLst>
        <pc:spChg chg="add mod">
          <ac:chgData name="Paul McCormack" userId="bcd5cea1f53ef997" providerId="LiveId" clId="{EF64A918-5749-44CE-8D6B-45B07886D2EC}" dt="2026-07-02T08:50:09.452" v="363" actId="14100"/>
          <ac:spMkLst>
            <pc:docMk/>
            <pc:sldMk cId="2621820092" sldId="2108190478"/>
            <ac:spMk id="3" creationId="{96534237-29A5-C18D-F7E1-F44F70C708E7}"/>
          </ac:spMkLst>
        </pc:spChg>
      </pc:sldChg>
      <pc:sldChg chg="modSp new mod">
        <pc:chgData name="Paul McCormack" userId="bcd5cea1f53ef997" providerId="LiveId" clId="{EF64A918-5749-44CE-8D6B-45B07886D2EC}" dt="2026-07-02T08:51:04.035" v="398" actId="1076"/>
        <pc:sldMkLst>
          <pc:docMk/>
          <pc:sldMk cId="2343592712" sldId="2108190479"/>
        </pc:sldMkLst>
        <pc:spChg chg="mod">
          <ac:chgData name="Paul McCormack" userId="bcd5cea1f53ef997" providerId="LiveId" clId="{EF64A918-5749-44CE-8D6B-45B07886D2EC}" dt="2026-07-02T08:51:04.035" v="398" actId="1076"/>
          <ac:spMkLst>
            <pc:docMk/>
            <pc:sldMk cId="2343592712" sldId="2108190479"/>
            <ac:spMk id="2" creationId="{C8181073-3322-4929-53D6-30C7AF64D8AF}"/>
          </ac:spMkLst>
        </pc:spChg>
        <pc:spChg chg="mod">
          <ac:chgData name="Paul McCormack" userId="bcd5cea1f53ef997" providerId="LiveId" clId="{EF64A918-5749-44CE-8D6B-45B07886D2EC}" dt="2026-07-02T08:50:43.140" v="396" actId="20577"/>
          <ac:spMkLst>
            <pc:docMk/>
            <pc:sldMk cId="2343592712" sldId="2108190479"/>
            <ac:spMk id="3" creationId="{1B9FC3C4-3026-7E83-F0AD-A7AC56048170}"/>
          </ac:spMkLst>
        </pc:spChg>
      </pc:sldChg>
      <pc:sldMasterChg chg="modSldLayout">
        <pc:chgData name="Paul McCormack" userId="bcd5cea1f53ef997" providerId="LiveId" clId="{EF64A918-5749-44CE-8D6B-45B07886D2EC}" dt="2026-07-01T13:14:51.886" v="233" actId="1076"/>
        <pc:sldMasterMkLst>
          <pc:docMk/>
          <pc:sldMasterMk cId="2598134376" sldId="2147483660"/>
        </pc:sldMasterMkLst>
        <pc:sldLayoutChg chg="addSp modSp mod">
          <pc:chgData name="Paul McCormack" userId="bcd5cea1f53ef997" providerId="LiveId" clId="{EF64A918-5749-44CE-8D6B-45B07886D2EC}" dt="2026-07-01T13:14:51.886" v="233" actId="1076"/>
          <pc:sldLayoutMkLst>
            <pc:docMk/>
            <pc:sldMasterMk cId="2598134376" sldId="2147483660"/>
            <pc:sldLayoutMk cId="3085072390" sldId="2147483665"/>
          </pc:sldLayoutMkLst>
          <pc:picChg chg="add mod">
            <ac:chgData name="Paul McCormack" userId="bcd5cea1f53ef997" providerId="LiveId" clId="{EF64A918-5749-44CE-8D6B-45B07886D2EC}" dt="2026-07-01T13:14:51.886" v="233" actId="1076"/>
            <ac:picMkLst>
              <pc:docMk/>
              <pc:sldMasterMk cId="2598134376" sldId="2147483660"/>
              <pc:sldLayoutMk cId="3085072390" sldId="2147483665"/>
              <ac:picMk id="10" creationId="{EFA37156-4AF6-AF1C-5F39-9F908DC7944B}"/>
            </ac:picMkLst>
          </pc:picChg>
        </pc:sldLayoutChg>
        <pc:sldLayoutChg chg="addSp modSp mod">
          <pc:chgData name="Paul McCormack" userId="bcd5cea1f53ef997" providerId="LiveId" clId="{EF64A918-5749-44CE-8D6B-45B07886D2EC}" dt="2026-07-01T13:14:42.732" v="231" actId="1076"/>
          <pc:sldLayoutMkLst>
            <pc:docMk/>
            <pc:sldMasterMk cId="2598134376" sldId="2147483660"/>
            <pc:sldLayoutMk cId="3830251428" sldId="2147483667"/>
          </pc:sldLayoutMkLst>
          <pc:picChg chg="add mod">
            <ac:chgData name="Paul McCormack" userId="bcd5cea1f53ef997" providerId="LiveId" clId="{EF64A918-5749-44CE-8D6B-45B07886D2EC}" dt="2026-07-01T13:14:22.084" v="229" actId="1076"/>
            <ac:picMkLst>
              <pc:docMk/>
              <pc:sldMasterMk cId="2598134376" sldId="2147483660"/>
              <pc:sldLayoutMk cId="3830251428" sldId="2147483667"/>
              <ac:picMk id="6" creationId="{1DBFAEE6-5A27-42A6-1B9F-5899147F4679}"/>
            </ac:picMkLst>
          </pc:picChg>
          <pc:picChg chg="add mod">
            <ac:chgData name="Paul McCormack" userId="bcd5cea1f53ef997" providerId="LiveId" clId="{EF64A918-5749-44CE-8D6B-45B07886D2EC}" dt="2026-07-01T13:14:42.732" v="231" actId="1076"/>
            <ac:picMkLst>
              <pc:docMk/>
              <pc:sldMasterMk cId="2598134376" sldId="2147483660"/>
              <pc:sldLayoutMk cId="3830251428" sldId="2147483667"/>
              <ac:picMk id="8" creationId="{14B1A1F7-95EF-5974-9BF2-FA12FE4727B3}"/>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E9521-75E9-0B4D-8914-9020D32E29DD}" type="datetimeFigureOut">
              <a:rPr lang="en-US" smtClean="0"/>
              <a:t>7/6/2026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C9974B-D588-CE40-9B2F-D3A35CD5E3C8}" type="slidenum">
              <a:rPr lang="en-US" smtClean="0"/>
              <a:t>‹#›</a:t>
            </a:fld>
            <a:endParaRPr lang="en-US" dirty="0"/>
          </a:p>
        </p:txBody>
      </p:sp>
    </p:spTree>
    <p:extLst>
      <p:ext uri="{BB962C8B-B14F-4D97-AF65-F5344CB8AC3E}">
        <p14:creationId xmlns:p14="http://schemas.microsoft.com/office/powerpoint/2010/main" val="780289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dirty="0"/>
              <a:t>Walk through the system visually: curtailed wind feeds electrolysis, hydrogen is stored, and power is supplied to the data centre when needed. This architecture reduces grid stress and improves resilience.</a:t>
            </a:r>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lang="en-US" dirty="0"/>
              <a:t>Now to the thread that wasn't in earlier versions of this talk, but that I think is the most consequential development of the last twelve months: China.</a:t>
            </a:r>
          </a:p>
          <a:p>
            <a:r>
              <a:rPr lang="en-US" dirty="0"/>
              <a:t>China's share of global electrolyser manufacturing capacity is somewhere between 50 and 86 percent depending on methodology -- but in alkaline electrolysers specifically, the figure is consistently around 85 to 86 percent. China's annual manufacturing capacity, 39 to 40 gigawatts, is roughly four times current global demand.</a:t>
            </a:r>
          </a:p>
          <a:p>
            <a:r>
              <a:rPr lang="en-US" dirty="0"/>
              <a:t>On cost: you'll often hear that Chinese electrolysers are 75 percent cheaper. I'd push back gently on that figure -- CRU Group's analysis shows that comparison is usually stack-only Chinese pricing against full-system Western pricing. The genuine like-for-like gap is closer to 45 to 60 percent. Still very large, but worth being precise about, because the 75 percent figure tends to get repeated uncritically.</a:t>
            </a:r>
          </a:p>
          <a:p>
            <a:r>
              <a:rPr lang="en-US" dirty="0"/>
              <a:t>The industry framing for 2025, from H2TECH, is blunt: Europe and the US ceded hydrogen deployment leadership to China last year.</a:t>
            </a:r>
          </a:p>
          <a:p>
            <a:endParaRPr lang="en-US" dirty="0"/>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lang="en-US" dirty="0"/>
              <a:t>This is the EU's direct policy response to the China question. For the second Hydrogen Bank auction, the Commission introduced a hard cap: no more than 25 percent of electrolyser stack capacity, by megawatt, can be sourced from China.</a:t>
            </a:r>
          </a:p>
          <a:p>
            <a:r>
              <a:rPr lang="en-US" dirty="0"/>
              <a:t>This followed direct lobbying -- European electrolyser manufacturers wrote jointly to the Commission President after the first auction's surprisingly low winning bids raised concern that competitiveness was being achieved partly through cheap Chinese components.</a:t>
            </a:r>
          </a:p>
          <a:p>
            <a:r>
              <a:rPr lang="en-US" dirty="0"/>
              <a:t>But I want to flag the real limitations here, because I think this is where the policy debate is heading in 2026. The rule only covers the stack -- not the balance of plant. It only applies to Hydrogen Bank-funded projects, not IPCEI or private capital. And multiple industry observers already expect Chinese manufacturers to set up joint ventures inside Europe specifically to route around it -- which is exactly what happened in solar a decade ago.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EU's 25% cap on Chinese-sourced electrolyser stack capacity is not an isolated measure — in May 2026 the European Commission also moved to bar EIB/EIF-backed solar, wind and battery storage projects from using inverters or power conversion systems from 'high-risk' countries including China, signalling a broader strategic-autonomy trend that is likely to keep tightening sourcing conditions — and potentially costs — across clean-tech supply chains, hydrogen included.</a:t>
            </a:r>
            <a:endParaRPr lang="en-US" dirty="0"/>
          </a:p>
          <a:p>
            <a:endParaRPr lang="en-US" dirty="0"/>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lang="en-US" dirty="0"/>
              <a:t>Supply incentives get most of the attention, but demand is where the market is ultimately made or broken. RED III is the EU's main demand-side lever -- the 42 percent industrial target by 2030, rising to 60 percent by 2035, is legally binding, not aspirational.</a:t>
            </a:r>
          </a:p>
          <a:p>
            <a:r>
              <a:rPr lang="en-US" dirty="0"/>
              <a:t>But there's a real tension here. Industrial users like steel plants and refineries currently use grey hydrogen at a fraction of the cost of green hydrogen. Mandating a switch without adequate support risks competitiveness damage, particularly for industries exposed to global competition and cheap imports.</a:t>
            </a:r>
          </a:p>
          <a:p>
            <a:r>
              <a:rPr lang="en-GB" dirty="0"/>
              <a:t>Before we leave RED III, it's worth pausing on how 'renewable hydrogen' actually gets defined — because this is where a lot of the developer frustration sits.</a:t>
            </a:r>
          </a:p>
          <a:p>
            <a:r>
              <a:rPr lang="en-GB" dirty="0"/>
              <a:t>Three criteria, all set out in the RFNBO Delegated Act, Regulation 2023/1184:</a:t>
            </a:r>
          </a:p>
          <a:p>
            <a:r>
              <a:rPr lang="en-GB" b="1" dirty="0"/>
              <a:t>Additionality</a:t>
            </a:r>
            <a:r>
              <a:rPr lang="en-GB" dirty="0"/>
              <a:t> — the renewable electricity used for electrolysis has to be </a:t>
            </a:r>
            <a:r>
              <a:rPr lang="en-GB" i="1" dirty="0"/>
              <a:t>new</a:t>
            </a:r>
            <a:r>
              <a:rPr lang="en-GB" dirty="0"/>
              <a:t> generation, not diverted from the existing grid. In practice, this usually means a direct PPA with a new-build renewable asset, or co-location.</a:t>
            </a:r>
          </a:p>
          <a:p>
            <a:r>
              <a:rPr lang="en-GB" b="1" dirty="0"/>
              <a:t>Temporal correlation</a:t>
            </a:r>
            <a:r>
              <a:rPr lang="en-GB" dirty="0"/>
              <a:t> — production has to be matched to renewable generation within a defined time window. Right now that's monthly matching; it tightens to </a:t>
            </a:r>
            <a:r>
              <a:rPr lang="en-GB" i="1" dirty="0"/>
              <a:t>hourly</a:t>
            </a:r>
            <a:r>
              <a:rPr lang="en-GB" dirty="0"/>
              <a:t> matching from January 2030 — which is the part developers worry about most, since it's operationally much harder to satisfy.</a:t>
            </a:r>
          </a:p>
          <a:p>
            <a:r>
              <a:rPr lang="en-GB" b="1" dirty="0"/>
              <a:t>Geographical correlation</a:t>
            </a:r>
            <a:r>
              <a:rPr lang="en-GB" dirty="0"/>
              <a:t> — the electrolyser and the renewable generation need to sit in the same or a directly connected bidding zone.</a:t>
            </a:r>
          </a:p>
          <a:p>
            <a:r>
              <a:rPr lang="en-GB" dirty="0"/>
              <a:t>The critique: developers argue these rules — especially the move to hourly matching — add real cost and complexity at exactly the moment the sector can least absorb it. But I'd flag the counterpoint too: a Nature piece earlier this year cautioned against assuming the rules themselves are the primary cause of delay, rather than underlying project economics — some projects did proceed to construction under these same rules in 2025.</a:t>
            </a:r>
          </a:p>
          <a:p>
            <a:r>
              <a:rPr lang="en-GB" dirty="0"/>
              <a:t>Looking ahead: the Commission has just opened a consultation, running through June 2026, on a </a:t>
            </a:r>
            <a:r>
              <a:rPr lang="en-GB" i="1" dirty="0"/>
              <a:t>post-2030 renewable energy framework</a:t>
            </a:r>
            <a:r>
              <a:rPr lang="en-GB" dirty="0"/>
              <a:t> — with a legislative proposal expected by the end of this year. That's the real vehicle where these delegated-act rules could be revisited, not a confirmed 'RED IV.' Worth watching, but nothing is settled yet</a:t>
            </a:r>
          </a:p>
          <a:p>
            <a:endParaRPr lang="en-US" dirty="0"/>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lang="en-US" dirty="0"/>
              <a:t>I want to show you briefly how differently member states are actually approaching this, because the EU-level instruments only tell half the story.</a:t>
            </a:r>
          </a:p>
          <a:p>
            <a:r>
              <a:rPr lang="en-US" dirty="0"/>
              <a:t>Germany remains the most administratively effective -- about 80 percent of Hy2Infra projects that have reached FID are German, and the new Hydrogen Acceleration Act is fast-tracking permitting further.</a:t>
            </a:r>
          </a:p>
          <a:p>
            <a:r>
              <a:rPr lang="en-US" dirty="0"/>
              <a:t>The Netherlands has committed the highest electrolyser subsidy per gigawatt in the world, but a government collapse in June 2025 put 2.8 billion euros of pending subsidies directly at risk -- a good illustration of how domestic political instability can undercut EU-level policy continuity.</a:t>
            </a:r>
          </a:p>
          <a:p>
            <a:r>
              <a:rPr lang="en-US" dirty="0"/>
              <a:t>France runs a contract-for-difference model with a generous 70 percent national co-funding cap, but a smaller absolute commitment than Germany.</a:t>
            </a:r>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lang="en-US" dirty="0"/>
              <a:t>To close, three tensions I'd encourage this audience to watch through the rest of 2026.</a:t>
            </a:r>
          </a:p>
          <a:p>
            <a:r>
              <a:rPr lang="en-US" dirty="0"/>
              <a:t>First, cost realism versus climate ambition -- the 2030 targets are now widely seen as unreachable, and the real conversation needs to be about recalibration versus dramatically faster funding, not pretending the targets are still on track.</a:t>
            </a:r>
          </a:p>
          <a:p>
            <a:r>
              <a:rPr lang="en-US" dirty="0"/>
              <a:t>Second, strategic autonomy versus cost competitiveness -- the China sourcing rule is a reasonable instinct given the solar-sector precedent, but it's narrowly scoped and mechanically raises costs at the exact moment cost is the binding constraint.</a:t>
            </a:r>
          </a:p>
          <a:p>
            <a:r>
              <a:rPr lang="en-US" dirty="0"/>
              <a:t>Third, and I think most underappreciated -- funding architecture versus disbursement capacity. The data suggests Europe's hydrogen bottleneck may be more administrative than financial.</a:t>
            </a:r>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lang="en-GB" dirty="0"/>
              <a:t>Position the </a:t>
            </a:r>
            <a:r>
              <a:rPr dirty="0"/>
              <a:t>policy and system context. </a:t>
            </a:r>
            <a:endParaRPr lang="en-GB" dirty="0"/>
          </a:p>
          <a:p>
            <a:r>
              <a:rPr dirty="0"/>
              <a:t>Ireland mirrors wider European challenges: rapid data centre growth, ambitious climate targets, and grid constraints.</a:t>
            </a:r>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a:buNone/>
            </a:pPr>
            <a:r>
              <a:rPr lang="en-GB" dirty="0">
                <a:effectLst/>
              </a:rPr>
              <a:t>Fossil dependence perpetuates </a:t>
            </a:r>
            <a:r>
              <a:rPr lang="en-GB" b="1" dirty="0">
                <a:effectLst/>
              </a:rPr>
              <a:t>higher emissions and deeper instability</a:t>
            </a:r>
            <a:r>
              <a:rPr lang="en-GB" dirty="0">
                <a:effectLst/>
              </a:rPr>
              <a:t>.</a:t>
            </a:r>
            <a:endParaRPr lang="en-GB" dirty="0"/>
          </a:p>
          <a:p>
            <a:pPr>
              <a:buNone/>
            </a:pPr>
            <a:r>
              <a:rPr lang="en-GB" dirty="0">
                <a:effectLst/>
              </a:rPr>
              <a:t>Biodiversity loss accelerates as habitats collapse under climate stress.</a:t>
            </a:r>
            <a:endParaRPr lang="en-GB" dirty="0"/>
          </a:p>
          <a:p>
            <a:pPr>
              <a:buNone/>
            </a:pPr>
            <a:r>
              <a:rPr lang="en-GB" dirty="0">
                <a:effectLst/>
              </a:rPr>
              <a:t>Communities face </a:t>
            </a:r>
            <a:r>
              <a:rPr lang="en-GB" b="1" dirty="0">
                <a:effectLst/>
              </a:rPr>
              <a:t>rising adaptation costs</a:t>
            </a:r>
            <a:r>
              <a:rPr lang="en-GB" dirty="0">
                <a:effectLst/>
              </a:rPr>
              <a:t> and </a:t>
            </a:r>
            <a:r>
              <a:rPr lang="en-GB" b="1" dirty="0">
                <a:effectLst/>
              </a:rPr>
              <a:t>climate‑driven migration</a:t>
            </a:r>
            <a:r>
              <a:rPr lang="en-GB" dirty="0">
                <a:effectLst/>
              </a:rPr>
              <a:t>.</a:t>
            </a:r>
            <a:endParaRPr lang="en-GB" dirty="0"/>
          </a:p>
          <a:p>
            <a:pPr>
              <a:buNone/>
            </a:pPr>
            <a:r>
              <a:rPr lang="en-GB" dirty="0">
                <a:effectLst/>
              </a:rPr>
              <a:t>Clean hydrogen offers a </a:t>
            </a:r>
            <a:r>
              <a:rPr lang="en-GB" b="1" dirty="0">
                <a:effectLst/>
              </a:rPr>
              <a:t>pathway out</a:t>
            </a:r>
            <a:r>
              <a:rPr lang="en-GB" dirty="0">
                <a:effectLst/>
              </a:rPr>
              <a:t>, but only if deployed with integrity.</a:t>
            </a:r>
            <a:endParaRPr lang="en-GB" dirty="0"/>
          </a:p>
          <a:p>
            <a:pPr>
              <a:buNone/>
            </a:pPr>
            <a:r>
              <a:rPr lang="en-GB" dirty="0">
                <a:effectLst/>
              </a:rPr>
              <a:t>Delay transforms opportunity into crisis — </a:t>
            </a:r>
            <a:r>
              <a:rPr lang="en-GB" b="1" dirty="0">
                <a:effectLst/>
              </a:rPr>
              <a:t>time is the most expensive resource</a:t>
            </a:r>
            <a:r>
              <a:rPr lang="en-GB" dirty="0">
                <a:effectLst/>
              </a:rPr>
              <a:t>.</a:t>
            </a:r>
            <a:endParaRPr lang="en-GB" dirty="0"/>
          </a:p>
          <a:p>
            <a:endParaRPr lang="en-GB" dirty="0"/>
          </a:p>
        </p:txBody>
      </p:sp>
      <p:sp>
        <p:nvSpPr>
          <p:cNvPr id="4" name="Slide Number Placeholder 3"/>
          <p:cNvSpPr>
            <a:spLocks noGrp="1"/>
          </p:cNvSpPr>
          <p:nvPr>
            <p:ph type="sldNum" sz="quarter" idx="5"/>
          </p:nvPr>
        </p:nvSpPr>
        <p:spPr/>
        <p:txBody>
          <a:bodyPr/>
          <a:lstStyle/>
          <a:p>
            <a:fld id="{9EC9974B-D588-CE40-9B2F-D3A35CD5E3C8}" type="slidenum">
              <a:rPr lang="en-US" smtClean="0"/>
              <a:t>37</a:t>
            </a:fld>
            <a:endParaRPr lang="en-US" dirty="0"/>
          </a:p>
        </p:txBody>
      </p:sp>
    </p:spTree>
    <p:extLst>
      <p:ext uri="{BB962C8B-B14F-4D97-AF65-F5344CB8AC3E}">
        <p14:creationId xmlns:p14="http://schemas.microsoft.com/office/powerpoint/2010/main" val="862768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that every year of delay compounds ecological damage and social cost, reinforcing the urgency for clean hydrogen deployment with integrity.</a:t>
            </a:r>
          </a:p>
          <a:p>
            <a:endParaRPr lang="en-GB" dirty="0"/>
          </a:p>
          <a:p>
            <a:r>
              <a:rPr lang="en-GB" dirty="0"/>
              <a:t>his slide visually reinforces that hydrogen adoption must be </a:t>
            </a:r>
            <a:r>
              <a:rPr lang="en-GB" b="1" dirty="0"/>
              <a:t>human‑centred</a:t>
            </a:r>
            <a:r>
              <a:rPr lang="en-GB" dirty="0"/>
              <a:t>, not just system‑driven — success depends on </a:t>
            </a:r>
            <a:r>
              <a:rPr lang="en-GB" b="1" dirty="0"/>
              <a:t>social legitimacy and shared benefit</a:t>
            </a:r>
            <a:r>
              <a:rPr lang="en-GB" dirty="0"/>
              <a:t>.</a:t>
            </a:r>
          </a:p>
        </p:txBody>
      </p:sp>
      <p:sp>
        <p:nvSpPr>
          <p:cNvPr id="4" name="Slide Number Placeholder 3"/>
          <p:cNvSpPr>
            <a:spLocks noGrp="1"/>
          </p:cNvSpPr>
          <p:nvPr>
            <p:ph type="sldNum" sz="quarter" idx="5"/>
          </p:nvPr>
        </p:nvSpPr>
        <p:spPr/>
        <p:txBody>
          <a:bodyPr/>
          <a:lstStyle/>
          <a:p>
            <a:fld id="{9EC9974B-D588-CE40-9B2F-D3A35CD5E3C8}" type="slidenum">
              <a:rPr lang="en-US" smtClean="0"/>
              <a:t>38</a:t>
            </a:fld>
            <a:endParaRPr lang="en-US" dirty="0"/>
          </a:p>
        </p:txBody>
      </p:sp>
    </p:spTree>
    <p:extLst>
      <p:ext uri="{BB962C8B-B14F-4D97-AF65-F5344CB8AC3E}">
        <p14:creationId xmlns:p14="http://schemas.microsoft.com/office/powerpoint/2010/main" val="3701549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C9974B-D588-CE40-9B2F-D3A35CD5E3C8}" type="slidenum">
              <a:rPr lang="en-US" smtClean="0"/>
              <a:t>39</a:t>
            </a:fld>
            <a:endParaRPr lang="en-US" dirty="0"/>
          </a:p>
        </p:txBody>
      </p:sp>
    </p:spTree>
    <p:extLst>
      <p:ext uri="{BB962C8B-B14F-4D97-AF65-F5344CB8AC3E}">
        <p14:creationId xmlns:p14="http://schemas.microsoft.com/office/powerpoint/2010/main" val="1789739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Hydrogen adoption depends on </a:t>
            </a:r>
            <a:r>
              <a:rPr lang="en-GB" b="1" dirty="0"/>
              <a:t>social legitimacy</a:t>
            </a:r>
            <a:r>
              <a:rPr lang="en-GB" dirty="0"/>
              <a:t> — communities must see tangible benefits, clear safeguards, and honest engagement. It’s not just about technology; it’s about </a:t>
            </a:r>
            <a:r>
              <a:rPr lang="en-GB" b="1" dirty="0"/>
              <a:t>people shaping the transition</a:t>
            </a:r>
            <a:r>
              <a:rPr lang="en-GB" dirty="0"/>
              <a:t>.</a:t>
            </a:r>
          </a:p>
        </p:txBody>
      </p:sp>
      <p:sp>
        <p:nvSpPr>
          <p:cNvPr id="4" name="Slide Number Placeholder 3"/>
          <p:cNvSpPr>
            <a:spLocks noGrp="1"/>
          </p:cNvSpPr>
          <p:nvPr>
            <p:ph type="sldNum" sz="quarter" idx="5"/>
          </p:nvPr>
        </p:nvSpPr>
        <p:spPr/>
        <p:txBody>
          <a:bodyPr/>
          <a:lstStyle/>
          <a:p>
            <a:fld id="{9EC9974B-D588-CE40-9B2F-D3A35CD5E3C8}" type="slidenum">
              <a:rPr lang="en-US" smtClean="0"/>
              <a:t>40</a:t>
            </a:fld>
            <a:endParaRPr lang="en-US" dirty="0"/>
          </a:p>
        </p:txBody>
      </p:sp>
    </p:spTree>
    <p:extLst>
      <p:ext uri="{BB962C8B-B14F-4D97-AF65-F5344CB8AC3E}">
        <p14:creationId xmlns:p14="http://schemas.microsoft.com/office/powerpoint/2010/main" val="2540259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pPr marL="171450" indent="-171450">
              <a:buFont typeface="Arial" panose="020B0604020202020204" pitchFamily="34" charset="0"/>
              <a:buChar char="•"/>
            </a:pPr>
            <a:r>
              <a:rPr dirty="0"/>
              <a:t>This enhanced diagram shows the full energy logic of a Green Data Valley</a:t>
            </a: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This is not a speculative hydrogen vision. This is a practical system architecture that starts with curtailed wind, begins with resilience and backup, and scales into deeper system integration as hydrogen markets mature.</a:t>
            </a:r>
          </a:p>
          <a:p>
            <a:pPr marL="171450" indent="-171450">
              <a:buFont typeface="Arial" panose="020B0604020202020204" pitchFamily="34" charset="0"/>
              <a:buChar char="•"/>
            </a:pPr>
            <a:r>
              <a:rPr dirty="0"/>
              <a:t> </a:t>
            </a: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dirty="0"/>
              <a:t>Surplus wind feeds electrolysis via private wire. </a:t>
            </a: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dirty="0"/>
              <a:t>Hydrogen is stored and later converted back to power through fuel cells to support data centre operations, with optional grid interaction for resilience and market optimisation.</a:t>
            </a:r>
            <a:endParaRPr lang="en-GB" dirty="0"/>
          </a:p>
          <a:p>
            <a:pPr marL="171450" indent="-171450">
              <a:buFont typeface="Arial" panose="020B0604020202020204" pitchFamily="34" charset="0"/>
              <a:buChar char="•"/>
            </a:pPr>
            <a:endParaRPr lang="en-GB" dirty="0"/>
          </a:p>
          <a:p>
            <a:r>
              <a:rPr lang="en-GB" b="1" dirty="0"/>
              <a:t>Grid is repositioned correctly</a:t>
            </a:r>
          </a:p>
          <a:p>
            <a:r>
              <a:rPr lang="en-GB" dirty="0"/>
              <a:t>The grid is now shown as:</a:t>
            </a:r>
          </a:p>
          <a:p>
            <a:pPr marL="171450" indent="-171450">
              <a:buFont typeface="Arial" panose="020B0604020202020204" pitchFamily="34" charset="0"/>
              <a:buChar char="•"/>
            </a:pPr>
            <a:r>
              <a:rPr lang="en-GB" b="1" dirty="0"/>
              <a:t>supportive, not dominant</a:t>
            </a:r>
            <a:endParaRPr lang="en-GB" dirty="0"/>
          </a:p>
          <a:p>
            <a:pPr marL="171450" indent="-171450">
              <a:buFont typeface="Arial" panose="020B0604020202020204" pitchFamily="34" charset="0"/>
              <a:buChar char="•"/>
            </a:pPr>
            <a:r>
              <a:rPr lang="en-GB" dirty="0"/>
              <a:t>a source of </a:t>
            </a:r>
            <a:r>
              <a:rPr lang="en-GB" b="1" dirty="0"/>
              <a:t>resilience and arbitrage</a:t>
            </a:r>
            <a:endParaRPr lang="en-GB" dirty="0"/>
          </a:p>
          <a:p>
            <a:pPr marL="171450" indent="-171450">
              <a:buFont typeface="Arial" panose="020B0604020202020204" pitchFamily="34" charset="0"/>
              <a:buChar char="•"/>
            </a:pPr>
            <a:r>
              <a:rPr lang="en-GB" dirty="0"/>
              <a:t>a beneficiary of flexibility and balancing</a:t>
            </a:r>
          </a:p>
          <a:p>
            <a:pPr marL="171450" indent="-171450">
              <a:buFont typeface="Arial" panose="020B0604020202020204" pitchFamily="34" charset="0"/>
              <a:buChar char="•"/>
            </a:pPr>
            <a:r>
              <a:rPr lang="en-GB" dirty="0"/>
              <a:t>This visually reinforces the shift from </a:t>
            </a:r>
            <a:r>
              <a:rPr lang="en-GB" i="1" dirty="0"/>
              <a:t>grid load → grid asset</a:t>
            </a:r>
            <a:r>
              <a:rPr lang="en-GB" dirty="0"/>
              <a:t>.</a:t>
            </a:r>
          </a:p>
          <a:p>
            <a:pPr marL="171450" indent="-171450">
              <a:buFont typeface="Arial" panose="020B0604020202020204" pitchFamily="34" charset="0"/>
              <a:buChar char="•"/>
            </a:pPr>
            <a:endParaRPr dirty="0"/>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Inaction multiplies inequality, dislocation, and distrust. Hydrogen leadership isn’t just technical — it’s </a:t>
            </a:r>
            <a:r>
              <a:rPr lang="en-GB" b="1" dirty="0"/>
              <a:t>social stewardship</a:t>
            </a:r>
            <a:r>
              <a:rPr lang="en-GB" dirty="0"/>
              <a:t>, ensuring communities thrive through the transition.</a:t>
            </a:r>
          </a:p>
        </p:txBody>
      </p:sp>
      <p:sp>
        <p:nvSpPr>
          <p:cNvPr id="4" name="Slide Number Placeholder 3"/>
          <p:cNvSpPr>
            <a:spLocks noGrp="1"/>
          </p:cNvSpPr>
          <p:nvPr>
            <p:ph type="sldNum" sz="quarter" idx="5"/>
          </p:nvPr>
        </p:nvSpPr>
        <p:spPr/>
        <p:txBody>
          <a:bodyPr/>
          <a:lstStyle/>
          <a:p>
            <a:fld id="{9EC9974B-D588-CE40-9B2F-D3A35CD5E3C8}" type="slidenum">
              <a:rPr lang="en-US" smtClean="0"/>
              <a:t>41</a:t>
            </a:fld>
            <a:endParaRPr lang="en-US" dirty="0"/>
          </a:p>
        </p:txBody>
      </p:sp>
    </p:spTree>
    <p:extLst>
      <p:ext uri="{BB962C8B-B14F-4D97-AF65-F5344CB8AC3E}">
        <p14:creationId xmlns:p14="http://schemas.microsoft.com/office/powerpoint/2010/main" val="3043576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dirty="0"/>
              <a:t>While figures vary regionally, Ireland increasingly experiences surplus wind. </a:t>
            </a:r>
            <a:endParaRPr lang="en-GB" dirty="0"/>
          </a:p>
          <a:p>
            <a:endParaRPr lang="en-GB" dirty="0"/>
          </a:p>
          <a:p>
            <a:r>
              <a:rPr lang="en-GB" dirty="0"/>
              <a:t>Mirroring </a:t>
            </a:r>
            <a:r>
              <a:rPr dirty="0"/>
              <a:t>Northern Ireland’s experience and is echoed across parts of Europe.</a:t>
            </a:r>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dirty="0"/>
              <a:t>Introduce the Green Data Valleys concept</a:t>
            </a:r>
            <a:r>
              <a:rPr lang="en-GB" dirty="0"/>
              <a:t>#</a:t>
            </a:r>
          </a:p>
          <a:p>
            <a:pPr marL="228600" indent="-228600">
              <a:buAutoNum type="arabicPeriod"/>
            </a:pPr>
            <a:r>
              <a:rPr dirty="0"/>
              <a:t>aligning digital infrastructure growth with renewable energy and hydrogen.</a:t>
            </a:r>
            <a:endParaRPr lang="en-GB" dirty="0"/>
          </a:p>
          <a:p>
            <a:pPr marL="228600" indent="-228600">
              <a:buAutoNum type="arabicPeriod"/>
            </a:pPr>
            <a:r>
              <a:rPr dirty="0"/>
              <a:t> </a:t>
            </a:r>
            <a:r>
              <a:rPr lang="en-GB" dirty="0"/>
              <a:t>2. </a:t>
            </a:r>
            <a:r>
              <a:rPr dirty="0" err="1"/>
              <a:t>Emphasise</a:t>
            </a:r>
            <a:r>
              <a:rPr dirty="0"/>
              <a:t> relevance to Ireland and Europe.</a:t>
            </a:r>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lang="en-GB" dirty="0"/>
              <a:t>Position the </a:t>
            </a:r>
            <a:r>
              <a:rPr dirty="0"/>
              <a:t>policy and system context. </a:t>
            </a:r>
            <a:endParaRPr lang="en-GB" dirty="0"/>
          </a:p>
          <a:p>
            <a:r>
              <a:rPr dirty="0"/>
              <a:t>Ireland mirrors wider European challenges: rapid data centre growth, ambitious climate targets, and grid constraints.</a:t>
            </a:r>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dirty="0"/>
              <a:t>While figures vary regionally, Ireland increasingly experiences surplus wind. </a:t>
            </a:r>
            <a:endParaRPr lang="en-GB" dirty="0"/>
          </a:p>
          <a:p>
            <a:endParaRPr lang="en-GB" dirty="0"/>
          </a:p>
          <a:p>
            <a:r>
              <a:rPr lang="en-GB" dirty="0"/>
              <a:t>Mirroring </a:t>
            </a:r>
            <a:r>
              <a:rPr dirty="0"/>
              <a:t>Northern Ireland’s experience and is echoed across parts of Europe.</a:t>
            </a:r>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lang="en-GB" dirty="0"/>
              <a:t>H</a:t>
            </a:r>
            <a:r>
              <a:rPr dirty="0" err="1"/>
              <a:t>ydrogen</a:t>
            </a:r>
            <a:r>
              <a:rPr dirty="0"/>
              <a:t> integration starts modestly but creates the foundation for deeper coupling over time.</a:t>
            </a:r>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pPr marL="171450" indent="-171450">
              <a:buFont typeface="Arial" panose="020B0604020202020204" pitchFamily="34" charset="0"/>
              <a:buChar char="•"/>
            </a:pPr>
            <a:r>
              <a:rPr dirty="0"/>
              <a:t>This enhanced diagram shows the full energy logic of a Green Data Valley</a:t>
            </a: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This is not a speculative hydrogen vision. This is a practical system architecture that starts with curtailed wind, begins with resilience and backup, and scales into deeper system integration as hydrogen markets mature.</a:t>
            </a:r>
          </a:p>
          <a:p>
            <a:pPr marL="171450" indent="-171450">
              <a:buFont typeface="Arial" panose="020B0604020202020204" pitchFamily="34" charset="0"/>
              <a:buChar char="•"/>
            </a:pPr>
            <a:r>
              <a:rPr dirty="0"/>
              <a:t> </a:t>
            </a: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dirty="0"/>
              <a:t>Surplus wind feeds electrolysis via private wire. </a:t>
            </a: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dirty="0"/>
              <a:t>Hydrogen is stored and later converted back to power through fuel cells to support data centre operations, with optional grid interaction for resilience and market optimisation.</a:t>
            </a:r>
            <a:endParaRPr lang="en-GB" dirty="0"/>
          </a:p>
          <a:p>
            <a:pPr marL="171450" indent="-171450">
              <a:buFont typeface="Arial" panose="020B0604020202020204" pitchFamily="34" charset="0"/>
              <a:buChar char="•"/>
            </a:pPr>
            <a:endParaRPr lang="en-GB" dirty="0"/>
          </a:p>
          <a:p>
            <a:r>
              <a:rPr lang="en-GB" b="1" dirty="0"/>
              <a:t>Grid is repositioned correctly</a:t>
            </a:r>
          </a:p>
          <a:p>
            <a:r>
              <a:rPr lang="en-GB" dirty="0"/>
              <a:t>The grid is now shown as:</a:t>
            </a:r>
          </a:p>
          <a:p>
            <a:pPr marL="171450" indent="-171450">
              <a:buFont typeface="Arial" panose="020B0604020202020204" pitchFamily="34" charset="0"/>
              <a:buChar char="•"/>
            </a:pPr>
            <a:r>
              <a:rPr lang="en-GB" b="1" dirty="0"/>
              <a:t>supportive, not dominant</a:t>
            </a:r>
            <a:endParaRPr lang="en-GB" dirty="0"/>
          </a:p>
          <a:p>
            <a:pPr marL="171450" indent="-171450">
              <a:buFont typeface="Arial" panose="020B0604020202020204" pitchFamily="34" charset="0"/>
              <a:buChar char="•"/>
            </a:pPr>
            <a:r>
              <a:rPr lang="en-GB" dirty="0"/>
              <a:t>a source of </a:t>
            </a:r>
            <a:r>
              <a:rPr lang="en-GB" b="1" dirty="0"/>
              <a:t>resilience and arbitrage</a:t>
            </a:r>
            <a:endParaRPr lang="en-GB" dirty="0"/>
          </a:p>
          <a:p>
            <a:pPr marL="171450" indent="-171450">
              <a:buFont typeface="Arial" panose="020B0604020202020204" pitchFamily="34" charset="0"/>
              <a:buChar char="•"/>
            </a:pPr>
            <a:r>
              <a:rPr lang="en-GB" dirty="0"/>
              <a:t>a beneficiary of flexibility and balancing</a:t>
            </a:r>
          </a:p>
          <a:p>
            <a:pPr marL="171450" indent="-171450">
              <a:buFont typeface="Arial" panose="020B0604020202020204" pitchFamily="34" charset="0"/>
              <a:buChar char="•"/>
            </a:pPr>
            <a:r>
              <a:rPr lang="en-GB" dirty="0"/>
              <a:t>This visually reinforces the shift from </a:t>
            </a:r>
            <a:r>
              <a:rPr lang="en-GB" i="1" dirty="0"/>
              <a:t>grid load → grid asset</a:t>
            </a:r>
            <a:r>
              <a:rPr lang="en-GB" dirty="0"/>
              <a:t>.</a:t>
            </a:r>
          </a:p>
          <a:p>
            <a:pPr marL="171450" indent="-171450">
              <a:buFont typeface="Arial" panose="020B0604020202020204" pitchFamily="34" charset="0"/>
              <a:buChar char="•"/>
            </a:pPr>
            <a:endParaRPr dirty="0"/>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lang="en-GB" dirty="0"/>
              <a:t>C</a:t>
            </a:r>
            <a:r>
              <a:rPr dirty="0" err="1"/>
              <a:t>urtailment</a:t>
            </a:r>
            <a:r>
              <a:rPr dirty="0"/>
              <a:t> </a:t>
            </a:r>
            <a:r>
              <a:rPr lang="en-GB" dirty="0"/>
              <a:t>is </a:t>
            </a:r>
            <a:r>
              <a:rPr dirty="0"/>
              <a:t>not as a failure of renewables, but a system design issue. </a:t>
            </a:r>
            <a:endParaRPr lang="en-GB" dirty="0"/>
          </a:p>
          <a:p>
            <a:endParaRPr lang="en-GB" dirty="0"/>
          </a:p>
          <a:p>
            <a:r>
              <a:rPr dirty="0"/>
              <a:t>Green Data Valleys treat curtailed energy as a strategic resource.</a:t>
            </a:r>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ED069-9BE1-1BC8-FAFE-338701E059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76779-678F-3425-ABFC-9C4A7AD63649}"/>
              </a:ext>
            </a:extLst>
          </p:cNvPr>
          <p:cNvSpPr>
            <a:spLocks noGrp="1" noRot="1" noChangeAspect="1"/>
          </p:cNvSpPr>
          <p:nvPr>
            <p:ph type="sldImg" idx="2"/>
          </p:nvPr>
        </p:nvSpPr>
        <p:spPr/>
        <p:txBody>
          <a:bodyPr/>
          <a:lstStyle/>
          <a:p>
            <a:endParaRPr lang="en-GB" dirty="0"/>
          </a:p>
        </p:txBody>
      </p:sp>
      <p:sp>
        <p:nvSpPr>
          <p:cNvPr id="3" name="Notes Placeholder 2">
            <a:extLst>
              <a:ext uri="{FF2B5EF4-FFF2-40B4-BE49-F238E27FC236}">
                <a16:creationId xmlns:a16="http://schemas.microsoft.com/office/drawing/2014/main" id="{7673C9D4-E475-CD65-3ED0-227CB1CB783F}"/>
              </a:ext>
            </a:extLst>
          </p:cNvPr>
          <p:cNvSpPr>
            <a:spLocks noGrp="1"/>
          </p:cNvSpPr>
          <p:nvPr>
            <p:ph type="body" sz="quarter" idx="3"/>
          </p:nvPr>
        </p:nvSpPr>
        <p:spPr/>
        <p:txBody>
          <a:bodyPr/>
          <a:lstStyle/>
          <a:p>
            <a:r>
              <a:rPr lang="en-GB" dirty="0"/>
              <a:t>C</a:t>
            </a:r>
            <a:r>
              <a:rPr dirty="0" err="1"/>
              <a:t>urtailment</a:t>
            </a:r>
            <a:r>
              <a:rPr dirty="0"/>
              <a:t> </a:t>
            </a:r>
            <a:r>
              <a:rPr lang="en-GB" dirty="0"/>
              <a:t>is </a:t>
            </a:r>
            <a:r>
              <a:rPr dirty="0"/>
              <a:t>not as a failure of renewables, but a system design issue. </a:t>
            </a:r>
            <a:endParaRPr lang="en-GB" dirty="0"/>
          </a:p>
          <a:p>
            <a:endParaRPr lang="en-GB" dirty="0"/>
          </a:p>
          <a:p>
            <a:r>
              <a:rPr dirty="0"/>
              <a:t>Green Data Valleys treat curtailed energy as a strategic resource.</a:t>
            </a:r>
          </a:p>
        </p:txBody>
      </p:sp>
      <p:sp>
        <p:nvSpPr>
          <p:cNvPr id="4" name="Slide Number Placeholder 3">
            <a:extLst>
              <a:ext uri="{FF2B5EF4-FFF2-40B4-BE49-F238E27FC236}">
                <a16:creationId xmlns:a16="http://schemas.microsoft.com/office/drawing/2014/main" id="{F66CFBCA-16EF-E4E0-6565-FFB6425B525F}"/>
              </a:ext>
            </a:extLst>
          </p:cNvPr>
          <p:cNvSpPr>
            <a:spLocks noGrp="1"/>
          </p:cNvSpPr>
          <p:nvPr>
            <p:ph type="sldNum" sz="quarter" idx="5"/>
          </p:nvPr>
        </p:nvSpPr>
        <p:spPr/>
        <p:txBody>
          <a:bodyPr/>
          <a:lstStyle/>
          <a:p>
            <a:endParaRPr lang="en-GB" dirty="0"/>
          </a:p>
        </p:txBody>
      </p:sp>
    </p:spTree>
    <p:extLst>
      <p:ext uri="{BB962C8B-B14F-4D97-AF65-F5344CB8AC3E}">
        <p14:creationId xmlns:p14="http://schemas.microsoft.com/office/powerpoint/2010/main" val="8850120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b="1" cap="all" dirty="0"/>
              <a:t>Reinforce the shift in mindset: data centres support system stability rather than threaten it.</a:t>
            </a:r>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b="1" cap="all" dirty="0"/>
              <a:t>Reinforce the shift in mindset: data centres support system stability rather than threaten it.</a:t>
            </a:r>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90295-D671-8476-8573-99D3ECDF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07C001-7AF9-F8CC-046E-257AC89149D5}"/>
              </a:ext>
            </a:extLst>
          </p:cNvPr>
          <p:cNvSpPr>
            <a:spLocks noGrp="1" noRot="1" noChangeAspect="1"/>
          </p:cNvSpPr>
          <p:nvPr>
            <p:ph type="sldImg" idx="2"/>
          </p:nvPr>
        </p:nvSpPr>
        <p:spPr/>
        <p:txBody>
          <a:bodyPr/>
          <a:lstStyle/>
          <a:p>
            <a:endParaRPr lang="en-GB" dirty="0"/>
          </a:p>
        </p:txBody>
      </p:sp>
      <p:sp>
        <p:nvSpPr>
          <p:cNvPr id="3" name="Notes Placeholder 2">
            <a:extLst>
              <a:ext uri="{FF2B5EF4-FFF2-40B4-BE49-F238E27FC236}">
                <a16:creationId xmlns:a16="http://schemas.microsoft.com/office/drawing/2014/main" id="{97C9E4F2-3A71-B3A0-0C23-BB129934D174}"/>
              </a:ext>
            </a:extLst>
          </p:cNvPr>
          <p:cNvSpPr>
            <a:spLocks noGrp="1"/>
          </p:cNvSpPr>
          <p:nvPr>
            <p:ph type="body" sz="quarter" idx="3"/>
          </p:nvPr>
        </p:nvSpPr>
        <p:spPr/>
        <p:txBody>
          <a:bodyPr/>
          <a:lstStyle/>
          <a:p>
            <a:r>
              <a:rPr b="1" cap="all" dirty="0"/>
              <a:t>Reinforce the shift in mindset: data centres support system stability rather than threaten it.</a:t>
            </a:r>
          </a:p>
        </p:txBody>
      </p:sp>
      <p:sp>
        <p:nvSpPr>
          <p:cNvPr id="4" name="Slide Number Placeholder 3">
            <a:extLst>
              <a:ext uri="{FF2B5EF4-FFF2-40B4-BE49-F238E27FC236}">
                <a16:creationId xmlns:a16="http://schemas.microsoft.com/office/drawing/2014/main" id="{27631BEE-D0BC-6D58-2688-51BD045A5B4F}"/>
              </a:ext>
            </a:extLst>
          </p:cNvPr>
          <p:cNvSpPr>
            <a:spLocks noGrp="1"/>
          </p:cNvSpPr>
          <p:nvPr>
            <p:ph type="sldNum" sz="quarter" idx="5"/>
          </p:nvPr>
        </p:nvSpPr>
        <p:spPr/>
        <p:txBody>
          <a:bodyPr/>
          <a:lstStyle/>
          <a:p>
            <a:endParaRPr lang="en-GB" dirty="0"/>
          </a:p>
        </p:txBody>
      </p:sp>
    </p:spTree>
    <p:extLst>
      <p:ext uri="{BB962C8B-B14F-4D97-AF65-F5344CB8AC3E}">
        <p14:creationId xmlns:p14="http://schemas.microsoft.com/office/powerpoint/2010/main" val="4263914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60489-C237-D4A0-AA20-297B99B382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99E512-8671-B516-EE0F-898BEB3EDC5B}"/>
              </a:ext>
            </a:extLst>
          </p:cNvPr>
          <p:cNvSpPr>
            <a:spLocks noGrp="1" noRot="1" noChangeAspect="1"/>
          </p:cNvSpPr>
          <p:nvPr>
            <p:ph type="sldImg" idx="2"/>
          </p:nvPr>
        </p:nvSpPr>
        <p:spPr/>
        <p:txBody>
          <a:bodyPr/>
          <a:lstStyle/>
          <a:p>
            <a:endParaRPr lang="en-GB" dirty="0"/>
          </a:p>
        </p:txBody>
      </p:sp>
      <p:sp>
        <p:nvSpPr>
          <p:cNvPr id="3" name="Notes Placeholder 2">
            <a:extLst>
              <a:ext uri="{FF2B5EF4-FFF2-40B4-BE49-F238E27FC236}">
                <a16:creationId xmlns:a16="http://schemas.microsoft.com/office/drawing/2014/main" id="{17A93441-B084-A6F1-2B2A-B7FA4B5F4ADC}"/>
              </a:ext>
            </a:extLst>
          </p:cNvPr>
          <p:cNvSpPr>
            <a:spLocks noGrp="1"/>
          </p:cNvSpPr>
          <p:nvPr>
            <p:ph type="body" sz="quarter" idx="3"/>
          </p:nvPr>
        </p:nvSpPr>
        <p:spPr/>
        <p:txBody>
          <a:bodyPr/>
          <a:lstStyle/>
          <a:p>
            <a:r>
              <a:rPr b="1" cap="all" dirty="0"/>
              <a:t>Reinforce the shift in mindset: data centres support system stability rather than threaten it.</a:t>
            </a:r>
          </a:p>
        </p:txBody>
      </p:sp>
      <p:sp>
        <p:nvSpPr>
          <p:cNvPr id="4" name="Slide Number Placeholder 3">
            <a:extLst>
              <a:ext uri="{FF2B5EF4-FFF2-40B4-BE49-F238E27FC236}">
                <a16:creationId xmlns:a16="http://schemas.microsoft.com/office/drawing/2014/main" id="{AC6F1067-8F7B-B8EB-C583-837B13A788DA}"/>
              </a:ext>
            </a:extLst>
          </p:cNvPr>
          <p:cNvSpPr>
            <a:spLocks noGrp="1"/>
          </p:cNvSpPr>
          <p:nvPr>
            <p:ph type="sldNum" sz="quarter" idx="5"/>
          </p:nvPr>
        </p:nvSpPr>
        <p:spPr/>
        <p:txBody>
          <a:bodyPr/>
          <a:lstStyle/>
          <a:p>
            <a:endParaRPr lang="en-GB" dirty="0"/>
          </a:p>
        </p:txBody>
      </p:sp>
    </p:spTree>
    <p:extLst>
      <p:ext uri="{BB962C8B-B14F-4D97-AF65-F5344CB8AC3E}">
        <p14:creationId xmlns:p14="http://schemas.microsoft.com/office/powerpoint/2010/main" val="1146508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51D92-32DE-98E6-DB84-2AD81FC03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D2D562-1BFD-6FF5-3CE1-1276BFB7031B}"/>
              </a:ext>
            </a:extLst>
          </p:cNvPr>
          <p:cNvSpPr>
            <a:spLocks noGrp="1" noRot="1" noChangeAspect="1"/>
          </p:cNvSpPr>
          <p:nvPr>
            <p:ph type="sldImg" idx="2"/>
          </p:nvPr>
        </p:nvSpPr>
        <p:spPr/>
        <p:txBody>
          <a:bodyPr/>
          <a:lstStyle/>
          <a:p>
            <a:endParaRPr lang="en-GB" dirty="0"/>
          </a:p>
        </p:txBody>
      </p:sp>
      <p:sp>
        <p:nvSpPr>
          <p:cNvPr id="3" name="Notes Placeholder 2">
            <a:extLst>
              <a:ext uri="{FF2B5EF4-FFF2-40B4-BE49-F238E27FC236}">
                <a16:creationId xmlns:a16="http://schemas.microsoft.com/office/drawing/2014/main" id="{0AF02CB7-023B-B3B4-2854-BE93171C3031}"/>
              </a:ext>
            </a:extLst>
          </p:cNvPr>
          <p:cNvSpPr>
            <a:spLocks noGrp="1"/>
          </p:cNvSpPr>
          <p:nvPr>
            <p:ph type="body" sz="quarter" idx="3"/>
          </p:nvPr>
        </p:nvSpPr>
        <p:spPr/>
        <p:txBody>
          <a:bodyPr/>
          <a:lstStyle/>
          <a:p>
            <a:r>
              <a:rPr b="1" cap="all" dirty="0"/>
              <a:t>Reinforce the shift in mindset: data centres support system stability rather than threaten it.</a:t>
            </a:r>
          </a:p>
        </p:txBody>
      </p:sp>
      <p:sp>
        <p:nvSpPr>
          <p:cNvPr id="4" name="Slide Number Placeholder 3">
            <a:extLst>
              <a:ext uri="{FF2B5EF4-FFF2-40B4-BE49-F238E27FC236}">
                <a16:creationId xmlns:a16="http://schemas.microsoft.com/office/drawing/2014/main" id="{B78BCA1E-2B74-E85F-6851-DB6412309ECA}"/>
              </a:ext>
            </a:extLst>
          </p:cNvPr>
          <p:cNvSpPr>
            <a:spLocks noGrp="1"/>
          </p:cNvSpPr>
          <p:nvPr>
            <p:ph type="sldNum" sz="quarter" idx="5"/>
          </p:nvPr>
        </p:nvSpPr>
        <p:spPr/>
        <p:txBody>
          <a:bodyPr/>
          <a:lstStyle/>
          <a:p>
            <a:endParaRPr lang="en-GB" dirty="0"/>
          </a:p>
        </p:txBody>
      </p:sp>
    </p:spTree>
    <p:extLst>
      <p:ext uri="{BB962C8B-B14F-4D97-AF65-F5344CB8AC3E}">
        <p14:creationId xmlns:p14="http://schemas.microsoft.com/office/powerpoint/2010/main" val="42514787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9FBA1-51A9-85CD-C617-4406F108BD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6B5355-1890-2C42-01E6-FB484AC62E0F}"/>
              </a:ext>
            </a:extLst>
          </p:cNvPr>
          <p:cNvSpPr>
            <a:spLocks noGrp="1" noRot="1" noChangeAspect="1"/>
          </p:cNvSpPr>
          <p:nvPr>
            <p:ph type="sldImg" idx="2"/>
          </p:nvPr>
        </p:nvSpPr>
        <p:spPr/>
        <p:txBody>
          <a:bodyPr/>
          <a:lstStyle/>
          <a:p>
            <a:endParaRPr lang="en-GB" dirty="0"/>
          </a:p>
        </p:txBody>
      </p:sp>
      <p:sp>
        <p:nvSpPr>
          <p:cNvPr id="3" name="Notes Placeholder 2">
            <a:extLst>
              <a:ext uri="{FF2B5EF4-FFF2-40B4-BE49-F238E27FC236}">
                <a16:creationId xmlns:a16="http://schemas.microsoft.com/office/drawing/2014/main" id="{6DFCD799-3C51-0276-140C-18FCFD52D804}"/>
              </a:ext>
            </a:extLst>
          </p:cNvPr>
          <p:cNvSpPr>
            <a:spLocks noGrp="1"/>
          </p:cNvSpPr>
          <p:nvPr>
            <p:ph type="body" sz="quarter" idx="3"/>
          </p:nvPr>
        </p:nvSpPr>
        <p:spPr/>
        <p:txBody>
          <a:bodyPr/>
          <a:lstStyle/>
          <a:p>
            <a:r>
              <a:rPr b="1" cap="all" dirty="0"/>
              <a:t>Reinforce the shift in mindset: data centres support system stability rather than threaten it.</a:t>
            </a:r>
          </a:p>
        </p:txBody>
      </p:sp>
      <p:sp>
        <p:nvSpPr>
          <p:cNvPr id="4" name="Slide Number Placeholder 3">
            <a:extLst>
              <a:ext uri="{FF2B5EF4-FFF2-40B4-BE49-F238E27FC236}">
                <a16:creationId xmlns:a16="http://schemas.microsoft.com/office/drawing/2014/main" id="{DD1003EC-F4F3-6CDC-FDEB-2D7764237323}"/>
              </a:ext>
            </a:extLst>
          </p:cNvPr>
          <p:cNvSpPr>
            <a:spLocks noGrp="1"/>
          </p:cNvSpPr>
          <p:nvPr>
            <p:ph type="sldNum" sz="quarter" idx="5"/>
          </p:nvPr>
        </p:nvSpPr>
        <p:spPr/>
        <p:txBody>
          <a:bodyPr/>
          <a:lstStyle/>
          <a:p>
            <a:endParaRPr lang="en-GB" dirty="0"/>
          </a:p>
        </p:txBody>
      </p:sp>
    </p:spTree>
    <p:extLst>
      <p:ext uri="{BB962C8B-B14F-4D97-AF65-F5344CB8AC3E}">
        <p14:creationId xmlns:p14="http://schemas.microsoft.com/office/powerpoint/2010/main" val="1224766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B9493-76A8-D9AB-F67F-06B5AA57D3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5604A8-68FB-8099-F71A-A0B4C0C148CD}"/>
              </a:ext>
            </a:extLst>
          </p:cNvPr>
          <p:cNvSpPr>
            <a:spLocks noGrp="1" noRot="1" noChangeAspect="1"/>
          </p:cNvSpPr>
          <p:nvPr>
            <p:ph type="sldImg" idx="2"/>
          </p:nvPr>
        </p:nvSpPr>
        <p:spPr/>
        <p:txBody>
          <a:bodyPr/>
          <a:lstStyle/>
          <a:p>
            <a:endParaRPr lang="en-GB" dirty="0"/>
          </a:p>
        </p:txBody>
      </p:sp>
      <p:sp>
        <p:nvSpPr>
          <p:cNvPr id="3" name="Notes Placeholder 2">
            <a:extLst>
              <a:ext uri="{FF2B5EF4-FFF2-40B4-BE49-F238E27FC236}">
                <a16:creationId xmlns:a16="http://schemas.microsoft.com/office/drawing/2014/main" id="{7ECAEBBF-55E6-DF6E-F50B-F9A148CA2BA9}"/>
              </a:ext>
            </a:extLst>
          </p:cNvPr>
          <p:cNvSpPr>
            <a:spLocks noGrp="1"/>
          </p:cNvSpPr>
          <p:nvPr>
            <p:ph type="body" sz="quarter" idx="3"/>
          </p:nvPr>
        </p:nvSpPr>
        <p:spPr/>
        <p:txBody>
          <a:bodyPr/>
          <a:lstStyle/>
          <a:p>
            <a:r>
              <a:rPr b="1" cap="all" dirty="0"/>
              <a:t>Reinforce the shift in mindset: data centres support system stability rather than threaten it.</a:t>
            </a:r>
          </a:p>
        </p:txBody>
      </p:sp>
      <p:sp>
        <p:nvSpPr>
          <p:cNvPr id="4" name="Slide Number Placeholder 3">
            <a:extLst>
              <a:ext uri="{FF2B5EF4-FFF2-40B4-BE49-F238E27FC236}">
                <a16:creationId xmlns:a16="http://schemas.microsoft.com/office/drawing/2014/main" id="{0E124FBF-C4B9-837E-DFB0-84924DF8D395}"/>
              </a:ext>
            </a:extLst>
          </p:cNvPr>
          <p:cNvSpPr>
            <a:spLocks noGrp="1"/>
          </p:cNvSpPr>
          <p:nvPr>
            <p:ph type="sldNum" sz="quarter" idx="5"/>
          </p:nvPr>
        </p:nvSpPr>
        <p:spPr/>
        <p:txBody>
          <a:bodyPr/>
          <a:lstStyle/>
          <a:p>
            <a:endParaRPr lang="en-GB" dirty="0"/>
          </a:p>
        </p:txBody>
      </p:sp>
    </p:spTree>
    <p:extLst>
      <p:ext uri="{BB962C8B-B14F-4D97-AF65-F5344CB8AC3E}">
        <p14:creationId xmlns:p14="http://schemas.microsoft.com/office/powerpoint/2010/main" val="2383073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b="1" cap="all" dirty="0"/>
              <a:t>data centres shift from passive loads to active participants in energy systems.</a:t>
            </a:r>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b="1" cap="all" dirty="0"/>
              <a:t>data centres shift from passive loads to active participants in energy systems.</a:t>
            </a:r>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lang="en-GB" dirty="0"/>
              <a:t>C</a:t>
            </a:r>
            <a:r>
              <a:rPr dirty="0" err="1"/>
              <a:t>urtailment</a:t>
            </a:r>
            <a:r>
              <a:rPr dirty="0"/>
              <a:t> </a:t>
            </a:r>
            <a:r>
              <a:rPr lang="en-GB" dirty="0"/>
              <a:t>is </a:t>
            </a:r>
            <a:r>
              <a:rPr dirty="0"/>
              <a:t>not as a failure of renewables, but a system design issue. </a:t>
            </a:r>
            <a:endParaRPr lang="en-GB" dirty="0"/>
          </a:p>
          <a:p>
            <a:endParaRPr lang="en-GB" dirty="0"/>
          </a:p>
          <a:p>
            <a:r>
              <a:rPr dirty="0"/>
              <a:t>Green Data Valleys treat curtailed energy as a strategic resource.</a:t>
            </a:r>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Ireland  assumes the Presidency of the Council of the European Union from July to December 2026, and Hydrogen Ireland is preparing a coordinated programme of webinars, workshops, and our annual conference to align with this milestone and amplify Ireland’s hydrogen message to a global audience </a:t>
            </a:r>
          </a:p>
          <a:p>
            <a:endParaRPr lang="en-GB" dirty="0"/>
          </a:p>
        </p:txBody>
      </p:sp>
      <p:sp>
        <p:nvSpPr>
          <p:cNvPr id="4" name="Slide Number Placeholder 3"/>
          <p:cNvSpPr>
            <a:spLocks noGrp="1"/>
          </p:cNvSpPr>
          <p:nvPr>
            <p:ph type="sldNum" sz="quarter" idx="5"/>
          </p:nvPr>
        </p:nvSpPr>
        <p:spPr/>
        <p:txBody>
          <a:bodyPr/>
          <a:lstStyle/>
          <a:p>
            <a:fld id="{9EC9974B-D588-CE40-9B2F-D3A35CD5E3C8}" type="slidenum">
              <a:rPr lang="en-US" smtClean="0"/>
              <a:t>63</a:t>
            </a:fld>
            <a:endParaRPr lang="en-US" dirty="0"/>
          </a:p>
        </p:txBody>
      </p:sp>
    </p:spTree>
    <p:extLst>
      <p:ext uri="{BB962C8B-B14F-4D97-AF65-F5344CB8AC3E}">
        <p14:creationId xmlns:p14="http://schemas.microsoft.com/office/powerpoint/2010/main" val="482617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lang="en-GB" dirty="0"/>
              <a:t>Reference H2Irl - </a:t>
            </a:r>
            <a:r>
              <a:rPr dirty="0"/>
              <a:t>Green Data Valleys paper framing. AI, cloud computing, and high‑performance digital services are driving demand. </a:t>
            </a:r>
            <a:endParaRPr lang="en-GB" dirty="0"/>
          </a:p>
          <a:p>
            <a:r>
              <a:rPr dirty="0"/>
              <a:t>2026 marks a turning point where data centres emerge as a credible offtake class for clean hydrogen, initially through backup, resilience, and hybrid systems.</a:t>
            </a:r>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lang="en-US" dirty="0"/>
              <a:t>The technology story is compelling -- electrolyser costs are falling, system integration is improving. But falling costs do not automatically translate into deployment.</a:t>
            </a:r>
          </a:p>
          <a:p>
            <a:r>
              <a:rPr lang="en-US" dirty="0"/>
              <a:t>Markets do not invest in new energy systems on the promise of future economics alone. We need policy to bridge the gap: to correct market failures, build investor confidence, and create the demand signals that make projects bankable.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is a structural mismatch between production costs and what buyers are willing to pay. Green hydrogen levelised cost of production (LCOH) in most of Europe sits between roughly €4–7/kg unsubsidised, against grey hydrogen at €1.5–2.5/kg and blue hydrogen at €2–3.5/kg. The widely cited €2/kg competitiveness threshold for green hydrogen is achievable today only where electricity costs are below ~€20/MWh and electrolyser utilisation exceeds 5,500 hours/year — conditions met in only a handful of locations (Iberia, Norway, parts of the Nordics). Industry analysts (Buckle Bridge, April 2026) describe this as a "design, cost and commercial structure problem" rather than bad luck or policy noise.</a:t>
            </a:r>
            <a:br>
              <a:rPr lang="en-GB" sz="1200" kern="1200" dirty="0">
                <a:solidFill>
                  <a:schemeClr val="tx1"/>
                </a:solidFill>
                <a:effectLst/>
                <a:latin typeface="+mn-lt"/>
                <a:ea typeface="+mn-ea"/>
                <a:cs typeface="+mn-cs"/>
              </a:rPr>
            </a:br>
            <a:endParaRPr lang="en-US" dirty="0"/>
          </a:p>
          <a:p>
            <a:r>
              <a:rPr lang="en-US" dirty="0"/>
              <a:t>Keep this framing in mind, because the rest of the talk is essentially a report card on how well that bridging has actually worked in 2025 and 2026.</a:t>
            </a:r>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9608D-790C-9C87-69F5-531153A67A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F173EA-C4DB-5AF0-80EC-3D3F187885C5}"/>
              </a:ext>
            </a:extLst>
          </p:cNvPr>
          <p:cNvSpPr>
            <a:spLocks noGrp="1" noRot="1" noChangeAspect="1"/>
          </p:cNvSpPr>
          <p:nvPr>
            <p:ph type="sldImg" idx="2"/>
          </p:nvPr>
        </p:nvSpPr>
        <p:spPr/>
        <p:txBody>
          <a:bodyPr/>
          <a:lstStyle/>
          <a:p>
            <a:endParaRPr lang="en-GB" dirty="0"/>
          </a:p>
        </p:txBody>
      </p:sp>
      <p:sp>
        <p:nvSpPr>
          <p:cNvPr id="3" name="Notes Placeholder 2">
            <a:extLst>
              <a:ext uri="{FF2B5EF4-FFF2-40B4-BE49-F238E27FC236}">
                <a16:creationId xmlns:a16="http://schemas.microsoft.com/office/drawing/2014/main" id="{8837CCF1-C0E8-6991-50D0-B683A74FAB2B}"/>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EU has constructed three interlocking policy pillars.
Fit for 55 sets the carbon price trajectory and emissions ambition that create the long-term case for clean energy investment.
</a:t>
            </a:r>
            <a:r>
              <a:rPr lang="en-GB" dirty="0"/>
              <a:t>RED III is the key demand-side instrument — it creates binding obligations on industrial and transport users to use renewable hydrogen. I will come back to the specific figures in a moment.</a:t>
            </a:r>
            <a:r>
              <a:rPr lang="en-US" dirty="0"/>
              <a:t>
Note: verify the 60%/2035 figure against the final adopted RED III text before citing in formal documents.</a:t>
            </a:r>
          </a:p>
          <a:p>
            <a:r>
              <a:rPr lang="en-US" dirty="0"/>
              <a:t>
The Gas and Hydrogen Decarbonisation Package, adopted in 2024, establishes the legal plumbing — pipeline access rules, unbundling, cross-border tariffs — that a traded hydrogen market requires.
Together these are not aspirations. They are binding legal obligations on member states.</a:t>
            </a:r>
          </a:p>
        </p:txBody>
      </p:sp>
      <p:sp>
        <p:nvSpPr>
          <p:cNvPr id="4" name="Slide Number Placeholder 3">
            <a:extLst>
              <a:ext uri="{FF2B5EF4-FFF2-40B4-BE49-F238E27FC236}">
                <a16:creationId xmlns:a16="http://schemas.microsoft.com/office/drawing/2014/main" id="{42F2B8D1-4F75-BA01-A79A-4447771684A2}"/>
              </a:ext>
            </a:extLst>
          </p:cNvPr>
          <p:cNvSpPr>
            <a:spLocks noGrp="1"/>
          </p:cNvSpPr>
          <p:nvPr>
            <p:ph type="sldNum" sz="quarter" idx="5"/>
          </p:nvPr>
        </p:nvSpPr>
        <p:spPr/>
        <p:txBody>
          <a:bodyPr/>
          <a:lstStyle/>
          <a:p>
            <a:endParaRPr lang="en-GB" dirty="0"/>
          </a:p>
        </p:txBody>
      </p:sp>
    </p:spTree>
    <p:extLst>
      <p:ext uri="{BB962C8B-B14F-4D97-AF65-F5344CB8AC3E}">
        <p14:creationId xmlns:p14="http://schemas.microsoft.com/office/powerpoint/2010/main" val="3667422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lang="en-US" dirty="0"/>
              <a:t>I want to be direct about where the market actually stands. Over a fifth of the European hydrogen pipeline -- 29.2 GW -- has been cancelled or stalled.</a:t>
            </a:r>
          </a:p>
          <a:p>
            <a:r>
              <a:rPr lang="en-US" dirty="0"/>
              <a:t>Globally in 2025, close to 60 major clean hydrogen projects were cancelled, representing almost 5 million tonnes a year of potential production -- against only about 1 million tonnes a year that actually reached FID or began construction that same year.</a:t>
            </a:r>
          </a:p>
          <a:p>
            <a:r>
              <a:rPr lang="en-US" dirty="0"/>
              <a:t>And this is the line I'd underline for this audience: winning a grant is no longer a safety net. Seven of the fifteen projects selected in the EU Hydrogen Bank's second auction later withdrew, after having already won funding. That is a new and important signal.</a:t>
            </a:r>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lang="en-US" dirty="0"/>
              <a:t>The Hydrogen Bank's first auction produced genuinely encouraging results -- winning bids of 37 to 48 cents per kilogram were lower than many expected.</a:t>
            </a:r>
          </a:p>
          <a:p>
            <a:r>
              <a:rPr lang="en-US" dirty="0"/>
              <a:t>But look at what happened in the second auction: fifteen projects were selected, representing 2.34 gigawatts of capacity. Seven of those, representing 1.88 gigawatts, later withdrew. Only six ultimately signed grant agreements, for a combined 270.6 million euros -- a fraction of the original ambition.</a:t>
            </a:r>
          </a:p>
          <a:p>
            <a:r>
              <a:rPr lang="en-US" dirty="0"/>
              <a:t>The Commission is responding by tightening criteria again for 2026, specifically to avoid a repeat. This is the auction mechanism working as a price-discovery tool, but it is also revealing that price discovery and bankability are not the same thing.</a:t>
            </a:r>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dirty="0"/>
          </a:p>
        </p:txBody>
      </p:sp>
      <p:sp>
        <p:nvSpPr>
          <p:cNvPr id="3" name="Notes Placeholder 2"/>
          <p:cNvSpPr>
            <a:spLocks noGrp="1"/>
          </p:cNvSpPr>
          <p:nvPr>
            <p:ph type="body" sz="quarter" idx="3"/>
          </p:nvPr>
        </p:nvSpPr>
        <p:spPr/>
        <p:txBody>
          <a:bodyPr/>
          <a:lstStyle/>
          <a:p>
            <a:r>
              <a:rPr lang="en-US" dirty="0"/>
              <a:t>This is where I'd ask the audience to update their mental model of EU hydrogen funding. The headline numbers are large -- 18.9 billion euros pledged through IPCEI -- but the lived reality is very different.</a:t>
            </a:r>
          </a:p>
          <a:p>
            <a:r>
              <a:rPr lang="en-US" dirty="0"/>
              <a:t>Only 21 percent of the 122 IPCEI hydrogen projects have reached Final Investment Decision. And of the 21.4 billion euros in committed EU and member state funding, only about 3 billion has actually been disbursed to projects and end users.</a:t>
            </a:r>
          </a:p>
          <a:p>
            <a:r>
              <a:rPr lang="en-US" dirty="0"/>
              <a:t>National subsidy rules also vary enormously -- Austria caps support at 35 percent of costs, France allows up to 70 percent. And funding remains heavily concentrated in just three countries: Germany, the Netherlands and France.</a:t>
            </a:r>
          </a:p>
          <a:p>
            <a:r>
              <a:rPr lang="en-US" dirty="0"/>
              <a:t>The point I want to land here: the binding constraint on European hydrogen scale-up may currently be administrative and disbursement capacity, not headline funding availability.</a:t>
            </a:r>
          </a:p>
        </p:txBody>
      </p:sp>
      <p:sp>
        <p:nvSpPr>
          <p:cNvPr id="4" name="Slide Number Placeholder 3"/>
          <p:cNvSpPr>
            <a:spLocks noGrp="1"/>
          </p:cNvSpPr>
          <p:nvPr>
            <p:ph type="sldNum" sz="quarter" idx="5"/>
          </p:nvPr>
        </p:nvSpPr>
        <p:spPr/>
        <p:txBody>
          <a:bodyPr/>
          <a:lstStyle/>
          <a:p>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64566" y="3097359"/>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pic>
        <p:nvPicPr>
          <p:cNvPr id="8" name="Picture 7">
            <a:extLst>
              <a:ext uri="{FF2B5EF4-FFF2-40B4-BE49-F238E27FC236}">
                <a16:creationId xmlns:a16="http://schemas.microsoft.com/office/drawing/2014/main" id="{FE1FB9F9-5998-DCB9-2897-237AFDF26139}"/>
              </a:ext>
            </a:extLst>
          </p:cNvPr>
          <p:cNvPicPr>
            <a:picLocks noChangeAspect="1"/>
          </p:cNvPicPr>
          <p:nvPr userDrawn="1"/>
        </p:nvPicPr>
        <p:blipFill>
          <a:blip r:embed="rId2"/>
          <a:stretch>
            <a:fillRect/>
          </a:stretch>
        </p:blipFill>
        <p:spPr>
          <a:xfrm>
            <a:off x="10987691" y="5730941"/>
            <a:ext cx="623117" cy="590322"/>
          </a:xfrm>
          <a:prstGeom prst="rect">
            <a:avLst/>
          </a:prstGeom>
        </p:spPr>
      </p:pic>
      <p:pic>
        <p:nvPicPr>
          <p:cNvPr id="9" name="Picture 8">
            <a:extLst>
              <a:ext uri="{FF2B5EF4-FFF2-40B4-BE49-F238E27FC236}">
                <a16:creationId xmlns:a16="http://schemas.microsoft.com/office/drawing/2014/main" id="{1BF3B98A-D26B-0FF9-7239-3B071BF771BC}"/>
              </a:ext>
            </a:extLst>
          </p:cNvPr>
          <p:cNvPicPr>
            <a:picLocks noChangeAspect="1"/>
          </p:cNvPicPr>
          <p:nvPr userDrawn="1"/>
        </p:nvPicPr>
        <p:blipFill>
          <a:blip r:embed="rId3"/>
          <a:stretch>
            <a:fillRect/>
          </a:stretch>
        </p:blipFill>
        <p:spPr>
          <a:xfrm>
            <a:off x="5538030" y="6026102"/>
            <a:ext cx="5761219" cy="323116"/>
          </a:xfrm>
          <a:prstGeom prst="rect">
            <a:avLst/>
          </a:prstGeom>
        </p:spPr>
      </p:pic>
    </p:spTree>
    <p:extLst>
      <p:ext uri="{BB962C8B-B14F-4D97-AF65-F5344CB8AC3E}">
        <p14:creationId xmlns:p14="http://schemas.microsoft.com/office/powerpoint/2010/main" val="211038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84729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7/6/2026</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96864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D7BC7CF9-33CD-489E-03FF-6F80C1CB94ED}"/>
              </a:ext>
            </a:extLst>
          </p:cNvPr>
          <p:cNvPicPr>
            <a:picLocks noChangeAspect="1"/>
          </p:cNvPicPr>
          <p:nvPr userDrawn="1"/>
        </p:nvPicPr>
        <p:blipFill>
          <a:blip r:embed="rId2"/>
          <a:stretch>
            <a:fillRect/>
          </a:stretch>
        </p:blipFill>
        <p:spPr>
          <a:xfrm>
            <a:off x="5843491" y="6534884"/>
            <a:ext cx="5767316" cy="323116"/>
          </a:xfrm>
          <a:prstGeom prst="rect">
            <a:avLst/>
          </a:prstGeom>
        </p:spPr>
      </p:pic>
      <p:pic>
        <p:nvPicPr>
          <p:cNvPr id="10" name="Picture 9">
            <a:extLst>
              <a:ext uri="{FF2B5EF4-FFF2-40B4-BE49-F238E27FC236}">
                <a16:creationId xmlns:a16="http://schemas.microsoft.com/office/drawing/2014/main" id="{DEEDD9C6-8F77-8F75-C09F-477AEE24C12B}"/>
              </a:ext>
            </a:extLst>
          </p:cNvPr>
          <p:cNvPicPr>
            <a:picLocks noChangeAspect="1"/>
          </p:cNvPicPr>
          <p:nvPr userDrawn="1"/>
        </p:nvPicPr>
        <p:blipFill>
          <a:blip r:embed="rId3"/>
          <a:stretch>
            <a:fillRect/>
          </a:stretch>
        </p:blipFill>
        <p:spPr>
          <a:xfrm>
            <a:off x="10982865" y="6235590"/>
            <a:ext cx="627942" cy="591363"/>
          </a:xfrm>
          <a:prstGeom prst="rect">
            <a:avLst/>
          </a:prstGeom>
        </p:spPr>
      </p:pic>
    </p:spTree>
    <p:extLst>
      <p:ext uri="{BB962C8B-B14F-4D97-AF65-F5344CB8AC3E}">
        <p14:creationId xmlns:p14="http://schemas.microsoft.com/office/powerpoint/2010/main" val="2032866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pic>
        <p:nvPicPr>
          <p:cNvPr id="7" name="Picture 6">
            <a:extLst>
              <a:ext uri="{FF2B5EF4-FFF2-40B4-BE49-F238E27FC236}">
                <a16:creationId xmlns:a16="http://schemas.microsoft.com/office/drawing/2014/main" id="{C7AF3477-2F4F-584B-0791-18BAA4274222}"/>
              </a:ext>
            </a:extLst>
          </p:cNvPr>
          <p:cNvPicPr>
            <a:picLocks noChangeAspect="1"/>
          </p:cNvPicPr>
          <p:nvPr userDrawn="1"/>
        </p:nvPicPr>
        <p:blipFill>
          <a:blip r:embed="rId2"/>
          <a:stretch>
            <a:fillRect/>
          </a:stretch>
        </p:blipFill>
        <p:spPr>
          <a:xfrm>
            <a:off x="11046802" y="5771387"/>
            <a:ext cx="627942" cy="591363"/>
          </a:xfrm>
          <a:prstGeom prst="rect">
            <a:avLst/>
          </a:prstGeom>
        </p:spPr>
      </p:pic>
      <p:pic>
        <p:nvPicPr>
          <p:cNvPr id="9" name="Picture 8">
            <a:extLst>
              <a:ext uri="{FF2B5EF4-FFF2-40B4-BE49-F238E27FC236}">
                <a16:creationId xmlns:a16="http://schemas.microsoft.com/office/drawing/2014/main" id="{3404A93A-55C4-D217-C96A-1230FFCE6F2F}"/>
              </a:ext>
            </a:extLst>
          </p:cNvPr>
          <p:cNvPicPr>
            <a:picLocks noChangeAspect="1"/>
          </p:cNvPicPr>
          <p:nvPr userDrawn="1"/>
        </p:nvPicPr>
        <p:blipFill>
          <a:blip r:embed="rId3"/>
          <a:stretch>
            <a:fillRect/>
          </a:stretch>
        </p:blipFill>
        <p:spPr>
          <a:xfrm>
            <a:off x="5636887" y="5970251"/>
            <a:ext cx="5767316" cy="323116"/>
          </a:xfrm>
          <a:prstGeom prst="rect">
            <a:avLst/>
          </a:prstGeom>
        </p:spPr>
      </p:pic>
    </p:spTree>
    <p:extLst>
      <p:ext uri="{BB962C8B-B14F-4D97-AF65-F5344CB8AC3E}">
        <p14:creationId xmlns:p14="http://schemas.microsoft.com/office/powerpoint/2010/main" val="805713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4821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pic>
        <p:nvPicPr>
          <p:cNvPr id="10" name="Picture 9">
            <a:extLst>
              <a:ext uri="{FF2B5EF4-FFF2-40B4-BE49-F238E27FC236}">
                <a16:creationId xmlns:a16="http://schemas.microsoft.com/office/drawing/2014/main" id="{EFA37156-4AF6-AF1C-5F39-9F908DC7944B}"/>
              </a:ext>
            </a:extLst>
          </p:cNvPr>
          <p:cNvPicPr>
            <a:picLocks noChangeAspect="1"/>
          </p:cNvPicPr>
          <p:nvPr userDrawn="1"/>
        </p:nvPicPr>
        <p:blipFill>
          <a:blip r:embed="rId2"/>
          <a:stretch>
            <a:fillRect/>
          </a:stretch>
        </p:blipFill>
        <p:spPr>
          <a:xfrm>
            <a:off x="5581469" y="6316936"/>
            <a:ext cx="5767316" cy="323116"/>
          </a:xfrm>
          <a:prstGeom prst="rect">
            <a:avLst/>
          </a:prstGeom>
        </p:spPr>
      </p:pic>
    </p:spTree>
    <p:extLst>
      <p:ext uri="{BB962C8B-B14F-4D97-AF65-F5344CB8AC3E}">
        <p14:creationId xmlns:p14="http://schemas.microsoft.com/office/powerpoint/2010/main" val="3085072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2" name="Picture 1">
            <a:extLst>
              <a:ext uri="{FF2B5EF4-FFF2-40B4-BE49-F238E27FC236}">
                <a16:creationId xmlns:a16="http://schemas.microsoft.com/office/drawing/2014/main" id="{72BBA680-4FAD-0991-4611-4AD9EB78AAFB}"/>
              </a:ext>
            </a:extLst>
          </p:cNvPr>
          <p:cNvPicPr>
            <a:picLocks noChangeAspect="1"/>
          </p:cNvPicPr>
          <p:nvPr userDrawn="1"/>
        </p:nvPicPr>
        <p:blipFill>
          <a:blip r:embed="rId2"/>
          <a:stretch>
            <a:fillRect/>
          </a:stretch>
        </p:blipFill>
        <p:spPr>
          <a:xfrm>
            <a:off x="11404389" y="6251446"/>
            <a:ext cx="627942" cy="591363"/>
          </a:xfrm>
          <a:prstGeom prst="rect">
            <a:avLst/>
          </a:prstGeom>
        </p:spPr>
      </p:pic>
      <p:pic>
        <p:nvPicPr>
          <p:cNvPr id="6" name="Picture 5">
            <a:extLst>
              <a:ext uri="{FF2B5EF4-FFF2-40B4-BE49-F238E27FC236}">
                <a16:creationId xmlns:a16="http://schemas.microsoft.com/office/drawing/2014/main" id="{EAF42C10-4909-E991-4EBF-E8F84A1F8CCA}"/>
              </a:ext>
            </a:extLst>
          </p:cNvPr>
          <p:cNvPicPr>
            <a:picLocks noChangeAspect="1"/>
          </p:cNvPicPr>
          <p:nvPr userDrawn="1"/>
        </p:nvPicPr>
        <p:blipFill>
          <a:blip r:embed="rId3"/>
          <a:stretch>
            <a:fillRect/>
          </a:stretch>
        </p:blipFill>
        <p:spPr>
          <a:xfrm>
            <a:off x="6265015" y="6519693"/>
            <a:ext cx="5767316" cy="323116"/>
          </a:xfrm>
          <a:prstGeom prst="rect">
            <a:avLst/>
          </a:prstGeom>
        </p:spPr>
      </p:pic>
    </p:spTree>
    <p:extLst>
      <p:ext uri="{BB962C8B-B14F-4D97-AF65-F5344CB8AC3E}">
        <p14:creationId xmlns:p14="http://schemas.microsoft.com/office/powerpoint/2010/main" val="3344881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pic>
        <p:nvPicPr>
          <p:cNvPr id="6" name="Picture 5">
            <a:extLst>
              <a:ext uri="{FF2B5EF4-FFF2-40B4-BE49-F238E27FC236}">
                <a16:creationId xmlns:a16="http://schemas.microsoft.com/office/drawing/2014/main" id="{1DBFAEE6-5A27-42A6-1B9F-5899147F4679}"/>
              </a:ext>
            </a:extLst>
          </p:cNvPr>
          <p:cNvPicPr>
            <a:picLocks noChangeAspect="1"/>
          </p:cNvPicPr>
          <p:nvPr userDrawn="1"/>
        </p:nvPicPr>
        <p:blipFill>
          <a:blip r:embed="rId2"/>
          <a:stretch>
            <a:fillRect/>
          </a:stretch>
        </p:blipFill>
        <p:spPr>
          <a:xfrm>
            <a:off x="11296837" y="6021254"/>
            <a:ext cx="627942" cy="591363"/>
          </a:xfrm>
          <a:prstGeom prst="rect">
            <a:avLst/>
          </a:prstGeom>
        </p:spPr>
      </p:pic>
      <p:pic>
        <p:nvPicPr>
          <p:cNvPr id="8" name="Picture 7">
            <a:extLst>
              <a:ext uri="{FF2B5EF4-FFF2-40B4-BE49-F238E27FC236}">
                <a16:creationId xmlns:a16="http://schemas.microsoft.com/office/drawing/2014/main" id="{14B1A1F7-95EF-5974-9BF2-FA12FE4727B3}"/>
              </a:ext>
            </a:extLst>
          </p:cNvPr>
          <p:cNvPicPr>
            <a:picLocks noChangeAspect="1"/>
          </p:cNvPicPr>
          <p:nvPr userDrawn="1"/>
        </p:nvPicPr>
        <p:blipFill>
          <a:blip r:embed="rId3"/>
          <a:stretch>
            <a:fillRect/>
          </a:stretch>
        </p:blipFill>
        <p:spPr>
          <a:xfrm>
            <a:off x="5733870" y="6382053"/>
            <a:ext cx="5767316" cy="323116"/>
          </a:xfrm>
          <a:prstGeom prst="rect">
            <a:avLst/>
          </a:prstGeom>
        </p:spPr>
      </p:pic>
    </p:spTree>
    <p:extLst>
      <p:ext uri="{BB962C8B-B14F-4D97-AF65-F5344CB8AC3E}">
        <p14:creationId xmlns:p14="http://schemas.microsoft.com/office/powerpoint/2010/main" val="3830251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7/6/2026</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38838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86073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7/6/2026</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dirty="0"/>
          </a:p>
        </p:txBody>
      </p:sp>
    </p:spTree>
    <p:extLst>
      <p:ext uri="{BB962C8B-B14F-4D97-AF65-F5344CB8AC3E}">
        <p14:creationId xmlns:p14="http://schemas.microsoft.com/office/powerpoint/2010/main" val="2598134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2.png"/><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1A2B9C-3837-CB83-5F9D-C083BDF3F48B}"/>
              </a:ext>
            </a:extLst>
          </p:cNvPr>
          <p:cNvPicPr>
            <a:picLocks noChangeAspect="1"/>
          </p:cNvPicPr>
          <p:nvPr/>
        </p:nvPicPr>
        <p:blipFill>
          <a:blip r:embed="rId2"/>
          <a:stretch>
            <a:fillRect/>
          </a:stretch>
        </p:blipFill>
        <p:spPr>
          <a:xfrm>
            <a:off x="540327" y="1304853"/>
            <a:ext cx="5666509" cy="5289956"/>
          </a:xfrm>
          <a:prstGeom prst="rect">
            <a:avLst/>
          </a:prstGeom>
        </p:spPr>
      </p:pic>
      <p:sp>
        <p:nvSpPr>
          <p:cNvPr id="2" name="TextBox 1">
            <a:extLst>
              <a:ext uri="{FF2B5EF4-FFF2-40B4-BE49-F238E27FC236}">
                <a16:creationId xmlns:a16="http://schemas.microsoft.com/office/drawing/2014/main" id="{0AE0D027-9428-510B-D814-93158CEBD60D}"/>
              </a:ext>
            </a:extLst>
          </p:cNvPr>
          <p:cNvSpPr txBox="1"/>
          <p:nvPr/>
        </p:nvSpPr>
        <p:spPr>
          <a:xfrm>
            <a:off x="6206836" y="1413164"/>
            <a:ext cx="5403273" cy="4832092"/>
          </a:xfrm>
          <a:prstGeom prst="rect">
            <a:avLst/>
          </a:prstGeom>
          <a:noFill/>
        </p:spPr>
        <p:txBody>
          <a:bodyPr wrap="square" rtlCol="0">
            <a:spAutoFit/>
          </a:bodyPr>
          <a:lstStyle/>
          <a:p>
            <a:pPr algn="ctr"/>
            <a:r>
              <a:rPr lang="en-GB" sz="2800" b="1" noProof="0" dirty="0">
                <a:solidFill>
                  <a:schemeClr val="accent1"/>
                </a:solidFill>
              </a:rPr>
              <a:t>Hydrogen Ireland</a:t>
            </a:r>
          </a:p>
          <a:p>
            <a:pPr algn="ctr"/>
            <a:r>
              <a:rPr lang="en-GB" sz="2800" b="1" noProof="0" dirty="0">
                <a:solidFill>
                  <a:schemeClr val="accent1"/>
                </a:solidFill>
              </a:rPr>
              <a:t>Irish Presidency 2026</a:t>
            </a:r>
          </a:p>
          <a:p>
            <a:pPr algn="ctr"/>
            <a:r>
              <a:rPr lang="en-GB" sz="2800" b="1" noProof="0" dirty="0">
                <a:solidFill>
                  <a:schemeClr val="accent1"/>
                </a:solidFill>
              </a:rPr>
              <a:t>Webinar series</a:t>
            </a:r>
          </a:p>
          <a:p>
            <a:pPr algn="ctr"/>
            <a:endParaRPr lang="en-GB" sz="2800" b="1" noProof="0" dirty="0">
              <a:solidFill>
                <a:schemeClr val="accent1"/>
              </a:solidFill>
            </a:endParaRPr>
          </a:p>
          <a:p>
            <a:pPr algn="ctr"/>
            <a:r>
              <a:rPr lang="en-GB" sz="2800" noProof="0" dirty="0">
                <a:solidFill>
                  <a:schemeClr val="accent1"/>
                </a:solidFill>
              </a:rPr>
              <a:t>2</a:t>
            </a:r>
            <a:r>
              <a:rPr lang="en-GB" sz="2800" baseline="30000" noProof="0" dirty="0">
                <a:solidFill>
                  <a:schemeClr val="accent1"/>
                </a:solidFill>
              </a:rPr>
              <a:t>nd</a:t>
            </a:r>
            <a:r>
              <a:rPr lang="en-GB" sz="2800" noProof="0" dirty="0">
                <a:solidFill>
                  <a:schemeClr val="accent1"/>
                </a:solidFill>
              </a:rPr>
              <a:t> July</a:t>
            </a:r>
          </a:p>
          <a:p>
            <a:pPr algn="ctr"/>
            <a:r>
              <a:rPr lang="en-GB" sz="2800" b="1" noProof="0" dirty="0">
                <a:solidFill>
                  <a:schemeClr val="accent1"/>
                </a:solidFill>
              </a:rPr>
              <a:t>Hydrogen not at all costs, not at any costs but at the right cost</a:t>
            </a:r>
          </a:p>
          <a:p>
            <a:pPr algn="ctr"/>
            <a:endParaRPr lang="en-GB" sz="2800" b="1" noProof="0" dirty="0">
              <a:solidFill>
                <a:schemeClr val="accent1"/>
              </a:solidFill>
            </a:endParaRPr>
          </a:p>
          <a:p>
            <a:pPr algn="ctr"/>
            <a:r>
              <a:rPr lang="en-GB" sz="2800" noProof="0" dirty="0">
                <a:solidFill>
                  <a:schemeClr val="accent1"/>
                </a:solidFill>
              </a:rPr>
              <a:t>Hosted by</a:t>
            </a:r>
          </a:p>
          <a:p>
            <a:pPr algn="ctr"/>
            <a:r>
              <a:rPr lang="en-GB" sz="2800" b="1" noProof="0" dirty="0">
                <a:solidFill>
                  <a:schemeClr val="accent1"/>
                </a:solidFill>
              </a:rPr>
              <a:t> Pinsent Masons</a:t>
            </a:r>
          </a:p>
        </p:txBody>
      </p:sp>
      <p:pic>
        <p:nvPicPr>
          <p:cNvPr id="4" name="Picture 3">
            <a:extLst>
              <a:ext uri="{FF2B5EF4-FFF2-40B4-BE49-F238E27FC236}">
                <a16:creationId xmlns:a16="http://schemas.microsoft.com/office/drawing/2014/main" id="{ACA2EA9E-E013-86BC-4238-3DC8BBF70100}"/>
              </a:ext>
            </a:extLst>
          </p:cNvPr>
          <p:cNvPicPr>
            <a:picLocks noChangeAspect="1"/>
          </p:cNvPicPr>
          <p:nvPr/>
        </p:nvPicPr>
        <p:blipFill>
          <a:blip r:embed="rId3"/>
          <a:stretch>
            <a:fillRect/>
          </a:stretch>
        </p:blipFill>
        <p:spPr>
          <a:xfrm>
            <a:off x="10380248" y="214746"/>
            <a:ext cx="1549580" cy="1437235"/>
          </a:xfrm>
          <a:prstGeom prst="rect">
            <a:avLst/>
          </a:prstGeom>
        </p:spPr>
      </p:pic>
    </p:spTree>
    <p:extLst>
      <p:ext uri="{BB962C8B-B14F-4D97-AF65-F5344CB8AC3E}">
        <p14:creationId xmlns:p14="http://schemas.microsoft.com/office/powerpoint/2010/main" val="3417516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509EF-5451-D74E-7D22-101430C62447}"/>
              </a:ext>
            </a:extLst>
          </p:cNvPr>
          <p:cNvSpPr>
            <a:spLocks noGrp="1"/>
          </p:cNvSpPr>
          <p:nvPr>
            <p:ph type="title"/>
          </p:nvPr>
        </p:nvSpPr>
        <p:spPr/>
        <p:txBody>
          <a:bodyPr>
            <a:normAutofit fontScale="90000"/>
          </a:bodyPr>
          <a:lstStyle/>
          <a:p>
            <a:r>
              <a:rPr lang="en-GB" b="1" noProof="0" dirty="0"/>
              <a:t>From Price to Value - Rewriting the Energy Equation</a:t>
            </a:r>
            <a:br>
              <a:rPr lang="en-GB" b="1" noProof="0" dirty="0"/>
            </a:br>
            <a:endParaRPr lang="en-GB" noProof="0" dirty="0"/>
          </a:p>
        </p:txBody>
      </p:sp>
      <p:sp>
        <p:nvSpPr>
          <p:cNvPr id="3" name="Content Placeholder 2">
            <a:extLst>
              <a:ext uri="{FF2B5EF4-FFF2-40B4-BE49-F238E27FC236}">
                <a16:creationId xmlns:a16="http://schemas.microsoft.com/office/drawing/2014/main" id="{8FD4C51D-6F88-69E7-5DAE-02F9157637A7}"/>
              </a:ext>
            </a:extLst>
          </p:cNvPr>
          <p:cNvSpPr>
            <a:spLocks noGrp="1"/>
          </p:cNvSpPr>
          <p:nvPr>
            <p:ph idx="1"/>
          </p:nvPr>
        </p:nvSpPr>
        <p:spPr/>
        <p:txBody>
          <a:bodyPr/>
          <a:lstStyle/>
          <a:p>
            <a:r>
              <a:rPr lang="en-GB" noProof="0" dirty="0"/>
              <a:t>The “right cost” is not the lowest cost. It is the cost that delivers the highest value — economically, environmentally, and geopolitically.</a:t>
            </a:r>
          </a:p>
          <a:p>
            <a:r>
              <a:rPr lang="en-GB" noProof="0" dirty="0"/>
              <a:t>This is the foundation for a credible hydrogen strategy. This is how we separate real potential from promotional distractions. This is how we ensure hydrogen is deployed where it matters most. And this is how we build an energy system that is resilient, affordable, and future‑proof.</a:t>
            </a:r>
          </a:p>
          <a:p>
            <a:endParaRPr lang="en-GB" noProof="0" dirty="0"/>
          </a:p>
        </p:txBody>
      </p:sp>
    </p:spTree>
    <p:extLst>
      <p:ext uri="{BB962C8B-B14F-4D97-AF65-F5344CB8AC3E}">
        <p14:creationId xmlns:p14="http://schemas.microsoft.com/office/powerpoint/2010/main" val="656484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FC9A0-11F4-AA29-E330-1E548067EC57}"/>
              </a:ext>
            </a:extLst>
          </p:cNvPr>
          <p:cNvSpPr>
            <a:spLocks noGrp="1"/>
          </p:cNvSpPr>
          <p:nvPr>
            <p:ph type="title"/>
          </p:nvPr>
        </p:nvSpPr>
        <p:spPr/>
        <p:txBody>
          <a:bodyPr/>
          <a:lstStyle/>
          <a:p>
            <a:r>
              <a:rPr lang="en-GB" noProof="0" dirty="0"/>
              <a:t>Technology Pathways and Innovation</a:t>
            </a:r>
          </a:p>
        </p:txBody>
      </p:sp>
      <p:sp>
        <p:nvSpPr>
          <p:cNvPr id="3" name="Content Placeholder 2">
            <a:extLst>
              <a:ext uri="{FF2B5EF4-FFF2-40B4-BE49-F238E27FC236}">
                <a16:creationId xmlns:a16="http://schemas.microsoft.com/office/drawing/2014/main" id="{C551F5A8-A341-76C2-4A08-9AB17D29DBDA}"/>
              </a:ext>
            </a:extLst>
          </p:cNvPr>
          <p:cNvSpPr>
            <a:spLocks noGrp="1"/>
          </p:cNvSpPr>
          <p:nvPr>
            <p:ph idx="1"/>
          </p:nvPr>
        </p:nvSpPr>
        <p:spPr/>
        <p:txBody>
          <a:bodyPr>
            <a:normAutofit/>
          </a:bodyPr>
          <a:lstStyle/>
          <a:p>
            <a:pPr marL="0" indent="0">
              <a:buNone/>
            </a:pPr>
            <a:r>
              <a:rPr lang="en-GB" sz="4000" noProof="0" dirty="0">
                <a:solidFill>
                  <a:srgbClr val="335C75"/>
                </a:solidFill>
              </a:rPr>
              <a:t>Paul McCormack</a:t>
            </a:r>
          </a:p>
          <a:p>
            <a:pPr marL="0" indent="0">
              <a:buNone/>
            </a:pPr>
            <a:r>
              <a:rPr lang="en-GB" sz="4000" noProof="0" dirty="0">
                <a:solidFill>
                  <a:srgbClr val="335C75"/>
                </a:solidFill>
              </a:rPr>
              <a:t>Hydrogen Ireland</a:t>
            </a:r>
          </a:p>
        </p:txBody>
      </p:sp>
      <p:pic>
        <p:nvPicPr>
          <p:cNvPr id="4" name="Picture 3" descr="Hydrogen value chain efficiency graphic">
            <a:extLst>
              <a:ext uri="{FF2B5EF4-FFF2-40B4-BE49-F238E27FC236}">
                <a16:creationId xmlns:a16="http://schemas.microsoft.com/office/drawing/2014/main" id="{FC49F03F-4863-A877-6BF3-A75BC327110C}"/>
              </a:ext>
            </a:extLst>
          </p:cNvPr>
          <p:cNvPicPr>
            <a:picLocks noChangeAspect="1"/>
          </p:cNvPicPr>
          <p:nvPr/>
        </p:nvPicPr>
        <p:blipFill>
          <a:blip r:embed="rId2"/>
          <a:stretch>
            <a:fillRect/>
          </a:stretch>
        </p:blipFill>
        <p:spPr>
          <a:xfrm>
            <a:off x="4866967" y="1863553"/>
            <a:ext cx="6461071" cy="4740000"/>
          </a:xfrm>
          <a:prstGeom prst="rect">
            <a:avLst/>
          </a:prstGeom>
        </p:spPr>
      </p:pic>
    </p:spTree>
    <p:extLst>
      <p:ext uri="{BB962C8B-B14F-4D97-AF65-F5344CB8AC3E}">
        <p14:creationId xmlns:p14="http://schemas.microsoft.com/office/powerpoint/2010/main" val="3780311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13DB-2F5A-4C5C-A1D8-36DD80B0D5E7}"/>
              </a:ext>
            </a:extLst>
          </p:cNvPr>
          <p:cNvSpPr>
            <a:spLocks noGrp="1"/>
          </p:cNvSpPr>
          <p:nvPr>
            <p:ph type="title"/>
          </p:nvPr>
        </p:nvSpPr>
        <p:spPr>
          <a:xfrm>
            <a:off x="581192" y="999201"/>
            <a:ext cx="11029616" cy="1013800"/>
          </a:xfrm>
        </p:spPr>
        <p:txBody>
          <a:bodyPr>
            <a:normAutofit fontScale="90000"/>
          </a:bodyPr>
          <a:lstStyle/>
          <a:p>
            <a:r>
              <a:rPr lang="en-GB" b="1" noProof="0" dirty="0"/>
              <a:t>Efficiency First: Scaling Clean Hydrogen Without Waste</a:t>
            </a:r>
            <a:br>
              <a:rPr lang="en-GB" b="1" noProof="0" dirty="0"/>
            </a:br>
            <a:endParaRPr lang="en-GB" noProof="0" dirty="0"/>
          </a:p>
        </p:txBody>
      </p:sp>
      <p:sp>
        <p:nvSpPr>
          <p:cNvPr id="3" name="Content Placeholder 2">
            <a:extLst>
              <a:ext uri="{FF2B5EF4-FFF2-40B4-BE49-F238E27FC236}">
                <a16:creationId xmlns:a16="http://schemas.microsoft.com/office/drawing/2014/main" id="{785B4338-B5FA-E067-EC41-A6E11E089B62}"/>
              </a:ext>
            </a:extLst>
          </p:cNvPr>
          <p:cNvSpPr>
            <a:spLocks noGrp="1"/>
          </p:cNvSpPr>
          <p:nvPr>
            <p:ph idx="1"/>
          </p:nvPr>
        </p:nvSpPr>
        <p:spPr>
          <a:xfrm>
            <a:off x="581193" y="2180496"/>
            <a:ext cx="5143500" cy="3678303"/>
          </a:xfrm>
        </p:spPr>
        <p:txBody>
          <a:bodyPr/>
          <a:lstStyle/>
          <a:p>
            <a:r>
              <a:rPr lang="en-GB" noProof="0" dirty="0"/>
              <a:t>Clean hydrogen must scale without unnecessary cost or system inefficiency.</a:t>
            </a:r>
          </a:p>
          <a:p>
            <a:r>
              <a:rPr lang="en-GB" i="1" noProof="0" dirty="0"/>
              <a:t>“Innovation is the key to making hydrogen cost effective without compromising quality or impact.”</a:t>
            </a:r>
            <a:endParaRPr lang="en-GB" noProof="0" dirty="0"/>
          </a:p>
          <a:p>
            <a:r>
              <a:rPr lang="en-GB" noProof="0" dirty="0"/>
              <a:t>Focus areas: electrolysers, storage, and system integration.</a:t>
            </a:r>
          </a:p>
          <a:p>
            <a:endParaRPr lang="en-GB" noProof="0" dirty="0"/>
          </a:p>
        </p:txBody>
      </p:sp>
      <p:pic>
        <p:nvPicPr>
          <p:cNvPr id="7" name="Picture 6">
            <a:extLst>
              <a:ext uri="{FF2B5EF4-FFF2-40B4-BE49-F238E27FC236}">
                <a16:creationId xmlns:a16="http://schemas.microsoft.com/office/drawing/2014/main" id="{1F8A157C-91A4-3BA1-8423-CC45EE526A72}"/>
              </a:ext>
            </a:extLst>
          </p:cNvPr>
          <p:cNvPicPr>
            <a:picLocks noChangeAspect="1"/>
          </p:cNvPicPr>
          <p:nvPr/>
        </p:nvPicPr>
        <p:blipFill>
          <a:blip r:embed="rId2"/>
          <a:stretch>
            <a:fillRect/>
          </a:stretch>
        </p:blipFill>
        <p:spPr>
          <a:xfrm>
            <a:off x="6096000" y="2667000"/>
            <a:ext cx="5143500" cy="3429000"/>
          </a:xfrm>
          <a:prstGeom prst="rect">
            <a:avLst/>
          </a:prstGeom>
        </p:spPr>
      </p:pic>
    </p:spTree>
    <p:extLst>
      <p:ext uri="{BB962C8B-B14F-4D97-AF65-F5344CB8AC3E}">
        <p14:creationId xmlns:p14="http://schemas.microsoft.com/office/powerpoint/2010/main" val="3673776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4D699-5CFA-7097-565B-C89D0C9C48A8}"/>
              </a:ext>
            </a:extLst>
          </p:cNvPr>
          <p:cNvSpPr>
            <a:spLocks noGrp="1"/>
          </p:cNvSpPr>
          <p:nvPr>
            <p:ph type="title"/>
          </p:nvPr>
        </p:nvSpPr>
        <p:spPr/>
        <p:txBody>
          <a:bodyPr/>
          <a:lstStyle/>
          <a:p>
            <a:r>
              <a:rPr lang="en-GB" noProof="0" dirty="0"/>
              <a:t>The Cost Challenge</a:t>
            </a:r>
          </a:p>
        </p:txBody>
      </p:sp>
      <p:sp>
        <p:nvSpPr>
          <p:cNvPr id="3" name="Content Placeholder 2">
            <a:extLst>
              <a:ext uri="{FF2B5EF4-FFF2-40B4-BE49-F238E27FC236}">
                <a16:creationId xmlns:a16="http://schemas.microsoft.com/office/drawing/2014/main" id="{2B614A81-058A-EB8F-9A52-7390C404B9C9}"/>
              </a:ext>
            </a:extLst>
          </p:cNvPr>
          <p:cNvSpPr>
            <a:spLocks noGrp="1"/>
          </p:cNvSpPr>
          <p:nvPr>
            <p:ph idx="1"/>
          </p:nvPr>
        </p:nvSpPr>
        <p:spPr>
          <a:xfrm>
            <a:off x="581193" y="2180496"/>
            <a:ext cx="5362408" cy="3678303"/>
          </a:xfrm>
        </p:spPr>
        <p:txBody>
          <a:bodyPr/>
          <a:lstStyle/>
          <a:p>
            <a:r>
              <a:rPr lang="en-GB" noProof="0" dirty="0"/>
              <a:t>Renewable‑based electrolysis remains significantly more expensive than fossil‑based hydrogen.</a:t>
            </a:r>
          </a:p>
          <a:p>
            <a:r>
              <a:rPr lang="en-GB" noProof="0" dirty="0"/>
              <a:t>Europe 2024 LCOH (renewables): </a:t>
            </a:r>
            <a:r>
              <a:rPr lang="en-GB" b="1" noProof="0" dirty="0"/>
              <a:t>6.71 EUR/kg</a:t>
            </a:r>
            <a:r>
              <a:rPr lang="en-GB" noProof="0" dirty="0"/>
              <a:t> (range 4.3–10.5).</a:t>
            </a:r>
          </a:p>
          <a:p>
            <a:r>
              <a:rPr lang="en-GB" noProof="0" dirty="0"/>
              <a:t>SMR average cost: </a:t>
            </a:r>
            <a:r>
              <a:rPr lang="en-GB" b="1" noProof="0" dirty="0"/>
              <a:t>3.33 EUR/kg</a:t>
            </a:r>
            <a:r>
              <a:rPr lang="en-GB" noProof="0" dirty="0"/>
              <a:t>.</a:t>
            </a:r>
          </a:p>
          <a:p>
            <a:r>
              <a:rPr lang="en-GB" noProof="0" dirty="0"/>
              <a:t>Efficiency improvements must target the entire value chain.</a:t>
            </a:r>
          </a:p>
          <a:p>
            <a:endParaRPr lang="en-GB" noProof="0" dirty="0"/>
          </a:p>
        </p:txBody>
      </p:sp>
      <p:pic>
        <p:nvPicPr>
          <p:cNvPr id="6" name="Picture 5">
            <a:extLst>
              <a:ext uri="{FF2B5EF4-FFF2-40B4-BE49-F238E27FC236}">
                <a16:creationId xmlns:a16="http://schemas.microsoft.com/office/drawing/2014/main" id="{187DEB0C-105E-7888-3D64-D806A597A3A0}"/>
              </a:ext>
            </a:extLst>
          </p:cNvPr>
          <p:cNvPicPr>
            <a:picLocks noChangeAspect="1"/>
          </p:cNvPicPr>
          <p:nvPr/>
        </p:nvPicPr>
        <p:blipFill>
          <a:blip r:embed="rId2"/>
          <a:stretch>
            <a:fillRect/>
          </a:stretch>
        </p:blipFill>
        <p:spPr>
          <a:xfrm>
            <a:off x="5943601" y="2389831"/>
            <a:ext cx="5888298" cy="4073236"/>
          </a:xfrm>
          <a:prstGeom prst="rect">
            <a:avLst/>
          </a:prstGeom>
        </p:spPr>
      </p:pic>
    </p:spTree>
    <p:extLst>
      <p:ext uri="{BB962C8B-B14F-4D97-AF65-F5344CB8AC3E}">
        <p14:creationId xmlns:p14="http://schemas.microsoft.com/office/powerpoint/2010/main" val="1747274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CB5EA-ECFE-571D-E22A-75B25E29CE6F}"/>
              </a:ext>
            </a:extLst>
          </p:cNvPr>
          <p:cNvSpPr>
            <a:spLocks noGrp="1"/>
          </p:cNvSpPr>
          <p:nvPr>
            <p:ph type="title"/>
          </p:nvPr>
        </p:nvSpPr>
        <p:spPr/>
        <p:txBody>
          <a:bodyPr/>
          <a:lstStyle/>
          <a:p>
            <a:r>
              <a:rPr lang="en-GB" noProof="0" dirty="0"/>
              <a:t>Where the Costs Come From</a:t>
            </a:r>
          </a:p>
        </p:txBody>
      </p:sp>
      <p:sp>
        <p:nvSpPr>
          <p:cNvPr id="3" name="Content Placeholder 2">
            <a:extLst>
              <a:ext uri="{FF2B5EF4-FFF2-40B4-BE49-F238E27FC236}">
                <a16:creationId xmlns:a16="http://schemas.microsoft.com/office/drawing/2014/main" id="{39201E05-96AD-C1D6-6F48-1A64F247A0BD}"/>
              </a:ext>
            </a:extLst>
          </p:cNvPr>
          <p:cNvSpPr>
            <a:spLocks noGrp="1"/>
          </p:cNvSpPr>
          <p:nvPr>
            <p:ph idx="1"/>
          </p:nvPr>
        </p:nvSpPr>
        <p:spPr>
          <a:xfrm>
            <a:off x="5652655" y="2028096"/>
            <a:ext cx="6132945" cy="3678303"/>
          </a:xfrm>
        </p:spPr>
        <p:txBody>
          <a:bodyPr/>
          <a:lstStyle/>
          <a:p>
            <a:r>
              <a:rPr lang="en-GB" noProof="0" dirty="0"/>
              <a:t>LCOH cost breakdown (2024):</a:t>
            </a:r>
          </a:p>
          <a:p>
            <a:r>
              <a:rPr lang="en-GB" b="1" noProof="0" dirty="0"/>
              <a:t>57.3% CAPEX</a:t>
            </a:r>
            <a:r>
              <a:rPr lang="en-GB" noProof="0" dirty="0"/>
              <a:t> (3.85 EUR/kg)</a:t>
            </a:r>
          </a:p>
          <a:p>
            <a:r>
              <a:rPr lang="en-GB" b="1" noProof="0" dirty="0"/>
              <a:t>39.0% electricity</a:t>
            </a:r>
            <a:r>
              <a:rPr lang="en-GB" noProof="0" dirty="0"/>
              <a:t> (2.62 EUR/kg)</a:t>
            </a:r>
          </a:p>
          <a:p>
            <a:r>
              <a:rPr lang="en-GB" b="1" noProof="0" dirty="0"/>
              <a:t>3.4% OPEX</a:t>
            </a:r>
            <a:r>
              <a:rPr lang="en-GB" noProof="0" dirty="0"/>
              <a:t> (0.23 EUR/kg)</a:t>
            </a:r>
          </a:p>
          <a:p>
            <a:r>
              <a:rPr lang="en-GB" noProof="0" dirty="0"/>
              <a:t>CAPEX drivers: stack, balance of plant, utilities, buildings, storage.</a:t>
            </a:r>
          </a:p>
          <a:p>
            <a:r>
              <a:rPr lang="en-GB" noProof="0" dirty="0"/>
              <a:t>Electricity cost driven by renewable intermittency and electrolyser capacity factor.</a:t>
            </a:r>
          </a:p>
          <a:p>
            <a:endParaRPr lang="en-GB" noProof="0" dirty="0"/>
          </a:p>
        </p:txBody>
      </p:sp>
      <p:pic>
        <p:nvPicPr>
          <p:cNvPr id="4" name="Picture 3" descr="Hydrogen cost breakdown pie chart graphic">
            <a:extLst>
              <a:ext uri="{FF2B5EF4-FFF2-40B4-BE49-F238E27FC236}">
                <a16:creationId xmlns:a16="http://schemas.microsoft.com/office/drawing/2014/main" id="{3A3E6868-708E-0A68-E3CA-E98D1FC01B17}"/>
              </a:ext>
            </a:extLst>
          </p:cNvPr>
          <p:cNvPicPr>
            <a:picLocks noChangeAspect="1"/>
          </p:cNvPicPr>
          <p:nvPr/>
        </p:nvPicPr>
        <p:blipFill>
          <a:blip r:embed="rId2"/>
          <a:stretch>
            <a:fillRect/>
          </a:stretch>
        </p:blipFill>
        <p:spPr>
          <a:xfrm>
            <a:off x="406400" y="2348089"/>
            <a:ext cx="5487166" cy="3658111"/>
          </a:xfrm>
          <a:prstGeom prst="rect">
            <a:avLst/>
          </a:prstGeom>
        </p:spPr>
      </p:pic>
    </p:spTree>
    <p:extLst>
      <p:ext uri="{BB962C8B-B14F-4D97-AF65-F5344CB8AC3E}">
        <p14:creationId xmlns:p14="http://schemas.microsoft.com/office/powerpoint/2010/main" val="1315160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09398-8669-4286-41F8-2125B66DCFF3}"/>
              </a:ext>
            </a:extLst>
          </p:cNvPr>
          <p:cNvSpPr>
            <a:spLocks noGrp="1"/>
          </p:cNvSpPr>
          <p:nvPr>
            <p:ph type="title"/>
          </p:nvPr>
        </p:nvSpPr>
        <p:spPr/>
        <p:txBody>
          <a:bodyPr/>
          <a:lstStyle/>
          <a:p>
            <a:r>
              <a:rPr lang="en-GB" noProof="0" dirty="0"/>
              <a:t>Electrolyser Technology Landscape</a:t>
            </a:r>
          </a:p>
        </p:txBody>
      </p:sp>
      <p:sp>
        <p:nvSpPr>
          <p:cNvPr id="3" name="Content Placeholder 2">
            <a:extLst>
              <a:ext uri="{FF2B5EF4-FFF2-40B4-BE49-F238E27FC236}">
                <a16:creationId xmlns:a16="http://schemas.microsoft.com/office/drawing/2014/main" id="{364DFBB9-723D-B60C-1D53-BA206D1DC084}"/>
              </a:ext>
            </a:extLst>
          </p:cNvPr>
          <p:cNvSpPr>
            <a:spLocks noGrp="1"/>
          </p:cNvSpPr>
          <p:nvPr>
            <p:ph idx="1"/>
          </p:nvPr>
        </p:nvSpPr>
        <p:spPr/>
        <p:txBody>
          <a:bodyPr/>
          <a:lstStyle/>
          <a:p>
            <a:r>
              <a:rPr lang="en-GB" noProof="0" dirty="0"/>
              <a:t>Four main pathways: </a:t>
            </a:r>
            <a:r>
              <a:rPr lang="en-GB" b="1" noProof="0" dirty="0"/>
              <a:t>Alkaline, PEM, AEM, SOEC</a:t>
            </a:r>
            <a:r>
              <a:rPr lang="en-GB" noProof="0" dirty="0"/>
              <a:t>.</a:t>
            </a:r>
          </a:p>
          <a:p>
            <a:r>
              <a:rPr lang="en-GB" noProof="0" dirty="0"/>
              <a:t>TRLs (2025):</a:t>
            </a:r>
          </a:p>
          <a:p>
            <a:r>
              <a:rPr lang="en-GB" noProof="0" dirty="0"/>
              <a:t>Alkaline &amp; PEM: </a:t>
            </a:r>
            <a:r>
              <a:rPr lang="en-GB" b="1" noProof="0" dirty="0"/>
              <a:t>TRL 9</a:t>
            </a:r>
            <a:endParaRPr lang="en-GB" noProof="0" dirty="0"/>
          </a:p>
          <a:p>
            <a:r>
              <a:rPr lang="en-GB" noProof="0" dirty="0"/>
              <a:t>SOEC: </a:t>
            </a:r>
            <a:r>
              <a:rPr lang="en-GB" b="1" noProof="0" dirty="0"/>
              <a:t>TRL 8</a:t>
            </a:r>
            <a:endParaRPr lang="en-GB" noProof="0" dirty="0"/>
          </a:p>
          <a:p>
            <a:r>
              <a:rPr lang="en-GB" noProof="0" dirty="0"/>
              <a:t>AEM: </a:t>
            </a:r>
            <a:r>
              <a:rPr lang="en-GB" b="1" noProof="0" dirty="0"/>
              <a:t>TRL 7</a:t>
            </a:r>
            <a:endParaRPr lang="en-GB" noProof="0" dirty="0"/>
          </a:p>
          <a:p>
            <a:r>
              <a:rPr lang="en-GB" noProof="0" dirty="0"/>
              <a:t>Despite maturity, LCOH remains high → innovation essential.</a:t>
            </a:r>
          </a:p>
          <a:p>
            <a:endParaRPr lang="en-GB" noProof="0" dirty="0"/>
          </a:p>
        </p:txBody>
      </p:sp>
      <p:pic>
        <p:nvPicPr>
          <p:cNvPr id="5" name="Picture 4">
            <a:extLst>
              <a:ext uri="{FF2B5EF4-FFF2-40B4-BE49-F238E27FC236}">
                <a16:creationId xmlns:a16="http://schemas.microsoft.com/office/drawing/2014/main" id="{F296C684-AE52-E733-9A59-FC049675600A}"/>
              </a:ext>
            </a:extLst>
          </p:cNvPr>
          <p:cNvPicPr>
            <a:picLocks noChangeAspect="1"/>
          </p:cNvPicPr>
          <p:nvPr/>
        </p:nvPicPr>
        <p:blipFill>
          <a:blip r:embed="rId2"/>
          <a:stretch>
            <a:fillRect/>
          </a:stretch>
        </p:blipFill>
        <p:spPr>
          <a:xfrm>
            <a:off x="6705600" y="3179696"/>
            <a:ext cx="4905207" cy="3678303"/>
          </a:xfrm>
          <a:prstGeom prst="rect">
            <a:avLst/>
          </a:prstGeom>
        </p:spPr>
      </p:pic>
    </p:spTree>
    <p:extLst>
      <p:ext uri="{BB962C8B-B14F-4D97-AF65-F5344CB8AC3E}">
        <p14:creationId xmlns:p14="http://schemas.microsoft.com/office/powerpoint/2010/main" val="1077370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B8E73D-C583-4FD3-90CD-2F4479F3AC19}"/>
              </a:ext>
            </a:extLst>
          </p:cNvPr>
          <p:cNvPicPr>
            <a:picLocks noChangeAspect="1"/>
          </p:cNvPicPr>
          <p:nvPr/>
        </p:nvPicPr>
        <p:blipFill>
          <a:blip r:embed="rId2"/>
          <a:stretch>
            <a:fillRect/>
          </a:stretch>
        </p:blipFill>
        <p:spPr>
          <a:xfrm>
            <a:off x="1523998" y="3428999"/>
            <a:ext cx="8562111" cy="3779982"/>
          </a:xfrm>
          <a:prstGeom prst="rect">
            <a:avLst/>
          </a:prstGeom>
        </p:spPr>
      </p:pic>
      <p:sp>
        <p:nvSpPr>
          <p:cNvPr id="2" name="Title 1">
            <a:extLst>
              <a:ext uri="{FF2B5EF4-FFF2-40B4-BE49-F238E27FC236}">
                <a16:creationId xmlns:a16="http://schemas.microsoft.com/office/drawing/2014/main" id="{D0370F08-61B4-9E7B-F371-E5F290E69F3E}"/>
              </a:ext>
            </a:extLst>
          </p:cNvPr>
          <p:cNvSpPr>
            <a:spLocks noGrp="1"/>
          </p:cNvSpPr>
          <p:nvPr>
            <p:ph type="title"/>
          </p:nvPr>
        </p:nvSpPr>
        <p:spPr/>
        <p:txBody>
          <a:bodyPr/>
          <a:lstStyle/>
          <a:p>
            <a:r>
              <a:rPr lang="en-GB" b="1" noProof="0" dirty="0"/>
              <a:t>Strategies to Reduce Electrolyser Costs</a:t>
            </a:r>
            <a:br>
              <a:rPr lang="en-GB" b="1" noProof="0" dirty="0"/>
            </a:br>
            <a:endParaRPr lang="en-GB" noProof="0" dirty="0"/>
          </a:p>
        </p:txBody>
      </p:sp>
      <p:sp>
        <p:nvSpPr>
          <p:cNvPr id="3" name="Content Placeholder 2">
            <a:extLst>
              <a:ext uri="{FF2B5EF4-FFF2-40B4-BE49-F238E27FC236}">
                <a16:creationId xmlns:a16="http://schemas.microsoft.com/office/drawing/2014/main" id="{9F5C8464-ACF9-4578-5373-BECEF9059456}"/>
              </a:ext>
            </a:extLst>
          </p:cNvPr>
          <p:cNvSpPr>
            <a:spLocks noGrp="1"/>
          </p:cNvSpPr>
          <p:nvPr>
            <p:ph idx="1"/>
          </p:nvPr>
        </p:nvSpPr>
        <p:spPr>
          <a:xfrm>
            <a:off x="581190" y="1589848"/>
            <a:ext cx="11029615" cy="3678303"/>
          </a:xfrm>
        </p:spPr>
        <p:txBody>
          <a:bodyPr/>
          <a:lstStyle/>
          <a:p>
            <a:r>
              <a:rPr lang="en-GB" noProof="0" dirty="0"/>
              <a:t>Improve electrical efficiency → lower kWh/kg H₂.</a:t>
            </a:r>
          </a:p>
          <a:p>
            <a:r>
              <a:rPr lang="en-GB" noProof="0" dirty="0"/>
              <a:t>Reduce precious metal loading (iridium, platinum).</a:t>
            </a:r>
          </a:p>
          <a:p>
            <a:r>
              <a:rPr lang="en-GB" noProof="0" dirty="0"/>
              <a:t>Enhance durability under dynamic operation.</a:t>
            </a:r>
          </a:p>
          <a:p>
            <a:r>
              <a:rPr lang="en-GB" noProof="0" dirty="0"/>
              <a:t>Scale manufacturing + advanced production methods.</a:t>
            </a:r>
          </a:p>
          <a:p>
            <a:r>
              <a:rPr lang="en-GB" noProof="0" dirty="0"/>
              <a:t>AI‑driven materials discovery accelerating optimisation.</a:t>
            </a:r>
          </a:p>
          <a:p>
            <a:endParaRPr lang="en-GB" noProof="0" dirty="0"/>
          </a:p>
        </p:txBody>
      </p:sp>
    </p:spTree>
    <p:extLst>
      <p:ext uri="{BB962C8B-B14F-4D97-AF65-F5344CB8AC3E}">
        <p14:creationId xmlns:p14="http://schemas.microsoft.com/office/powerpoint/2010/main" val="522118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2B7DF-34A5-088A-4C72-337C4C4CA204}"/>
              </a:ext>
            </a:extLst>
          </p:cNvPr>
          <p:cNvSpPr>
            <a:spLocks noGrp="1"/>
          </p:cNvSpPr>
          <p:nvPr>
            <p:ph type="title"/>
          </p:nvPr>
        </p:nvSpPr>
        <p:spPr/>
        <p:txBody>
          <a:bodyPr/>
          <a:lstStyle/>
          <a:p>
            <a:r>
              <a:rPr lang="en-GB" noProof="0" dirty="0"/>
              <a:t>Breakthrough Example: PEM Cost Reduction</a:t>
            </a:r>
          </a:p>
        </p:txBody>
      </p:sp>
      <p:sp>
        <p:nvSpPr>
          <p:cNvPr id="3" name="Content Placeholder 2">
            <a:extLst>
              <a:ext uri="{FF2B5EF4-FFF2-40B4-BE49-F238E27FC236}">
                <a16:creationId xmlns:a16="http://schemas.microsoft.com/office/drawing/2014/main" id="{BDEF1B19-8C0C-2680-BEAB-B657E3763159}"/>
              </a:ext>
            </a:extLst>
          </p:cNvPr>
          <p:cNvSpPr>
            <a:spLocks noGrp="1"/>
          </p:cNvSpPr>
          <p:nvPr>
            <p:ph idx="1"/>
          </p:nvPr>
        </p:nvSpPr>
        <p:spPr>
          <a:xfrm>
            <a:off x="581193" y="2180496"/>
            <a:ext cx="5303414" cy="3678303"/>
          </a:xfrm>
        </p:spPr>
        <p:txBody>
          <a:bodyPr/>
          <a:lstStyle/>
          <a:p>
            <a:r>
              <a:rPr lang="en-GB" noProof="0" dirty="0"/>
              <a:t>NREL 2024 analysis: </a:t>
            </a:r>
            <a:r>
              <a:rPr lang="en-GB" b="1" noProof="0" dirty="0"/>
              <a:t>50% reduction</a:t>
            </a:r>
            <a:r>
              <a:rPr lang="en-GB" noProof="0" dirty="0"/>
              <a:t> in total PEM system cost possible.</a:t>
            </a:r>
          </a:p>
          <a:p>
            <a:r>
              <a:rPr lang="en-GB" noProof="0" dirty="0"/>
              <a:t>Largest gains from:</a:t>
            </a:r>
          </a:p>
          <a:p>
            <a:r>
              <a:rPr lang="en-GB" noProof="0" dirty="0"/>
              <a:t>Lower anode catalyst loading</a:t>
            </a:r>
          </a:p>
          <a:p>
            <a:r>
              <a:rPr lang="en-GB" noProof="0" dirty="0"/>
              <a:t>Higher current densities</a:t>
            </a:r>
          </a:p>
          <a:p>
            <a:r>
              <a:rPr lang="en-GB" noProof="0" dirty="0"/>
              <a:t>1 MW system cost reduction: </a:t>
            </a:r>
            <a:r>
              <a:rPr lang="en-GB" b="1" noProof="0" dirty="0"/>
              <a:t>891 → 374 $/kW</a:t>
            </a:r>
            <a:r>
              <a:rPr lang="en-GB" noProof="0" dirty="0"/>
              <a:t> (−58%).</a:t>
            </a:r>
          </a:p>
          <a:p>
            <a:r>
              <a:rPr lang="en-GB" noProof="0" dirty="0"/>
              <a:t>Stack cost reduction: </a:t>
            </a:r>
            <a:r>
              <a:rPr lang="en-GB" b="1" noProof="0" dirty="0"/>
              <a:t>316 → 31 $/kW</a:t>
            </a:r>
            <a:r>
              <a:rPr lang="en-GB" noProof="0" dirty="0"/>
              <a:t> (−90%).</a:t>
            </a:r>
          </a:p>
          <a:p>
            <a:endParaRPr lang="en-GB" noProof="0" dirty="0"/>
          </a:p>
        </p:txBody>
      </p:sp>
      <p:pic>
        <p:nvPicPr>
          <p:cNvPr id="5" name="Picture 4">
            <a:extLst>
              <a:ext uri="{FF2B5EF4-FFF2-40B4-BE49-F238E27FC236}">
                <a16:creationId xmlns:a16="http://schemas.microsoft.com/office/drawing/2014/main" id="{00640D96-D0A9-B5CF-47D1-E14F668DEEC0}"/>
              </a:ext>
            </a:extLst>
          </p:cNvPr>
          <p:cNvPicPr>
            <a:picLocks noChangeAspect="1"/>
          </p:cNvPicPr>
          <p:nvPr/>
        </p:nvPicPr>
        <p:blipFill>
          <a:blip r:embed="rId2"/>
          <a:stretch>
            <a:fillRect/>
          </a:stretch>
        </p:blipFill>
        <p:spPr>
          <a:xfrm>
            <a:off x="6429967" y="2477540"/>
            <a:ext cx="5517456" cy="36783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43493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EA4326-F698-64D1-FF16-95751F60BF94}"/>
              </a:ext>
            </a:extLst>
          </p:cNvPr>
          <p:cNvPicPr>
            <a:picLocks noChangeAspect="1"/>
          </p:cNvPicPr>
          <p:nvPr/>
        </p:nvPicPr>
        <p:blipFill>
          <a:blip r:embed="rId2"/>
          <a:stretch>
            <a:fillRect/>
          </a:stretch>
        </p:blipFill>
        <p:spPr>
          <a:xfrm>
            <a:off x="414797" y="593216"/>
            <a:ext cx="11362404" cy="6264783"/>
          </a:xfrm>
          <a:prstGeom prst="rect">
            <a:avLst/>
          </a:prstGeom>
        </p:spPr>
      </p:pic>
      <p:sp>
        <p:nvSpPr>
          <p:cNvPr id="2" name="Title 1">
            <a:extLst>
              <a:ext uri="{FF2B5EF4-FFF2-40B4-BE49-F238E27FC236}">
                <a16:creationId xmlns:a16="http://schemas.microsoft.com/office/drawing/2014/main" id="{793B24B3-D4EF-79A9-6608-748C3C3416EE}"/>
              </a:ext>
            </a:extLst>
          </p:cNvPr>
          <p:cNvSpPr>
            <a:spLocks noGrp="1"/>
          </p:cNvSpPr>
          <p:nvPr>
            <p:ph type="title"/>
          </p:nvPr>
        </p:nvSpPr>
        <p:spPr/>
        <p:txBody>
          <a:bodyPr/>
          <a:lstStyle/>
          <a:p>
            <a:r>
              <a:rPr lang="en-GB" noProof="0" dirty="0"/>
              <a:t>Renewables–Electrolyser Coupling</a:t>
            </a:r>
          </a:p>
        </p:txBody>
      </p:sp>
      <p:sp>
        <p:nvSpPr>
          <p:cNvPr id="3" name="Content Placeholder 2">
            <a:extLst>
              <a:ext uri="{FF2B5EF4-FFF2-40B4-BE49-F238E27FC236}">
                <a16:creationId xmlns:a16="http://schemas.microsoft.com/office/drawing/2014/main" id="{B64B9A54-1E6B-DB74-8D8B-FD574CAC801D}"/>
              </a:ext>
            </a:extLst>
          </p:cNvPr>
          <p:cNvSpPr>
            <a:spLocks noGrp="1"/>
          </p:cNvSpPr>
          <p:nvPr>
            <p:ph idx="1"/>
          </p:nvPr>
        </p:nvSpPr>
        <p:spPr>
          <a:xfrm>
            <a:off x="581192" y="4923221"/>
            <a:ext cx="11029615" cy="2465246"/>
          </a:xfrm>
        </p:spPr>
        <p:txBody>
          <a:bodyPr/>
          <a:lstStyle/>
          <a:p>
            <a:r>
              <a:rPr lang="en-GB" noProof="0" dirty="0"/>
              <a:t>Intermittency stresses electrolysers and reduces lifetime.</a:t>
            </a:r>
          </a:p>
          <a:p>
            <a:r>
              <a:rPr lang="en-GB" noProof="0" dirty="0"/>
              <a:t>Integration strategy is as important as stack design.</a:t>
            </a:r>
          </a:p>
          <a:p>
            <a:r>
              <a:rPr lang="en-GB" i="1" noProof="0" dirty="0"/>
              <a:t>“Coupling strategies, operating regimes, and achievable capacity factor all affect system efficiency.”</a:t>
            </a:r>
            <a:endParaRPr lang="en-GB" noProof="0" dirty="0"/>
          </a:p>
          <a:p>
            <a:r>
              <a:rPr lang="en-GB" noProof="0" dirty="0"/>
              <a:t>Whole‑system optimisation required.</a:t>
            </a:r>
          </a:p>
          <a:p>
            <a:endParaRPr lang="en-GB" noProof="0" dirty="0"/>
          </a:p>
        </p:txBody>
      </p:sp>
    </p:spTree>
    <p:extLst>
      <p:ext uri="{BB962C8B-B14F-4D97-AF65-F5344CB8AC3E}">
        <p14:creationId xmlns:p14="http://schemas.microsoft.com/office/powerpoint/2010/main" val="2362305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4CEBF-64F9-3909-C2C5-A6E6E913CB15}"/>
              </a:ext>
            </a:extLst>
          </p:cNvPr>
          <p:cNvSpPr>
            <a:spLocks noGrp="1"/>
          </p:cNvSpPr>
          <p:nvPr>
            <p:ph type="title"/>
          </p:nvPr>
        </p:nvSpPr>
        <p:spPr/>
        <p:txBody>
          <a:bodyPr/>
          <a:lstStyle/>
          <a:p>
            <a:r>
              <a:rPr lang="en-GB" noProof="0" dirty="0"/>
              <a:t>Case Studies in System Integration</a:t>
            </a:r>
          </a:p>
        </p:txBody>
      </p:sp>
      <p:sp>
        <p:nvSpPr>
          <p:cNvPr id="3" name="Content Placeholder 2">
            <a:extLst>
              <a:ext uri="{FF2B5EF4-FFF2-40B4-BE49-F238E27FC236}">
                <a16:creationId xmlns:a16="http://schemas.microsoft.com/office/drawing/2014/main" id="{D6510402-E794-6907-1448-95A59370122F}"/>
              </a:ext>
            </a:extLst>
          </p:cNvPr>
          <p:cNvSpPr>
            <a:spLocks noGrp="1"/>
          </p:cNvSpPr>
          <p:nvPr>
            <p:ph idx="1"/>
          </p:nvPr>
        </p:nvSpPr>
        <p:spPr>
          <a:xfrm>
            <a:off x="6731271" y="2165747"/>
            <a:ext cx="5024424" cy="4264550"/>
          </a:xfrm>
        </p:spPr>
        <p:txBody>
          <a:bodyPr/>
          <a:lstStyle/>
          <a:p>
            <a:r>
              <a:rPr lang="en-GB" b="1" noProof="0" dirty="0"/>
              <a:t>ERM </a:t>
            </a:r>
            <a:r>
              <a:rPr lang="en-GB" b="1" noProof="0" dirty="0" err="1"/>
              <a:t>Dolphyn</a:t>
            </a:r>
            <a:r>
              <a:rPr lang="en-GB" b="1" noProof="0" dirty="0"/>
              <a:t> (UK)</a:t>
            </a:r>
            <a:endParaRPr lang="en-GB" noProof="0" dirty="0"/>
          </a:p>
          <a:p>
            <a:r>
              <a:rPr lang="en-GB" noProof="0" dirty="0"/>
              <a:t>Floating offshore wind + offshore electrolysis.</a:t>
            </a:r>
          </a:p>
          <a:p>
            <a:r>
              <a:rPr lang="en-GB" noProof="0" dirty="0"/>
              <a:t>Avoids HV cable losses; hydrogen piped to shore.</a:t>
            </a:r>
          </a:p>
          <a:p>
            <a:r>
              <a:rPr lang="en-GB" noProof="0" dirty="0"/>
              <a:t>Demonstrates variable load performance and offshore conditions.</a:t>
            </a:r>
          </a:p>
          <a:p>
            <a:r>
              <a:rPr lang="en-GB" b="1" noProof="0" dirty="0"/>
              <a:t>ATMOSPHERE (Spain)</a:t>
            </a:r>
            <a:endParaRPr lang="en-GB" noProof="0" dirty="0"/>
          </a:p>
          <a:p>
            <a:r>
              <a:rPr lang="en-GB" noProof="0" dirty="0"/>
              <a:t>100 MW PV + 5 MW battery + 20 MW PEM.</a:t>
            </a:r>
          </a:p>
          <a:p>
            <a:r>
              <a:rPr lang="en-GB" noProof="0" dirty="0"/>
              <a:t>Battery smooths intermittency → higher output &amp; longer stack life.</a:t>
            </a:r>
          </a:p>
          <a:p>
            <a:endParaRPr lang="en-GB" noProof="0" dirty="0"/>
          </a:p>
        </p:txBody>
      </p:sp>
      <p:pic>
        <p:nvPicPr>
          <p:cNvPr id="5" name="Picture 4">
            <a:extLst>
              <a:ext uri="{FF2B5EF4-FFF2-40B4-BE49-F238E27FC236}">
                <a16:creationId xmlns:a16="http://schemas.microsoft.com/office/drawing/2014/main" id="{25C41BD4-02B0-987A-EE1A-BA4C994B8C38}"/>
              </a:ext>
            </a:extLst>
          </p:cNvPr>
          <p:cNvPicPr>
            <a:picLocks noChangeAspect="1"/>
          </p:cNvPicPr>
          <p:nvPr/>
        </p:nvPicPr>
        <p:blipFill>
          <a:blip r:embed="rId2"/>
          <a:stretch>
            <a:fillRect/>
          </a:stretch>
        </p:blipFill>
        <p:spPr>
          <a:xfrm>
            <a:off x="1219059" y="2165747"/>
            <a:ext cx="5024424" cy="4151916"/>
          </a:xfrm>
          <a:prstGeom prst="rect">
            <a:avLst/>
          </a:prstGeom>
        </p:spPr>
      </p:pic>
    </p:spTree>
    <p:extLst>
      <p:ext uri="{BB962C8B-B14F-4D97-AF65-F5344CB8AC3E}">
        <p14:creationId xmlns:p14="http://schemas.microsoft.com/office/powerpoint/2010/main" val="3409679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AGENDA</a:t>
            </a:r>
          </a:p>
        </p:txBody>
      </p:sp>
      <p:sp>
        <p:nvSpPr>
          <p:cNvPr id="4" name="TextBox 3">
            <a:extLst>
              <a:ext uri="{FF2B5EF4-FFF2-40B4-BE49-F238E27FC236}">
                <a16:creationId xmlns:a16="http://schemas.microsoft.com/office/drawing/2014/main" id="{FA0E36DF-CC09-84EE-063B-52E057AA8E50}"/>
              </a:ext>
            </a:extLst>
          </p:cNvPr>
          <p:cNvSpPr txBox="1"/>
          <p:nvPr/>
        </p:nvSpPr>
        <p:spPr>
          <a:xfrm>
            <a:off x="969817" y="2122807"/>
            <a:ext cx="8714509" cy="3139321"/>
          </a:xfrm>
          <a:prstGeom prst="rect">
            <a:avLst/>
          </a:prstGeom>
          <a:noFill/>
        </p:spPr>
        <p:txBody>
          <a:bodyPr wrap="square">
            <a:spAutoFit/>
          </a:bodyPr>
          <a:lstStyle/>
          <a:p>
            <a:r>
              <a:rPr lang="en-GB" noProof="0" dirty="0"/>
              <a:t>1. Welcome Address – Erin </a:t>
            </a:r>
            <a:r>
              <a:rPr lang="en-GB" noProof="0" dirty="0" err="1"/>
              <a:t>McGreehan</a:t>
            </a:r>
            <a:r>
              <a:rPr lang="en-GB" noProof="0" dirty="0"/>
              <a:t>, TD</a:t>
            </a:r>
          </a:p>
          <a:p>
            <a:r>
              <a:rPr lang="en-GB" noProof="0" dirty="0"/>
              <a:t> </a:t>
            </a:r>
          </a:p>
          <a:p>
            <a:r>
              <a:rPr lang="en-GB" noProof="0" dirty="0"/>
              <a:t>2. Setting the Scene – Garrett Monaghan Pinsent Masons, Chair of Hydrogen Ireland</a:t>
            </a:r>
          </a:p>
          <a:p>
            <a:r>
              <a:rPr lang="en-GB" noProof="0" dirty="0"/>
              <a:t> </a:t>
            </a:r>
          </a:p>
          <a:p>
            <a:r>
              <a:rPr lang="en-GB" noProof="0" dirty="0"/>
              <a:t>3. Technology Pathways and Innovation –  Paul McCormack Hydrogen Ireland</a:t>
            </a:r>
          </a:p>
          <a:p>
            <a:r>
              <a:rPr lang="en-GB" noProof="0" dirty="0"/>
              <a:t> </a:t>
            </a:r>
          </a:p>
          <a:p>
            <a:r>
              <a:rPr lang="en-GB" noProof="0" dirty="0"/>
              <a:t>4. Policy, Regulation, and Market Design – Hager Bassyouni </a:t>
            </a:r>
            <a:r>
              <a:rPr lang="en-GB" noProof="0" dirty="0" err="1"/>
              <a:t>Hezelburcht</a:t>
            </a:r>
            <a:r>
              <a:rPr lang="en-GB" noProof="0" dirty="0"/>
              <a:t> / First Blue</a:t>
            </a:r>
          </a:p>
          <a:p>
            <a:r>
              <a:rPr lang="en-GB" noProof="0" dirty="0"/>
              <a:t> </a:t>
            </a:r>
          </a:p>
          <a:p>
            <a:r>
              <a:rPr lang="en-GB" noProof="0" dirty="0"/>
              <a:t>5. Societal and Environmental Impact – Alicia Eastman- Eastman Corporation</a:t>
            </a:r>
          </a:p>
          <a:p>
            <a:r>
              <a:rPr lang="en-GB" noProof="0" dirty="0"/>
              <a:t> </a:t>
            </a:r>
          </a:p>
          <a:p>
            <a:r>
              <a:rPr lang="en-GB" noProof="0" dirty="0"/>
              <a:t>6. Global Partnerships and Strategic Investment -Carmen Font. Font Corporation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B42B0-DC1D-5D08-44EF-B873C4F3F86A}"/>
              </a:ext>
            </a:extLst>
          </p:cNvPr>
          <p:cNvPicPr>
            <a:picLocks noChangeAspect="1"/>
          </p:cNvPicPr>
          <p:nvPr/>
        </p:nvPicPr>
        <p:blipFill>
          <a:blip r:embed="rId2"/>
          <a:stretch>
            <a:fillRect/>
          </a:stretch>
        </p:blipFill>
        <p:spPr>
          <a:xfrm>
            <a:off x="6289964" y="2077396"/>
            <a:ext cx="5320842" cy="3638274"/>
          </a:xfrm>
          <a:prstGeom prst="rect">
            <a:avLst/>
          </a:prstGeom>
        </p:spPr>
      </p:pic>
      <p:sp>
        <p:nvSpPr>
          <p:cNvPr id="2" name="Title 1">
            <a:extLst>
              <a:ext uri="{FF2B5EF4-FFF2-40B4-BE49-F238E27FC236}">
                <a16:creationId xmlns:a16="http://schemas.microsoft.com/office/drawing/2014/main" id="{2155BAEE-AA1E-580D-AD8D-5E6E98390FB9}"/>
              </a:ext>
            </a:extLst>
          </p:cNvPr>
          <p:cNvSpPr>
            <a:spLocks noGrp="1"/>
          </p:cNvSpPr>
          <p:nvPr>
            <p:ph type="title"/>
          </p:nvPr>
        </p:nvSpPr>
        <p:spPr/>
        <p:txBody>
          <a:bodyPr/>
          <a:lstStyle/>
          <a:p>
            <a:r>
              <a:rPr lang="en-GB" noProof="0" dirty="0"/>
              <a:t>Hydrogen Storage Pathways</a:t>
            </a:r>
          </a:p>
        </p:txBody>
      </p:sp>
      <p:sp>
        <p:nvSpPr>
          <p:cNvPr id="3" name="Content Placeholder 2">
            <a:extLst>
              <a:ext uri="{FF2B5EF4-FFF2-40B4-BE49-F238E27FC236}">
                <a16:creationId xmlns:a16="http://schemas.microsoft.com/office/drawing/2014/main" id="{95B8EF54-CBD1-4005-24E2-B75FB89573A8}"/>
              </a:ext>
            </a:extLst>
          </p:cNvPr>
          <p:cNvSpPr>
            <a:spLocks noGrp="1"/>
          </p:cNvSpPr>
          <p:nvPr>
            <p:ph idx="1"/>
          </p:nvPr>
        </p:nvSpPr>
        <p:spPr>
          <a:xfrm>
            <a:off x="387227" y="2309183"/>
            <a:ext cx="5708773" cy="3174700"/>
          </a:xfrm>
        </p:spPr>
        <p:txBody>
          <a:bodyPr>
            <a:normAutofit/>
          </a:bodyPr>
          <a:lstStyle/>
          <a:p>
            <a:r>
              <a:rPr lang="en-GB" noProof="0" dirty="0"/>
              <a:t>Materials‑based: metal hydrides (TRL 5), adsorbents (TRL 3).</a:t>
            </a:r>
          </a:p>
          <a:p>
            <a:r>
              <a:rPr lang="en-GB" noProof="0" dirty="0"/>
              <a:t>Above‑ground physical: ammonia, LH₂, pressure vessels (all TRL 9).</a:t>
            </a:r>
          </a:p>
          <a:p>
            <a:r>
              <a:rPr lang="en-GB" noProof="0" dirty="0"/>
              <a:t>Underground: salt caverns (TRL 9), depleted gas fields (TRL 5), aquifers (TRL 3).</a:t>
            </a:r>
          </a:p>
          <a:p>
            <a:r>
              <a:rPr lang="en-GB" noProof="0" dirty="0"/>
              <a:t>Storage is essential for balancing variable production and demand.</a:t>
            </a:r>
          </a:p>
          <a:p>
            <a:endParaRPr lang="en-GB" noProof="0" dirty="0"/>
          </a:p>
        </p:txBody>
      </p:sp>
    </p:spTree>
    <p:extLst>
      <p:ext uri="{BB962C8B-B14F-4D97-AF65-F5344CB8AC3E}">
        <p14:creationId xmlns:p14="http://schemas.microsoft.com/office/powerpoint/2010/main" val="1178568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9698E-415F-DEAC-84FF-1A590D945F54}"/>
              </a:ext>
            </a:extLst>
          </p:cNvPr>
          <p:cNvSpPr>
            <a:spLocks noGrp="1"/>
          </p:cNvSpPr>
          <p:nvPr>
            <p:ph type="title"/>
          </p:nvPr>
        </p:nvSpPr>
        <p:spPr/>
        <p:txBody>
          <a:bodyPr/>
          <a:lstStyle/>
          <a:p>
            <a:r>
              <a:rPr lang="en-GB" noProof="0" dirty="0"/>
              <a:t>Seasonal Storage Breakthrough</a:t>
            </a:r>
          </a:p>
        </p:txBody>
      </p:sp>
      <p:sp>
        <p:nvSpPr>
          <p:cNvPr id="3" name="Content Placeholder 2">
            <a:extLst>
              <a:ext uri="{FF2B5EF4-FFF2-40B4-BE49-F238E27FC236}">
                <a16:creationId xmlns:a16="http://schemas.microsoft.com/office/drawing/2014/main" id="{E46F3C8C-0E06-FDF1-65BD-8E584FE08D2F}"/>
              </a:ext>
            </a:extLst>
          </p:cNvPr>
          <p:cNvSpPr>
            <a:spLocks noGrp="1"/>
          </p:cNvSpPr>
          <p:nvPr>
            <p:ph idx="1"/>
          </p:nvPr>
        </p:nvSpPr>
        <p:spPr>
          <a:xfrm>
            <a:off x="581193" y="2180496"/>
            <a:ext cx="5514808" cy="3678303"/>
          </a:xfrm>
        </p:spPr>
        <p:txBody>
          <a:bodyPr/>
          <a:lstStyle/>
          <a:p>
            <a:r>
              <a:rPr lang="en-GB" b="1" noProof="0" dirty="0"/>
              <a:t>Underground Sun Storage 2030 (Austria)</a:t>
            </a:r>
            <a:endParaRPr lang="en-GB" noProof="0" dirty="0"/>
          </a:p>
          <a:p>
            <a:r>
              <a:rPr lang="en-GB" noProof="0" dirty="0"/>
              <a:t>Uses underground sandstone reservoir + solar‑powered PEM electrolysis.</a:t>
            </a:r>
          </a:p>
          <a:p>
            <a:r>
              <a:rPr lang="en-GB" noProof="0" dirty="0"/>
              <a:t>Stores </a:t>
            </a:r>
            <a:r>
              <a:rPr lang="en-GB" b="1" noProof="0" dirty="0"/>
              <a:t>4.2 GWh</a:t>
            </a:r>
            <a:r>
              <a:rPr lang="en-GB" noProof="0" dirty="0"/>
              <a:t> summer surplus for winter power &amp; heat.</a:t>
            </a:r>
          </a:p>
          <a:p>
            <a:r>
              <a:rPr lang="en-GB" noProof="0" dirty="0"/>
              <a:t>World‑first (2023) with two successful seasonal cycles completed.</a:t>
            </a:r>
          </a:p>
          <a:p>
            <a:r>
              <a:rPr lang="en-GB" noProof="0" dirty="0"/>
              <a:t>Demonstrates hydrogen as a long‑duration renewable buffer.</a:t>
            </a:r>
          </a:p>
          <a:p>
            <a:endParaRPr lang="en-GB" noProof="0" dirty="0"/>
          </a:p>
        </p:txBody>
      </p:sp>
      <p:pic>
        <p:nvPicPr>
          <p:cNvPr id="5" name="Picture 4">
            <a:extLst>
              <a:ext uri="{FF2B5EF4-FFF2-40B4-BE49-F238E27FC236}">
                <a16:creationId xmlns:a16="http://schemas.microsoft.com/office/drawing/2014/main" id="{47734172-9DDD-AFB7-5596-4E545BE72F8B}"/>
              </a:ext>
            </a:extLst>
          </p:cNvPr>
          <p:cNvPicPr>
            <a:picLocks noChangeAspect="1"/>
          </p:cNvPicPr>
          <p:nvPr/>
        </p:nvPicPr>
        <p:blipFill>
          <a:blip r:embed="rId2"/>
          <a:stretch>
            <a:fillRect/>
          </a:stretch>
        </p:blipFill>
        <p:spPr>
          <a:xfrm>
            <a:off x="6238237" y="2180496"/>
            <a:ext cx="5517455" cy="3678303"/>
          </a:xfrm>
          <a:prstGeom prst="rect">
            <a:avLst/>
          </a:prstGeom>
        </p:spPr>
      </p:pic>
    </p:spTree>
    <p:extLst>
      <p:ext uri="{BB962C8B-B14F-4D97-AF65-F5344CB8AC3E}">
        <p14:creationId xmlns:p14="http://schemas.microsoft.com/office/powerpoint/2010/main" val="2017544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0CD97-971E-A2C8-4333-B15881F5FC2E}"/>
              </a:ext>
            </a:extLst>
          </p:cNvPr>
          <p:cNvSpPr>
            <a:spLocks noGrp="1"/>
          </p:cNvSpPr>
          <p:nvPr>
            <p:ph type="title"/>
          </p:nvPr>
        </p:nvSpPr>
        <p:spPr/>
        <p:txBody>
          <a:bodyPr/>
          <a:lstStyle/>
          <a:p>
            <a:r>
              <a:rPr lang="en-GB" noProof="0" dirty="0"/>
              <a:t>Summary: Efficiency First in Clean Hydrogen</a:t>
            </a:r>
          </a:p>
        </p:txBody>
      </p:sp>
      <p:sp>
        <p:nvSpPr>
          <p:cNvPr id="3" name="Content Placeholder 2">
            <a:extLst>
              <a:ext uri="{FF2B5EF4-FFF2-40B4-BE49-F238E27FC236}">
                <a16:creationId xmlns:a16="http://schemas.microsoft.com/office/drawing/2014/main" id="{17BAD6CE-A84F-7A94-1D27-E3E1A9BD5EB7}"/>
              </a:ext>
            </a:extLst>
          </p:cNvPr>
          <p:cNvSpPr>
            <a:spLocks noGrp="1"/>
          </p:cNvSpPr>
          <p:nvPr>
            <p:ph idx="1"/>
          </p:nvPr>
        </p:nvSpPr>
        <p:spPr/>
        <p:txBody>
          <a:bodyPr/>
          <a:lstStyle/>
          <a:p>
            <a:r>
              <a:rPr lang="en-GB" noProof="0" dirty="0"/>
              <a:t>Clean hydrogen remains </a:t>
            </a:r>
            <a:r>
              <a:rPr lang="en-GB" b="1" noProof="0" dirty="0"/>
              <a:t>cost‑constrained</a:t>
            </a:r>
            <a:r>
              <a:rPr lang="en-GB" noProof="0" dirty="0"/>
              <a:t>, with renewable electrolysis still </a:t>
            </a:r>
            <a:r>
              <a:rPr lang="en-GB" b="1" noProof="0" dirty="0"/>
              <a:t>~2×</a:t>
            </a:r>
            <a:r>
              <a:rPr lang="en-GB" noProof="0" dirty="0"/>
              <a:t> the cost of SMR.</a:t>
            </a:r>
          </a:p>
          <a:p>
            <a:r>
              <a:rPr lang="en-GB" noProof="0" dirty="0"/>
              <a:t>Efficiency gains must target the </a:t>
            </a:r>
            <a:r>
              <a:rPr lang="en-GB" b="1" noProof="0" dirty="0"/>
              <a:t>whole system</a:t>
            </a:r>
            <a:r>
              <a:rPr lang="en-GB" noProof="0" dirty="0"/>
              <a:t>: electrolyser design, renewable coupling, and storage.</a:t>
            </a:r>
          </a:p>
          <a:p>
            <a:r>
              <a:rPr lang="en-GB" noProof="0" dirty="0"/>
              <a:t>Electrolyser innovation—materials optimisation, reduced precious metal loading, higher current densities, and advanced manufacturing—can </a:t>
            </a:r>
            <a:r>
              <a:rPr lang="en-GB" b="1" noProof="0" dirty="0"/>
              <a:t>cut system costs by up to 50–60%</a:t>
            </a:r>
            <a:r>
              <a:rPr lang="en-GB" noProof="0" dirty="0"/>
              <a:t>.</a:t>
            </a:r>
          </a:p>
          <a:p>
            <a:r>
              <a:rPr lang="en-GB" noProof="0" dirty="0"/>
              <a:t>Smart integration with renewables (offshore wind, PV + battery hybrids) improves capacity factors and extends asset life.</a:t>
            </a:r>
          </a:p>
          <a:p>
            <a:r>
              <a:rPr lang="en-GB" noProof="0" dirty="0"/>
              <a:t>Storage breakthroughs, especially </a:t>
            </a:r>
            <a:r>
              <a:rPr lang="en-GB" b="1" noProof="0" dirty="0"/>
              <a:t>underground seasonal storage</a:t>
            </a:r>
            <a:r>
              <a:rPr lang="en-GB" noProof="0" dirty="0"/>
              <a:t>, enable hydrogen to act as a </a:t>
            </a:r>
            <a:r>
              <a:rPr lang="en-GB" b="1" noProof="0" dirty="0"/>
              <a:t>long‑duration energy buffer</a:t>
            </a:r>
            <a:r>
              <a:rPr lang="en-GB" noProof="0" dirty="0"/>
              <a:t> for renewables.</a:t>
            </a:r>
          </a:p>
          <a:p>
            <a:r>
              <a:rPr lang="en-GB" noProof="0" dirty="0"/>
              <a:t>The pathway to affordable clean hydrogen is clear: </a:t>
            </a:r>
            <a:r>
              <a:rPr lang="en-GB" b="1" noProof="0" dirty="0"/>
              <a:t>efficiency first, waste eliminated, system‑wide optimisation.</a:t>
            </a:r>
            <a:endParaRPr lang="en-GB" noProof="0" dirty="0"/>
          </a:p>
          <a:p>
            <a:endParaRPr lang="en-GB" noProof="0" dirty="0"/>
          </a:p>
        </p:txBody>
      </p:sp>
    </p:spTree>
    <p:extLst>
      <p:ext uri="{BB962C8B-B14F-4D97-AF65-F5344CB8AC3E}">
        <p14:creationId xmlns:p14="http://schemas.microsoft.com/office/powerpoint/2010/main" val="3955680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1" y="812992"/>
            <a:ext cx="11029616" cy="1013800"/>
          </a:xfrm>
        </p:spPr>
        <p:txBody>
          <a:bodyPr>
            <a:normAutofit/>
          </a:bodyPr>
          <a:lstStyle/>
          <a:p>
            <a:r>
              <a:rPr lang="en-GB" noProof="0" dirty="0"/>
              <a:t>Policy, Regulation, and Market</a:t>
            </a:r>
            <a:br>
              <a:rPr lang="en-GB" noProof="0" dirty="0"/>
            </a:br>
            <a:endParaRPr lang="en-GB" noProof="0" dirty="0"/>
          </a:p>
        </p:txBody>
      </p:sp>
      <p:sp>
        <p:nvSpPr>
          <p:cNvPr id="3" name="Content Placeholder 2"/>
          <p:cNvSpPr>
            <a:spLocks noGrp="1"/>
          </p:cNvSpPr>
          <p:nvPr>
            <p:ph idx="1"/>
          </p:nvPr>
        </p:nvSpPr>
        <p:spPr/>
        <p:txBody>
          <a:bodyPr>
            <a:normAutofit/>
          </a:bodyPr>
          <a:lstStyle/>
          <a:p>
            <a:pPr marL="0" indent="0">
              <a:buNone/>
            </a:pPr>
            <a:r>
              <a:rPr lang="en-GB" sz="4000" noProof="0" dirty="0">
                <a:solidFill>
                  <a:srgbClr val="335C75"/>
                </a:solidFill>
              </a:rPr>
              <a:t>Hager Bassyouni </a:t>
            </a:r>
          </a:p>
          <a:p>
            <a:pPr marL="0" indent="0">
              <a:buNone/>
            </a:pPr>
            <a:r>
              <a:rPr lang="en-GB" sz="4000" noProof="0" dirty="0" err="1"/>
              <a:t>Hezelburcht</a:t>
            </a:r>
            <a:r>
              <a:rPr lang="en-GB" sz="4000" noProof="0" dirty="0"/>
              <a:t> / First Blue</a:t>
            </a:r>
          </a:p>
        </p:txBody>
      </p:sp>
      <p:pic>
        <p:nvPicPr>
          <p:cNvPr id="5" name="Picture 4">
            <a:extLst>
              <a:ext uri="{FF2B5EF4-FFF2-40B4-BE49-F238E27FC236}">
                <a16:creationId xmlns:a16="http://schemas.microsoft.com/office/drawing/2014/main" id="{2A787AF7-2D9C-97F0-0098-223277AA0856}"/>
              </a:ext>
            </a:extLst>
          </p:cNvPr>
          <p:cNvPicPr>
            <a:picLocks noChangeAspect="1"/>
          </p:cNvPicPr>
          <p:nvPr/>
        </p:nvPicPr>
        <p:blipFill>
          <a:blip r:embed="rId3"/>
          <a:stretch>
            <a:fillRect/>
          </a:stretch>
        </p:blipFill>
        <p:spPr>
          <a:xfrm>
            <a:off x="6236108" y="2180496"/>
            <a:ext cx="4365523" cy="436552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Technology Alone Is Not Enough</a:t>
            </a:r>
          </a:p>
        </p:txBody>
      </p:sp>
      <p:sp>
        <p:nvSpPr>
          <p:cNvPr id="3" name="Content Placeholder 2"/>
          <p:cNvSpPr>
            <a:spLocks noGrp="1"/>
          </p:cNvSpPr>
          <p:nvPr>
            <p:ph sz="half" idx="1"/>
          </p:nvPr>
        </p:nvSpPr>
        <p:spPr/>
        <p:txBody>
          <a:bodyPr anchor="t"/>
          <a:lstStyle/>
          <a:p>
            <a:pPr marL="0" indent="0">
              <a:buNone/>
            </a:pPr>
            <a:r>
              <a:rPr lang="en-GB" b="1" noProof="0" dirty="0">
                <a:solidFill>
                  <a:schemeClr val="accent2"/>
                </a:solidFill>
              </a:rPr>
              <a:t>Market Barriers to Deployment</a:t>
            </a:r>
          </a:p>
          <a:p>
            <a:pPr lvl="0"/>
            <a:r>
              <a:rPr lang="en-GB" noProof="0" dirty="0"/>
              <a:t>High capital costs for electrolysers and infrastructure</a:t>
            </a:r>
          </a:p>
          <a:p>
            <a:pPr lvl="0"/>
            <a:r>
              <a:rPr lang="en-GB" noProof="0" dirty="0"/>
              <a:t>Uncertain and fragmented demand signals</a:t>
            </a:r>
          </a:p>
          <a:p>
            <a:pPr lvl="0"/>
            <a:r>
              <a:rPr lang="en-GB" noProof="0" dirty="0"/>
              <a:t>Cost competitiveness gap vs fossil fuels</a:t>
            </a:r>
          </a:p>
          <a:p>
            <a:pPr lvl="0"/>
            <a:r>
              <a:rPr lang="en-GB" noProof="0" dirty="0"/>
              <a:t>Underdeveloped transport and storage networks</a:t>
            </a:r>
          </a:p>
          <a:p>
            <a:pPr lvl="0"/>
            <a:r>
              <a:rPr lang="en-GB" noProof="0" dirty="0"/>
              <a:t>Lack of long-term offtake agreements</a:t>
            </a:r>
          </a:p>
        </p:txBody>
      </p:sp>
      <p:sp>
        <p:nvSpPr>
          <p:cNvPr id="4" name="Content Placeholder 3"/>
          <p:cNvSpPr>
            <a:spLocks noGrp="1"/>
          </p:cNvSpPr>
          <p:nvPr>
            <p:ph sz="half" idx="2"/>
          </p:nvPr>
        </p:nvSpPr>
        <p:spPr/>
        <p:txBody>
          <a:bodyPr anchor="t"/>
          <a:lstStyle/>
          <a:p>
            <a:pPr marL="0" indent="0">
              <a:buNone/>
            </a:pPr>
            <a:r>
              <a:rPr lang="en-GB" b="1" noProof="0" dirty="0">
                <a:solidFill>
                  <a:schemeClr val="accent2"/>
                </a:solidFill>
              </a:rPr>
              <a:t>What Policy Must Deliver</a:t>
            </a:r>
          </a:p>
          <a:p>
            <a:pPr lvl="0"/>
            <a:r>
              <a:rPr lang="en-GB" noProof="0" dirty="0"/>
              <a:t>Correct for underpriced environmental damage</a:t>
            </a:r>
          </a:p>
          <a:p>
            <a:pPr lvl="0"/>
            <a:r>
              <a:rPr lang="en-GB" noProof="0" dirty="0"/>
              <a:t>De-risk early investment through targeted incentives</a:t>
            </a:r>
          </a:p>
          <a:p>
            <a:pPr lvl="0"/>
            <a:r>
              <a:rPr lang="en-GB" noProof="0" dirty="0"/>
              <a:t>Create predictable long-term demand via regulation</a:t>
            </a:r>
          </a:p>
          <a:p>
            <a:pPr lvl="0"/>
            <a:r>
              <a:rPr lang="en-GB" noProof="0" dirty="0"/>
              <a:t>Build the cross-border infrastructure backbone</a:t>
            </a:r>
          </a:p>
          <a:p>
            <a:pPr lvl="0"/>
            <a:r>
              <a:rPr lang="en-GB" noProof="0" dirty="0"/>
              <a:t>Certification and trust to enable traded markets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5E894-C30E-3320-01E8-B0F5865EDB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0D7400-C144-ACDF-D86C-396E83E53360}"/>
              </a:ext>
            </a:extLst>
          </p:cNvPr>
          <p:cNvSpPr>
            <a:spLocks noGrp="1"/>
          </p:cNvSpPr>
          <p:nvPr>
            <p:ph type="title"/>
          </p:nvPr>
        </p:nvSpPr>
        <p:spPr/>
        <p:txBody>
          <a:bodyPr/>
          <a:lstStyle/>
          <a:p>
            <a:r>
              <a:rPr lang="en-GB" noProof="0" dirty="0"/>
              <a:t>The EU's Hydrogen Policy Architecture</a:t>
            </a:r>
          </a:p>
        </p:txBody>
      </p:sp>
      <p:pic>
        <p:nvPicPr>
          <p:cNvPr id="10" name="Picture 9">
            <a:extLst>
              <a:ext uri="{FF2B5EF4-FFF2-40B4-BE49-F238E27FC236}">
                <a16:creationId xmlns:a16="http://schemas.microsoft.com/office/drawing/2014/main" id="{42079C45-6619-F019-CA88-C5E07DF77B8C}"/>
              </a:ext>
            </a:extLst>
          </p:cNvPr>
          <p:cNvPicPr>
            <a:picLocks noChangeAspect="1"/>
          </p:cNvPicPr>
          <p:nvPr/>
        </p:nvPicPr>
        <p:blipFill>
          <a:blip r:embed="rId3"/>
          <a:stretch>
            <a:fillRect/>
          </a:stretch>
        </p:blipFill>
        <p:spPr>
          <a:xfrm>
            <a:off x="581193" y="1898911"/>
            <a:ext cx="10939747" cy="4847420"/>
          </a:xfrm>
          <a:prstGeom prst="rect">
            <a:avLst/>
          </a:prstGeom>
        </p:spPr>
      </p:pic>
    </p:spTree>
    <p:extLst>
      <p:ext uri="{BB962C8B-B14F-4D97-AF65-F5344CB8AC3E}">
        <p14:creationId xmlns:p14="http://schemas.microsoft.com/office/powerpoint/2010/main" val="1238326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The Reality Check: 2025-26 in Numbers</a:t>
            </a:r>
          </a:p>
        </p:txBody>
      </p:sp>
      <p:sp>
        <p:nvSpPr>
          <p:cNvPr id="10" name="Stat Card 1"/>
          <p:cNvSpPr/>
          <p:nvPr/>
        </p:nvSpPr>
        <p:spPr>
          <a:xfrm>
            <a:off x="440683" y="2050000"/>
            <a:ext cx="3650000" cy="1750000"/>
          </a:xfrm>
          <a:prstGeom prst="rect">
            <a:avLst/>
          </a:prstGeom>
          <a:solidFill>
            <a:schemeClr val="accent2"/>
          </a:solidFill>
          <a:ln>
            <a:noFill/>
          </a:ln>
        </p:spPr>
        <p:txBody>
          <a:bodyPr lIns="180000" tIns="140000" rIns="180000" bIns="140000" anchor="t"/>
          <a:lstStyle/>
          <a:p>
            <a:pPr algn="l">
              <a:buNone/>
            </a:pPr>
            <a:r>
              <a:rPr lang="en-GB" sz="3200" b="1" noProof="0" dirty="0">
                <a:solidFill>
                  <a:schemeClr val="bg1"/>
                </a:solidFill>
              </a:rPr>
              <a:t>20%+</a:t>
            </a:r>
          </a:p>
          <a:p>
            <a:pPr algn="l">
              <a:buNone/>
            </a:pPr>
            <a:r>
              <a:rPr lang="en-GB" sz="1300" noProof="0" dirty="0">
                <a:solidFill>
                  <a:schemeClr val="bg1"/>
                </a:solidFill>
              </a:rPr>
              <a:t>of EU hydrogen pipeline (29.2 GW) cancelled or stalled</a:t>
            </a:r>
          </a:p>
        </p:txBody>
      </p:sp>
      <p:sp>
        <p:nvSpPr>
          <p:cNvPr id="11" name="Stat Card 2"/>
          <p:cNvSpPr/>
          <p:nvPr/>
        </p:nvSpPr>
        <p:spPr>
          <a:xfrm>
            <a:off x="4265683" y="2050000"/>
            <a:ext cx="3650000" cy="1750000"/>
          </a:xfrm>
          <a:prstGeom prst="rect">
            <a:avLst/>
          </a:prstGeom>
          <a:solidFill>
            <a:schemeClr val="accent5"/>
          </a:solidFill>
          <a:ln>
            <a:noFill/>
          </a:ln>
        </p:spPr>
        <p:txBody>
          <a:bodyPr lIns="180000" tIns="140000" rIns="180000" bIns="140000" anchor="t"/>
          <a:lstStyle/>
          <a:p>
            <a:pPr algn="l">
              <a:buNone/>
            </a:pPr>
            <a:r>
              <a:rPr lang="en-GB" sz="3200" b="1" noProof="0" dirty="0">
                <a:solidFill>
                  <a:schemeClr val="bg1"/>
                </a:solidFill>
              </a:rPr>
              <a:t>~60</a:t>
            </a:r>
          </a:p>
          <a:p>
            <a:pPr algn="l">
              <a:buNone/>
            </a:pPr>
            <a:r>
              <a:rPr lang="en-GB" sz="1300" noProof="0" dirty="0">
                <a:solidFill>
                  <a:schemeClr val="bg1"/>
                </a:solidFill>
              </a:rPr>
              <a:t>major clean hydrogen projects cancelled globally in 2025 (4.9 Mt/yr potential)</a:t>
            </a:r>
          </a:p>
        </p:txBody>
      </p:sp>
      <p:sp>
        <p:nvSpPr>
          <p:cNvPr id="12" name="Stat Card 3"/>
          <p:cNvSpPr/>
          <p:nvPr/>
        </p:nvSpPr>
        <p:spPr>
          <a:xfrm>
            <a:off x="8090683" y="2050000"/>
            <a:ext cx="3650000" cy="1750000"/>
          </a:xfrm>
          <a:prstGeom prst="rect">
            <a:avLst/>
          </a:prstGeom>
          <a:solidFill>
            <a:schemeClr val="accent6"/>
          </a:solidFill>
          <a:ln>
            <a:noFill/>
          </a:ln>
        </p:spPr>
        <p:txBody>
          <a:bodyPr lIns="180000" tIns="140000" rIns="180000" bIns="140000" anchor="t"/>
          <a:lstStyle/>
          <a:p>
            <a:pPr algn="l">
              <a:buNone/>
            </a:pPr>
            <a:r>
              <a:rPr lang="en-GB" sz="3200" b="1" noProof="0" dirty="0">
                <a:solidFill>
                  <a:schemeClr val="bg1"/>
                </a:solidFill>
              </a:rPr>
              <a:t>3.6%</a:t>
            </a:r>
          </a:p>
          <a:p>
            <a:pPr algn="l">
              <a:buNone/>
            </a:pPr>
            <a:r>
              <a:rPr lang="en-GB" sz="1300" noProof="0" dirty="0">
                <a:solidFill>
                  <a:schemeClr val="bg1"/>
                </a:solidFill>
              </a:rPr>
              <a:t>of EU pre-2030 supply projects had reached FID as of 2024</a:t>
            </a:r>
          </a:p>
        </p:txBody>
      </p:sp>
      <p:sp>
        <p:nvSpPr>
          <p:cNvPr id="13" name="Causes Heading"/>
          <p:cNvSpPr/>
          <p:nvPr/>
        </p:nvSpPr>
        <p:spPr>
          <a:xfrm>
            <a:off x="440683" y="4150000"/>
            <a:ext cx="11300036" cy="400000"/>
          </a:xfrm>
          <a:prstGeom prst="rect">
            <a:avLst/>
          </a:prstGeom>
        </p:spPr>
        <p:txBody>
          <a:bodyPr anchor="t"/>
          <a:lstStyle/>
          <a:p>
            <a:pPr algn="l">
              <a:buNone/>
            </a:pPr>
            <a:r>
              <a:rPr lang="en-GB" sz="1500" b="1" noProof="0" dirty="0">
                <a:solidFill>
                  <a:schemeClr val="accent2"/>
                </a:solidFill>
              </a:rPr>
              <a:t>Why projects are failing</a:t>
            </a:r>
          </a:p>
        </p:txBody>
      </p:sp>
      <p:sp>
        <p:nvSpPr>
          <p:cNvPr id="14" name="Causes Bullets"/>
          <p:cNvSpPr/>
          <p:nvPr/>
        </p:nvSpPr>
        <p:spPr>
          <a:xfrm>
            <a:off x="440683" y="4600000"/>
            <a:ext cx="11300036" cy="1900000"/>
          </a:xfrm>
          <a:prstGeom prst="rect">
            <a:avLst/>
          </a:prstGeom>
        </p:spPr>
        <p:txBody>
          <a:bodyPr anchor="t"/>
          <a:lstStyle/>
          <a:p>
            <a:pPr marL="285750" indent="-285750" algn="l">
              <a:buFont typeface="Arial"/>
              <a:buChar char="•"/>
            </a:pPr>
            <a:r>
              <a:rPr lang="en-GB" sz="1400" noProof="0" dirty="0">
                <a:solidFill>
                  <a:schemeClr val="tx2"/>
                </a:solidFill>
              </a:rPr>
              <a:t>High costs and economics: 32% of cancelled projects, 40% of lost capacity</a:t>
            </a:r>
          </a:p>
          <a:p>
            <a:pPr marL="285750" indent="-285750" algn="l">
              <a:buFont typeface="Arial"/>
              <a:buChar char="•"/>
            </a:pPr>
            <a:r>
              <a:rPr lang="en-GB" sz="1400" noProof="0" dirty="0">
                <a:solidFill>
                  <a:schemeClr val="tx2"/>
                </a:solidFill>
              </a:rPr>
              <a:t>Failure to secure funding: 18% of projects, 29% of lost capacity</a:t>
            </a:r>
          </a:p>
          <a:p>
            <a:pPr marL="285750" indent="-285750" algn="l">
              <a:buFont typeface="Arial"/>
              <a:buChar char="•"/>
            </a:pPr>
            <a:r>
              <a:rPr lang="en-GB" sz="1400" noProof="0" dirty="0">
                <a:solidFill>
                  <a:schemeClr val="tx2"/>
                </a:solidFill>
              </a:rPr>
              <a:t>Lack of demand: 11% of projects, 9% of lost capacity</a:t>
            </a:r>
          </a:p>
          <a:p>
            <a:pPr marL="285750" indent="-285750" algn="l">
              <a:buFont typeface="Arial"/>
              <a:buChar char="•"/>
            </a:pPr>
            <a:r>
              <a:rPr lang="en-GB" sz="1400" b="1" noProof="0" dirty="0">
                <a:solidFill>
                  <a:schemeClr val="accent2"/>
                </a:solidFill>
              </a:rPr>
              <a:t>Even winning a grant is no longer a safety net: </a:t>
            </a:r>
            <a:r>
              <a:rPr lang="en-GB" sz="1400" noProof="0" dirty="0">
                <a:solidFill>
                  <a:schemeClr val="tx2"/>
                </a:solidFill>
              </a:rPr>
              <a:t>7 of 15 projects selected in the EU Hydrogen Bank's second auction later withdrew</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EU Hydrogen Bank: Promise vs Delivery</a:t>
            </a:r>
          </a:p>
        </p:txBody>
      </p:sp>
      <p:graphicFrame>
        <p:nvGraphicFramePr>
          <p:cNvPr id="10" name="Auctions Table"/>
          <p:cNvGraphicFramePr>
            <a:graphicFrameLocks noGrp="1"/>
          </p:cNvGraphicFramePr>
          <p:nvPr>
            <p:extLst>
              <p:ext uri="{D42A27DB-BD31-4B8C-83A1-F6EECF244321}">
                <p14:modId xmlns:p14="http://schemas.microsoft.com/office/powerpoint/2010/main" val="3596799638"/>
              </p:ext>
            </p:extLst>
          </p:nvPr>
        </p:nvGraphicFramePr>
        <p:xfrm>
          <a:off x="440683" y="2050000"/>
          <a:ext cx="11300036" cy="2650000"/>
        </p:xfrm>
        <a:graphic>
          <a:graphicData uri="http://schemas.openxmlformats.org/drawingml/2006/table">
            <a:tbl>
              <a:tblPr firstRow="1" bandRow="1">
                <a:tableStyleId>{5C22544A-7EE6-4342-B048-85BDC9FD1C3A}</a:tableStyleId>
              </a:tblPr>
              <a:tblGrid>
                <a:gridCol w="1500000">
                  <a:extLst>
                    <a:ext uri="{9D8B030D-6E8A-4147-A177-3AD203B41FA5}">
                      <a16:colId xmlns:a16="http://schemas.microsoft.com/office/drawing/2014/main" val="20000"/>
                    </a:ext>
                  </a:extLst>
                </a:gridCol>
                <a:gridCol w="2200000">
                  <a:extLst>
                    <a:ext uri="{9D8B030D-6E8A-4147-A177-3AD203B41FA5}">
                      <a16:colId xmlns:a16="http://schemas.microsoft.com/office/drawing/2014/main" val="20001"/>
                    </a:ext>
                  </a:extLst>
                </a:gridCol>
                <a:gridCol w="1500000">
                  <a:extLst>
                    <a:ext uri="{9D8B030D-6E8A-4147-A177-3AD203B41FA5}">
                      <a16:colId xmlns:a16="http://schemas.microsoft.com/office/drawing/2014/main" val="20002"/>
                    </a:ext>
                  </a:extLst>
                </a:gridCol>
                <a:gridCol w="1000000">
                  <a:extLst>
                    <a:ext uri="{9D8B030D-6E8A-4147-A177-3AD203B41FA5}">
                      <a16:colId xmlns:a16="http://schemas.microsoft.com/office/drawing/2014/main" val="20003"/>
                    </a:ext>
                  </a:extLst>
                </a:gridCol>
                <a:gridCol w="5100036">
                  <a:extLst>
                    <a:ext uri="{9D8B030D-6E8A-4147-A177-3AD203B41FA5}">
                      <a16:colId xmlns:a16="http://schemas.microsoft.com/office/drawing/2014/main" val="20004"/>
                    </a:ext>
                  </a:extLst>
                </a:gridCol>
              </a:tblGrid>
              <a:tr h="450000">
                <a:tc>
                  <a:txBody>
                    <a:bodyPr/>
                    <a:lstStyle/>
                    <a:p>
                      <a:r>
                        <a:rPr lang="en-GB" sz="1200" b="1" noProof="0" dirty="0"/>
                        <a:t>Auction</a:t>
                      </a:r>
                    </a:p>
                  </a:txBody>
                  <a:tcPr anchor="ctr"/>
                </a:tc>
                <a:tc>
                  <a:txBody>
                    <a:bodyPr/>
                    <a:lstStyle/>
                    <a:p>
                      <a:r>
                        <a:rPr lang="en-GB" sz="1200" b="1" noProof="0" dirty="0"/>
                        <a:t>Period</a:t>
                      </a:r>
                    </a:p>
                  </a:txBody>
                  <a:tcPr anchor="ctr"/>
                </a:tc>
                <a:tc>
                  <a:txBody>
                    <a:bodyPr/>
                    <a:lstStyle/>
                    <a:p>
                      <a:r>
                        <a:rPr lang="en-GB" sz="1200" b="1" noProof="0" dirty="0"/>
                        <a:t>Budget</a:t>
                      </a:r>
                    </a:p>
                  </a:txBody>
                  <a:tcPr anchor="ctr"/>
                </a:tc>
                <a:tc>
                  <a:txBody>
                    <a:bodyPr/>
                    <a:lstStyle/>
                    <a:p>
                      <a:r>
                        <a:rPr lang="en-GB" sz="1200" b="1" noProof="0" dirty="0"/>
                        <a:t>Bids</a:t>
                      </a:r>
                    </a:p>
                  </a:txBody>
                  <a:tcPr anchor="ctr"/>
                </a:tc>
                <a:tc>
                  <a:txBody>
                    <a:bodyPr/>
                    <a:lstStyle/>
                    <a:p>
                      <a:r>
                        <a:rPr lang="en-GB" sz="1200" b="1" noProof="0" dirty="0"/>
                        <a:t>Outcome</a:t>
                      </a:r>
                    </a:p>
                  </a:txBody>
                  <a:tcPr anchor="ctr"/>
                </a:tc>
                <a:extLst>
                  <a:ext uri="{0D108BD9-81ED-4DB2-BD59-A6C34878D82A}">
                    <a16:rowId xmlns:a16="http://schemas.microsoft.com/office/drawing/2014/main" val="10000"/>
                  </a:ext>
                </a:extLst>
              </a:tr>
              <a:tr h="700000">
                <a:tc>
                  <a:txBody>
                    <a:bodyPr/>
                    <a:lstStyle/>
                    <a:p>
                      <a:r>
                        <a:rPr lang="en-GB" sz="1200" b="1" noProof="0" dirty="0"/>
                        <a:t>1st (IF23)</a:t>
                      </a:r>
                    </a:p>
                  </a:txBody>
                  <a:tcPr anchor="ctr"/>
                </a:tc>
                <a:tc>
                  <a:txBody>
                    <a:bodyPr/>
                    <a:lstStyle/>
                    <a:p>
                      <a:r>
                        <a:rPr lang="en-GB" sz="1200" noProof="0" dirty="0"/>
                        <a:t>Nov 2023 - Feb 2024</a:t>
                      </a:r>
                    </a:p>
                  </a:txBody>
                  <a:tcPr anchor="ctr"/>
                </a:tc>
                <a:tc>
                  <a:txBody>
                    <a:bodyPr/>
                    <a:lstStyle/>
                    <a:p>
                      <a:r>
                        <a:rPr lang="en-GB" sz="1200" noProof="0" dirty="0"/>
                        <a:t>€720M</a:t>
                      </a:r>
                    </a:p>
                  </a:txBody>
                  <a:tcPr anchor="ctr"/>
                </a:tc>
                <a:tc>
                  <a:txBody>
                    <a:bodyPr/>
                    <a:lstStyle/>
                    <a:p>
                      <a:r>
                        <a:rPr lang="en-GB" sz="1200" noProof="0" dirty="0"/>
                        <a:t>132</a:t>
                      </a:r>
                    </a:p>
                  </a:txBody>
                  <a:tcPr anchor="ctr"/>
                </a:tc>
                <a:tc>
                  <a:txBody>
                    <a:bodyPr/>
                    <a:lstStyle/>
                    <a:p>
                      <a:r>
                        <a:rPr lang="en-GB" sz="1200" noProof="0" dirty="0"/>
                        <a:t>7 projects selected; 1 later withdrew</a:t>
                      </a:r>
                    </a:p>
                  </a:txBody>
                  <a:tcPr anchor="ctr"/>
                </a:tc>
                <a:extLst>
                  <a:ext uri="{0D108BD9-81ED-4DB2-BD59-A6C34878D82A}">
                    <a16:rowId xmlns:a16="http://schemas.microsoft.com/office/drawing/2014/main" val="10001"/>
                  </a:ext>
                </a:extLst>
              </a:tr>
              <a:tr h="800000">
                <a:tc>
                  <a:txBody>
                    <a:bodyPr/>
                    <a:lstStyle/>
                    <a:p>
                      <a:r>
                        <a:rPr lang="en-GB" sz="1200" b="1" noProof="0" dirty="0"/>
                        <a:t>2nd (IF24)</a:t>
                      </a:r>
                    </a:p>
                  </a:txBody>
                  <a:tcPr anchor="ctr"/>
                </a:tc>
                <a:tc>
                  <a:txBody>
                    <a:bodyPr/>
                    <a:lstStyle/>
                    <a:p>
                      <a:r>
                        <a:rPr lang="en-GB" sz="1200" noProof="0" dirty="0"/>
                        <a:t>Dec 2024 - Feb 2025</a:t>
                      </a:r>
                    </a:p>
                  </a:txBody>
                  <a:tcPr anchor="ctr"/>
                </a:tc>
                <a:tc>
                  <a:txBody>
                    <a:bodyPr/>
                    <a:lstStyle/>
                    <a:p>
                      <a:r>
                        <a:rPr lang="en-GB" sz="1200" noProof="0" dirty="0"/>
                        <a:t>€1.2bn</a:t>
                      </a:r>
                    </a:p>
                  </a:txBody>
                  <a:tcPr anchor="ctr"/>
                </a:tc>
                <a:tc>
                  <a:txBody>
                    <a:bodyPr/>
                    <a:lstStyle/>
                    <a:p>
                      <a:r>
                        <a:rPr lang="en-GB" sz="1200" noProof="0" dirty="0"/>
                        <a:t>61</a:t>
                      </a:r>
                    </a:p>
                  </a:txBody>
                  <a:tcPr anchor="ctr"/>
                </a:tc>
                <a:tc>
                  <a:txBody>
                    <a:bodyPr/>
                    <a:lstStyle/>
                    <a:p>
                      <a:r>
                        <a:rPr lang="en-GB" sz="1200" b="1" noProof="0" dirty="0">
                          <a:solidFill>
                            <a:schemeClr val="accent2"/>
                          </a:solidFill>
                        </a:rPr>
                        <a:t>15 selected (2.34 GW); 7 withdrew after winning (1.88 GW)</a:t>
                      </a:r>
                    </a:p>
                  </a:txBody>
                  <a:tcPr anchor="ctr"/>
                </a:tc>
                <a:extLst>
                  <a:ext uri="{0D108BD9-81ED-4DB2-BD59-A6C34878D82A}">
                    <a16:rowId xmlns:a16="http://schemas.microsoft.com/office/drawing/2014/main" val="10002"/>
                  </a:ext>
                </a:extLst>
              </a:tr>
              <a:tr h="700000">
                <a:tc>
                  <a:txBody>
                    <a:bodyPr/>
                    <a:lstStyle/>
                    <a:p>
                      <a:r>
                        <a:rPr lang="en-GB" sz="1200" b="1" noProof="0" dirty="0"/>
                        <a:t>3rd</a:t>
                      </a:r>
                    </a:p>
                  </a:txBody>
                  <a:tcPr anchor="ctr"/>
                </a:tc>
                <a:tc>
                  <a:txBody>
                    <a:bodyPr/>
                    <a:lstStyle/>
                    <a:p>
                      <a:r>
                        <a:rPr lang="en-GB" sz="1200" noProof="0" dirty="0"/>
                        <a:t>Dec 2025 - Feb 2026</a:t>
                      </a:r>
                    </a:p>
                  </a:txBody>
                  <a:tcPr anchor="ctr"/>
                </a:tc>
                <a:tc>
                  <a:txBody>
                    <a:bodyPr/>
                    <a:lstStyle/>
                    <a:p>
                      <a:r>
                        <a:rPr lang="en-GB" sz="1200" noProof="0" dirty="0"/>
                        <a:t>€1.3bn</a:t>
                      </a:r>
                    </a:p>
                  </a:txBody>
                  <a:tcPr anchor="ctr"/>
                </a:tc>
                <a:tc>
                  <a:txBody>
                    <a:bodyPr/>
                    <a:lstStyle/>
                    <a:p>
                      <a:r>
                        <a:rPr lang="en-GB" sz="1200" noProof="0" dirty="0"/>
                        <a:t>58</a:t>
                      </a:r>
                    </a:p>
                  </a:txBody>
                  <a:tcPr anchor="ctr"/>
                </a:tc>
                <a:tc>
                  <a:txBody>
                    <a:bodyPr/>
                    <a:lstStyle/>
                    <a:p>
                      <a:r>
                        <a:rPr lang="en-GB" sz="1200" noProof="0" dirty="0"/>
                        <a:t>9 projects selected (6x oversubscribed); grant agreements expected Q4 2026</a:t>
                      </a:r>
                    </a:p>
                  </a:txBody>
                  <a:tcPr anchor="ctr"/>
                </a:tc>
                <a:extLst>
                  <a:ext uri="{0D108BD9-81ED-4DB2-BD59-A6C34878D82A}">
                    <a16:rowId xmlns:a16="http://schemas.microsoft.com/office/drawing/2014/main" val="10003"/>
                  </a:ext>
                </a:extLst>
              </a:tr>
            </a:tbl>
          </a:graphicData>
        </a:graphic>
      </p:graphicFrame>
      <p:sp>
        <p:nvSpPr>
          <p:cNvPr id="11" name="Callout"/>
          <p:cNvSpPr/>
          <p:nvPr/>
        </p:nvSpPr>
        <p:spPr>
          <a:xfrm>
            <a:off x="440683" y="5050000"/>
            <a:ext cx="11300036" cy="1300000"/>
          </a:xfrm>
          <a:prstGeom prst="rect">
            <a:avLst/>
          </a:prstGeom>
          <a:solidFill>
            <a:schemeClr val="lt2"/>
          </a:solidFill>
        </p:spPr>
        <p:txBody>
          <a:bodyPr lIns="200000" tIns="150000" rIns="200000" bIns="150000" anchor="t"/>
          <a:lstStyle/>
          <a:p>
            <a:pPr algn="l">
              <a:buNone/>
            </a:pPr>
            <a:r>
              <a:rPr lang="en-GB" sz="1400" i="1" noProof="0" dirty="0">
                <a:solidFill>
                  <a:schemeClr val="tx2"/>
                </a:solidFill>
              </a:rPr>
              <a:t>Roughly half of Auction 2's winners ultimately could not proceed. Only 6 of the eventual signees (Spain, Finland, Norway) had completed grant agreements by January 2026, totalling €270.6M. The Commission is expected to tighten EHB criteria further in 2026 to avoid a repeat.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Funding: Commitment vs Disbursement</a:t>
            </a:r>
          </a:p>
        </p:txBody>
      </p:sp>
      <p:sp>
        <p:nvSpPr>
          <p:cNvPr id="10" name="Card A"/>
          <p:cNvSpPr/>
          <p:nvPr/>
        </p:nvSpPr>
        <p:spPr>
          <a:xfrm>
            <a:off x="440683" y="2050000"/>
            <a:ext cx="5500000" cy="1900000"/>
          </a:xfrm>
          <a:prstGeom prst="rect">
            <a:avLst/>
          </a:prstGeom>
          <a:solidFill>
            <a:schemeClr val="accent2"/>
          </a:solidFill>
          <a:ln>
            <a:noFill/>
          </a:ln>
        </p:spPr>
        <p:txBody>
          <a:bodyPr lIns="180000" tIns="140000" rIns="180000" bIns="140000" anchor="t"/>
          <a:lstStyle/>
          <a:p>
            <a:pPr algn="l">
              <a:buNone/>
            </a:pPr>
            <a:r>
              <a:rPr lang="en-GB" sz="3000" b="1" noProof="0" dirty="0">
                <a:solidFill>
                  <a:schemeClr val="bg1"/>
                </a:solidFill>
              </a:rPr>
              <a:t>21%</a:t>
            </a:r>
          </a:p>
          <a:p>
            <a:pPr algn="l">
              <a:buNone/>
            </a:pPr>
            <a:r>
              <a:rPr lang="en-GB" sz="1300" noProof="0" dirty="0">
                <a:solidFill>
                  <a:schemeClr val="bg1"/>
                </a:solidFill>
              </a:rPr>
              <a:t>of 122 IPCEI hydrogen projects have reached FID; only €12.8bn of €18.9bn pledged has been allocated</a:t>
            </a:r>
          </a:p>
          <a:p>
            <a:pPr algn="l">
              <a:buNone/>
            </a:pPr>
            <a:r>
              <a:rPr lang="en-GB" sz="1000" i="1" noProof="0" dirty="0">
                <a:solidFill>
                  <a:schemeClr val="lt2"/>
                </a:solidFill>
              </a:rPr>
              <a:t>Hydrogen Europe analysis</a:t>
            </a:r>
          </a:p>
        </p:txBody>
      </p:sp>
      <p:sp>
        <p:nvSpPr>
          <p:cNvPr id="11" name="Card B"/>
          <p:cNvSpPr/>
          <p:nvPr/>
        </p:nvSpPr>
        <p:spPr>
          <a:xfrm>
            <a:off x="6090683" y="2050000"/>
            <a:ext cx="5500000" cy="1900000"/>
          </a:xfrm>
          <a:prstGeom prst="rect">
            <a:avLst/>
          </a:prstGeom>
          <a:solidFill>
            <a:schemeClr val="accent4"/>
          </a:solidFill>
          <a:ln>
            <a:noFill/>
          </a:ln>
        </p:spPr>
        <p:txBody>
          <a:bodyPr lIns="180000" tIns="140000" rIns="180000" bIns="140000" anchor="t"/>
          <a:lstStyle/>
          <a:p>
            <a:pPr algn="l">
              <a:buNone/>
            </a:pPr>
            <a:r>
              <a:rPr lang="en-GB" sz="3000" b="1" noProof="0" dirty="0">
                <a:solidFill>
                  <a:schemeClr val="bg1"/>
                </a:solidFill>
              </a:rPr>
              <a:t>€3bn</a:t>
            </a:r>
          </a:p>
          <a:p>
            <a:pPr algn="l">
              <a:buNone/>
            </a:pPr>
            <a:r>
              <a:rPr lang="en-GB" sz="1300" noProof="0" dirty="0">
                <a:solidFill>
                  <a:schemeClr val="bg1"/>
                </a:solidFill>
              </a:rPr>
              <a:t>actually disbursed of €21.4bn in committed EU and member state funding</a:t>
            </a:r>
          </a:p>
          <a:p>
            <a:pPr algn="l">
              <a:buNone/>
            </a:pPr>
            <a:r>
              <a:rPr lang="en-GB" sz="1000" i="1" noProof="0" dirty="0">
                <a:solidFill>
                  <a:schemeClr val="lt2"/>
                </a:solidFill>
              </a:rPr>
              <a:t>RMI, Feb 2026</a:t>
            </a:r>
          </a:p>
        </p:txBody>
      </p:sp>
      <p:sp>
        <p:nvSpPr>
          <p:cNvPr id="12" name="Card C"/>
          <p:cNvSpPr/>
          <p:nvPr/>
        </p:nvSpPr>
        <p:spPr>
          <a:xfrm>
            <a:off x="440683" y="4100000"/>
            <a:ext cx="5500000" cy="1900000"/>
          </a:xfrm>
          <a:prstGeom prst="rect">
            <a:avLst/>
          </a:prstGeom>
          <a:solidFill>
            <a:schemeClr val="accent5"/>
          </a:solidFill>
          <a:ln>
            <a:noFill/>
          </a:ln>
        </p:spPr>
        <p:txBody>
          <a:bodyPr lIns="180000" tIns="140000" rIns="180000" bIns="140000" anchor="t"/>
          <a:lstStyle/>
          <a:p>
            <a:pPr algn="l">
              <a:buNone/>
            </a:pPr>
            <a:r>
              <a:rPr lang="en-GB" sz="3000" b="1" noProof="0" dirty="0">
                <a:solidFill>
                  <a:schemeClr val="bg1"/>
                </a:solidFill>
              </a:rPr>
              <a:t>35-70%</a:t>
            </a:r>
          </a:p>
          <a:p>
            <a:pPr algn="l">
              <a:buNone/>
            </a:pPr>
            <a:r>
              <a:rPr lang="en-GB" sz="1300" noProof="0" dirty="0">
                <a:solidFill>
                  <a:schemeClr val="bg1"/>
                </a:solidFill>
              </a:rPr>
              <a:t>national subsidy intensity caps vary widely: Austria 35%, France 70%, Belgium/Flanders 50%</a:t>
            </a:r>
          </a:p>
          <a:p>
            <a:pPr algn="l">
              <a:buNone/>
            </a:pPr>
            <a:r>
              <a:rPr lang="en-GB" sz="1000" i="1" noProof="0" dirty="0">
                <a:solidFill>
                  <a:schemeClr val="lt2"/>
                </a:solidFill>
              </a:rPr>
              <a:t>Strategic Energy Europe, 2025</a:t>
            </a:r>
          </a:p>
        </p:txBody>
      </p:sp>
      <p:sp>
        <p:nvSpPr>
          <p:cNvPr id="13" name="Card D"/>
          <p:cNvSpPr/>
          <p:nvPr/>
        </p:nvSpPr>
        <p:spPr>
          <a:xfrm>
            <a:off x="6090683" y="4100000"/>
            <a:ext cx="5500000" cy="1900000"/>
          </a:xfrm>
          <a:prstGeom prst="rect">
            <a:avLst/>
          </a:prstGeom>
          <a:solidFill>
            <a:schemeClr val="accent6"/>
          </a:solidFill>
          <a:ln>
            <a:noFill/>
          </a:ln>
        </p:spPr>
        <p:txBody>
          <a:bodyPr lIns="180000" tIns="140000" rIns="180000" bIns="140000" anchor="t"/>
          <a:lstStyle/>
          <a:p>
            <a:pPr algn="l">
              <a:buNone/>
            </a:pPr>
            <a:r>
              <a:rPr lang="en-GB" sz="3000" b="1" noProof="0" dirty="0">
                <a:solidFill>
                  <a:schemeClr val="bg1"/>
                </a:solidFill>
              </a:rPr>
              <a:t>3 countries</a:t>
            </a:r>
          </a:p>
          <a:p>
            <a:pPr algn="l">
              <a:buNone/>
            </a:pPr>
            <a:r>
              <a:rPr lang="en-GB" sz="1300" noProof="0" dirty="0">
                <a:solidFill>
                  <a:schemeClr val="bg1"/>
                </a:solidFill>
              </a:rPr>
              <a:t>Germany, the Netherlands and France account for the large majority of funding deployed</a:t>
            </a:r>
          </a:p>
          <a:p>
            <a:pPr algn="l">
              <a:buNone/>
            </a:pPr>
            <a:r>
              <a:rPr lang="en-GB" sz="1000" i="1" noProof="0" dirty="0">
                <a:solidFill>
                  <a:schemeClr val="lt2"/>
                </a:solidFill>
              </a:rPr>
              <a:t>RMI, Feb 2026</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The China Challenge</a:t>
            </a:r>
          </a:p>
        </p:txBody>
      </p:sp>
      <p:sp>
        <p:nvSpPr>
          <p:cNvPr id="10" name="Card A"/>
          <p:cNvSpPr/>
          <p:nvPr/>
        </p:nvSpPr>
        <p:spPr>
          <a:xfrm>
            <a:off x="440683" y="2050000"/>
            <a:ext cx="5500000" cy="1700000"/>
          </a:xfrm>
          <a:prstGeom prst="rect">
            <a:avLst/>
          </a:prstGeom>
          <a:solidFill>
            <a:schemeClr val="accent2"/>
          </a:solidFill>
          <a:ln>
            <a:noFill/>
          </a:ln>
        </p:spPr>
        <p:txBody>
          <a:bodyPr lIns="180000" tIns="120000" rIns="180000" bIns="120000" anchor="t"/>
          <a:lstStyle/>
          <a:p>
            <a:pPr algn="l">
              <a:buNone/>
            </a:pPr>
            <a:r>
              <a:rPr lang="en-GB" sz="2800" b="1" noProof="0" dirty="0">
                <a:solidFill>
                  <a:schemeClr val="bg1"/>
                </a:solidFill>
              </a:rPr>
              <a:t>50-86%</a:t>
            </a:r>
          </a:p>
          <a:p>
            <a:pPr algn="l">
              <a:buNone/>
            </a:pPr>
            <a:r>
              <a:rPr lang="en-GB" sz="1200" noProof="0" dirty="0">
                <a:solidFill>
                  <a:schemeClr val="bg1"/>
                </a:solidFill>
              </a:rPr>
              <a:t>of global electrolyser manufacturing capacity is Chinese, depending on methodology</a:t>
            </a:r>
          </a:p>
          <a:p>
            <a:pPr algn="l">
              <a:buNone/>
            </a:pPr>
            <a:r>
              <a:rPr lang="en-GB" sz="950" i="1" noProof="0" dirty="0">
                <a:solidFill>
                  <a:schemeClr val="lt2"/>
                </a:solidFill>
              </a:rPr>
              <a:t>IEA / World Bank Group, Feb 2026</a:t>
            </a:r>
          </a:p>
        </p:txBody>
      </p:sp>
      <p:sp>
        <p:nvSpPr>
          <p:cNvPr id="11" name="Card B"/>
          <p:cNvSpPr/>
          <p:nvPr/>
        </p:nvSpPr>
        <p:spPr>
          <a:xfrm>
            <a:off x="6090683" y="2050000"/>
            <a:ext cx="5500000" cy="1700000"/>
          </a:xfrm>
          <a:prstGeom prst="rect">
            <a:avLst/>
          </a:prstGeom>
          <a:solidFill>
            <a:schemeClr val="accent5"/>
          </a:solidFill>
          <a:ln>
            <a:noFill/>
          </a:ln>
        </p:spPr>
        <p:txBody>
          <a:bodyPr lIns="180000" tIns="120000" rIns="180000" bIns="120000" anchor="t"/>
          <a:lstStyle/>
          <a:p>
            <a:pPr algn="l">
              <a:buNone/>
            </a:pPr>
            <a:r>
              <a:rPr lang="en-GB" sz="2800" b="1" noProof="0" dirty="0">
                <a:solidFill>
                  <a:schemeClr val="bg1"/>
                </a:solidFill>
              </a:rPr>
              <a:t>85-86%</a:t>
            </a:r>
          </a:p>
          <a:p>
            <a:pPr algn="l">
              <a:buNone/>
            </a:pPr>
            <a:r>
              <a:rPr lang="en-GB" sz="1200" noProof="0" dirty="0">
                <a:solidFill>
                  <a:schemeClr val="bg1"/>
                </a:solidFill>
              </a:rPr>
              <a:t>Chinese share of global alkaline (ALK) electrolyser manufacturing specifically</a:t>
            </a:r>
          </a:p>
          <a:p>
            <a:pPr algn="l">
              <a:buNone/>
            </a:pPr>
            <a:r>
              <a:rPr lang="en-GB" sz="950" i="1" noProof="0" dirty="0">
                <a:solidFill>
                  <a:schemeClr val="lt2"/>
                </a:solidFill>
              </a:rPr>
              <a:t>World Bank Group, Feb 2026</a:t>
            </a:r>
          </a:p>
        </p:txBody>
      </p:sp>
      <p:sp>
        <p:nvSpPr>
          <p:cNvPr id="12" name="Card C"/>
          <p:cNvSpPr/>
          <p:nvPr/>
        </p:nvSpPr>
        <p:spPr>
          <a:xfrm>
            <a:off x="440683" y="3900000"/>
            <a:ext cx="5500000" cy="1700000"/>
          </a:xfrm>
          <a:prstGeom prst="rect">
            <a:avLst/>
          </a:prstGeom>
          <a:solidFill>
            <a:schemeClr val="accent6"/>
          </a:solidFill>
          <a:ln>
            <a:noFill/>
          </a:ln>
        </p:spPr>
        <p:txBody>
          <a:bodyPr lIns="180000" tIns="120000" rIns="180000" bIns="120000" anchor="t"/>
          <a:lstStyle/>
          <a:p>
            <a:pPr algn="l">
              <a:buNone/>
            </a:pPr>
            <a:r>
              <a:rPr lang="en-GB" sz="2800" b="1" noProof="0" dirty="0">
                <a:solidFill>
                  <a:schemeClr val="bg1"/>
                </a:solidFill>
              </a:rPr>
              <a:t>39-40 GW</a:t>
            </a:r>
          </a:p>
          <a:p>
            <a:pPr algn="l">
              <a:buNone/>
            </a:pPr>
            <a:r>
              <a:rPr lang="en-GB" sz="1200" noProof="0" dirty="0">
                <a:solidFill>
                  <a:schemeClr val="bg1"/>
                </a:solidFill>
              </a:rPr>
              <a:t>Chinese annual manufacturing capacity vs roughly 10 GW global demand in 2025-26</a:t>
            </a:r>
          </a:p>
          <a:p>
            <a:pPr algn="l">
              <a:buNone/>
            </a:pPr>
            <a:r>
              <a:rPr lang="en-GB" sz="950" i="1" noProof="0" dirty="0">
                <a:solidFill>
                  <a:schemeClr val="lt2"/>
                </a:solidFill>
              </a:rPr>
              <a:t>Green Building Africa, Feb 2026</a:t>
            </a:r>
          </a:p>
        </p:txBody>
      </p:sp>
      <p:sp>
        <p:nvSpPr>
          <p:cNvPr id="13" name="Card D"/>
          <p:cNvSpPr/>
          <p:nvPr/>
        </p:nvSpPr>
        <p:spPr>
          <a:xfrm>
            <a:off x="6090683" y="3900000"/>
            <a:ext cx="5500000" cy="1700000"/>
          </a:xfrm>
          <a:prstGeom prst="rect">
            <a:avLst/>
          </a:prstGeom>
          <a:solidFill>
            <a:schemeClr val="accent3"/>
          </a:solidFill>
          <a:ln>
            <a:noFill/>
          </a:ln>
        </p:spPr>
        <p:txBody>
          <a:bodyPr lIns="180000" tIns="120000" rIns="180000" bIns="120000" anchor="t"/>
          <a:lstStyle/>
          <a:p>
            <a:pPr algn="l">
              <a:buNone/>
            </a:pPr>
            <a:r>
              <a:rPr lang="en-GB" sz="2800" b="1" noProof="0" dirty="0">
                <a:solidFill>
                  <a:schemeClr val="bg1"/>
                </a:solidFill>
              </a:rPr>
              <a:t>45-60%</a:t>
            </a:r>
          </a:p>
          <a:p>
            <a:pPr algn="l">
              <a:buNone/>
            </a:pPr>
            <a:r>
              <a:rPr lang="en-GB" sz="1200" noProof="0" dirty="0">
                <a:solidFill>
                  <a:schemeClr val="bg1"/>
                </a:solidFill>
              </a:rPr>
              <a:t>genuine cost gap on closer scrutiny - not the often-cited "75% cheaper"</a:t>
            </a:r>
          </a:p>
          <a:p>
            <a:pPr algn="l">
              <a:buNone/>
            </a:pPr>
            <a:r>
              <a:rPr lang="en-GB" sz="950" i="1" noProof="0" dirty="0">
                <a:solidFill>
                  <a:schemeClr val="lt2"/>
                </a:solidFill>
              </a:rPr>
              <a:t>CRU Group, Nov 2025</a:t>
            </a:r>
          </a:p>
        </p:txBody>
      </p:sp>
      <p:sp>
        <p:nvSpPr>
          <p:cNvPr id="14" name="Quote"/>
          <p:cNvSpPr/>
          <p:nvPr/>
        </p:nvSpPr>
        <p:spPr>
          <a:xfrm>
            <a:off x="440683" y="5750000"/>
            <a:ext cx="11300036" cy="650000"/>
          </a:xfrm>
          <a:prstGeom prst="rect">
            <a:avLst/>
          </a:prstGeom>
        </p:spPr>
        <p:txBody>
          <a:bodyPr anchor="t"/>
          <a:lstStyle/>
          <a:p>
            <a:pPr algn="l">
              <a:buNone/>
            </a:pPr>
            <a:r>
              <a:rPr lang="en-GB" sz="1300" i="1" noProof="0" dirty="0">
                <a:solidFill>
                  <a:schemeClr val="tx2"/>
                </a:solidFill>
              </a:rPr>
              <a:t>"Europe and the US relinquished their leadership in clean hydrogen to China in 2025." - H2TECH, Jan 2026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C54462B-034B-3467-59F1-A8BE72ADE9CE}"/>
              </a:ext>
            </a:extLst>
          </p:cNvPr>
          <p:cNvSpPr>
            <a:spLocks noGrp="1"/>
          </p:cNvSpPr>
          <p:nvPr>
            <p:ph type="title"/>
          </p:nvPr>
        </p:nvSpPr>
        <p:spPr/>
        <p:txBody>
          <a:bodyPr/>
          <a:lstStyle/>
          <a:p>
            <a:r>
              <a:rPr lang="en-GB" noProof="0" dirty="0"/>
              <a:t>Welcome Address </a:t>
            </a:r>
          </a:p>
        </p:txBody>
      </p:sp>
      <p:sp>
        <p:nvSpPr>
          <p:cNvPr id="3" name="TextBox 2">
            <a:extLst>
              <a:ext uri="{FF2B5EF4-FFF2-40B4-BE49-F238E27FC236}">
                <a16:creationId xmlns:a16="http://schemas.microsoft.com/office/drawing/2014/main" id="{02C8CA14-FDF8-B072-EE19-74A76C5C2F50}"/>
              </a:ext>
            </a:extLst>
          </p:cNvPr>
          <p:cNvSpPr txBox="1"/>
          <p:nvPr/>
        </p:nvSpPr>
        <p:spPr>
          <a:xfrm>
            <a:off x="575894" y="2963888"/>
            <a:ext cx="6096000" cy="707886"/>
          </a:xfrm>
          <a:prstGeom prst="rect">
            <a:avLst/>
          </a:prstGeom>
          <a:noFill/>
        </p:spPr>
        <p:txBody>
          <a:bodyPr wrap="square">
            <a:spAutoFit/>
          </a:bodyPr>
          <a:lstStyle/>
          <a:p>
            <a:r>
              <a:rPr lang="en-GB" sz="4000" noProof="0" dirty="0">
                <a:solidFill>
                  <a:srgbClr val="335C75"/>
                </a:solidFill>
              </a:rPr>
              <a:t>Erin </a:t>
            </a:r>
            <a:r>
              <a:rPr lang="en-GB" sz="4000" noProof="0" dirty="0" err="1">
                <a:solidFill>
                  <a:srgbClr val="335C75"/>
                </a:solidFill>
              </a:rPr>
              <a:t>McGreehan</a:t>
            </a:r>
            <a:r>
              <a:rPr lang="en-GB" sz="4000" noProof="0" dirty="0">
                <a:solidFill>
                  <a:srgbClr val="335C75"/>
                </a:solidFill>
              </a:rPr>
              <a:t>, TD</a:t>
            </a:r>
          </a:p>
        </p:txBody>
      </p:sp>
      <p:pic>
        <p:nvPicPr>
          <p:cNvPr id="5" name="Picture 4">
            <a:extLst>
              <a:ext uri="{FF2B5EF4-FFF2-40B4-BE49-F238E27FC236}">
                <a16:creationId xmlns:a16="http://schemas.microsoft.com/office/drawing/2014/main" id="{04A2D136-C701-7265-F0FE-0A593E0364A6}"/>
              </a:ext>
            </a:extLst>
          </p:cNvPr>
          <p:cNvPicPr>
            <a:picLocks noChangeAspect="1"/>
          </p:cNvPicPr>
          <p:nvPr/>
        </p:nvPicPr>
        <p:blipFill>
          <a:blip r:embed="rId3"/>
          <a:stretch>
            <a:fillRect/>
          </a:stretch>
        </p:blipFill>
        <p:spPr>
          <a:xfrm>
            <a:off x="5487629" y="2197510"/>
            <a:ext cx="6282812" cy="418854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The EU's Response: The 25% Rule</a:t>
            </a:r>
          </a:p>
        </p:txBody>
      </p:sp>
      <p:sp>
        <p:nvSpPr>
          <p:cNvPr id="3" name="Content Placeholder 2"/>
          <p:cNvSpPr>
            <a:spLocks noGrp="1"/>
          </p:cNvSpPr>
          <p:nvPr>
            <p:ph sz="half" idx="1"/>
          </p:nvPr>
        </p:nvSpPr>
        <p:spPr/>
        <p:txBody>
          <a:bodyPr anchor="t"/>
          <a:lstStyle/>
          <a:p>
            <a:pPr marL="0" indent="0">
              <a:buNone/>
            </a:pPr>
            <a:r>
              <a:rPr lang="en-GB" b="1" noProof="0" dirty="0">
                <a:solidFill>
                  <a:schemeClr val="accent2"/>
                </a:solidFill>
              </a:rPr>
              <a:t>How It Works</a:t>
            </a:r>
          </a:p>
          <a:p>
            <a:pPr lvl="0"/>
            <a:r>
              <a:rPr lang="en-GB" noProof="0" dirty="0"/>
              <a:t>Introduced for the 2nd EU Hydrogen Bank auction (Dec 2024) after manufacturer pressure on the Commission</a:t>
            </a:r>
          </a:p>
          <a:p>
            <a:pPr lvl="0"/>
            <a:r>
              <a:rPr lang="en-GB" noProof="0" dirty="0"/>
              <a:t>Caps Chinese-sourced electrolyser stack capacity at 25% (MWe) of project capacity</a:t>
            </a:r>
          </a:p>
          <a:p>
            <a:pPr lvl="0"/>
            <a:r>
              <a:rPr lang="en-GB" noProof="0" dirty="0"/>
              <a:t>Paired with cybersecurity, ISO safety and NZIA-aligned resilience criteria</a:t>
            </a:r>
          </a:p>
          <a:p>
            <a:pPr lvl="0"/>
            <a:r>
              <a:rPr lang="en-GB" noProof="0" dirty="0"/>
              <a:t>Explicitly framed as avoiding a repeat of the solar sector outcome</a:t>
            </a:r>
          </a:p>
        </p:txBody>
      </p:sp>
      <p:sp>
        <p:nvSpPr>
          <p:cNvPr id="4" name="Content Placeholder 3"/>
          <p:cNvSpPr>
            <a:spLocks noGrp="1"/>
          </p:cNvSpPr>
          <p:nvPr>
            <p:ph sz="half" idx="2"/>
          </p:nvPr>
        </p:nvSpPr>
        <p:spPr/>
        <p:txBody>
          <a:bodyPr anchor="t"/>
          <a:lstStyle/>
          <a:p>
            <a:pPr marL="0" indent="0">
              <a:buNone/>
            </a:pPr>
            <a:r>
              <a:rPr lang="en-GB" b="1" noProof="0" dirty="0">
                <a:solidFill>
                  <a:schemeClr val="accent2"/>
                </a:solidFill>
              </a:rPr>
              <a:t>Where It Falls Short</a:t>
            </a:r>
          </a:p>
          <a:p>
            <a:pPr lvl="0"/>
            <a:r>
              <a:rPr lang="en-GB" noProof="0" dirty="0"/>
              <a:t>Scope is narrow: stack only, not full balance-of-plant</a:t>
            </a:r>
          </a:p>
          <a:p>
            <a:pPr lvl="0"/>
            <a:r>
              <a:rPr lang="en-GB" noProof="0" dirty="0"/>
              <a:t>Risk of circumvention via Chinese-EU joint ventures and local assembly</a:t>
            </a:r>
          </a:p>
          <a:p>
            <a:pPr lvl="0"/>
            <a:r>
              <a:rPr lang="en-GB" noProof="0" dirty="0"/>
              <a:t>Applies only to EHB-funded projects, not IPCEI or private capital</a:t>
            </a:r>
          </a:p>
          <a:p>
            <a:pPr lvl="0"/>
            <a:r>
              <a:rPr lang="en-GB" noProof="0" dirty="0"/>
              <a:t>Mechanically raises project LCOH at the moment cost is the binding constraint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Creating Demand: RED III Mandates</a:t>
            </a:r>
          </a:p>
        </p:txBody>
      </p:sp>
      <p:sp>
        <p:nvSpPr>
          <p:cNvPr id="20" name="Chart Caption"/>
          <p:cNvSpPr/>
          <p:nvPr/>
        </p:nvSpPr>
        <p:spPr>
          <a:xfrm>
            <a:off x="440683" y="1950000"/>
            <a:ext cx="5000000" cy="350000"/>
          </a:xfrm>
          <a:prstGeom prst="rect">
            <a:avLst/>
          </a:prstGeom>
        </p:spPr>
        <p:txBody>
          <a:bodyPr anchor="t"/>
          <a:lstStyle/>
          <a:p>
            <a:pPr algn="l">
              <a:buNone/>
            </a:pPr>
            <a:r>
              <a:rPr lang="en-GB" sz="1300" b="1" noProof="0" dirty="0">
                <a:solidFill>
                  <a:schemeClr val="accent2"/>
                </a:solidFill>
              </a:rPr>
              <a:t>Industry: Renewable Hydrogen Share Target</a:t>
            </a:r>
          </a:p>
        </p:txBody>
      </p:sp>
      <p:sp>
        <p:nvSpPr>
          <p:cNvPr id="21" name="Baseline"/>
          <p:cNvSpPr/>
          <p:nvPr/>
        </p:nvSpPr>
        <p:spPr>
          <a:xfrm>
            <a:off x="440683" y="5790000"/>
            <a:ext cx="5000000" cy="20000"/>
          </a:xfrm>
          <a:prstGeom prst="rect">
            <a:avLst/>
          </a:prstGeom>
          <a:solidFill>
            <a:schemeClr val="tx2"/>
          </a:solidFill>
          <a:ln>
            <a:noFill/>
          </a:ln>
        </p:spPr>
        <p:txBody>
          <a:bodyPr/>
          <a:lstStyle/>
          <a:p>
            <a:endParaRPr lang="en-GB" noProof="0" dirty="0"/>
          </a:p>
        </p:txBody>
      </p:sp>
      <p:sp>
        <p:nvSpPr>
          <p:cNvPr id="22" name="Bar 2030"/>
          <p:cNvSpPr/>
          <p:nvPr/>
        </p:nvSpPr>
        <p:spPr>
          <a:xfrm>
            <a:off x="1340683" y="4414000"/>
            <a:ext cx="1200000" cy="1376000"/>
          </a:xfrm>
          <a:prstGeom prst="rect">
            <a:avLst/>
          </a:prstGeom>
          <a:solidFill>
            <a:schemeClr val="accent2"/>
          </a:solidFill>
          <a:ln>
            <a:noFill/>
          </a:ln>
        </p:spPr>
        <p:txBody>
          <a:bodyPr/>
          <a:lstStyle/>
          <a:p>
            <a:endParaRPr lang="en-GB" noProof="0" dirty="0"/>
          </a:p>
        </p:txBody>
      </p:sp>
      <p:sp>
        <p:nvSpPr>
          <p:cNvPr id="23" name="Bar 2030 Label"/>
          <p:cNvSpPr/>
          <p:nvPr/>
        </p:nvSpPr>
        <p:spPr>
          <a:xfrm>
            <a:off x="1340683" y="4054000"/>
            <a:ext cx="1200000" cy="350000"/>
          </a:xfrm>
          <a:prstGeom prst="rect">
            <a:avLst/>
          </a:prstGeom>
        </p:spPr>
        <p:txBody>
          <a:bodyPr anchor="b"/>
          <a:lstStyle/>
          <a:p>
            <a:pPr algn="ctr">
              <a:buNone/>
            </a:pPr>
            <a:r>
              <a:rPr lang="en-GB" sz="1800" b="1" noProof="0" dirty="0">
                <a:solidFill>
                  <a:schemeClr val="accent2"/>
                </a:solidFill>
              </a:rPr>
              <a:t>42%</a:t>
            </a:r>
          </a:p>
        </p:txBody>
      </p:sp>
      <p:sp>
        <p:nvSpPr>
          <p:cNvPr id="24" name="Bar 2030 Category"/>
          <p:cNvSpPr/>
          <p:nvPr/>
        </p:nvSpPr>
        <p:spPr>
          <a:xfrm>
            <a:off x="1340683" y="5830000"/>
            <a:ext cx="1200000" cy="350000"/>
          </a:xfrm>
          <a:prstGeom prst="rect">
            <a:avLst/>
          </a:prstGeom>
        </p:spPr>
        <p:txBody>
          <a:bodyPr anchor="t"/>
          <a:lstStyle/>
          <a:p>
            <a:pPr algn="ctr">
              <a:buNone/>
            </a:pPr>
            <a:r>
              <a:rPr lang="en-GB" sz="1300" noProof="0" dirty="0">
                <a:solidFill>
                  <a:schemeClr val="tx2"/>
                </a:solidFill>
              </a:rPr>
              <a:t>2030</a:t>
            </a:r>
          </a:p>
        </p:txBody>
      </p:sp>
      <p:sp>
        <p:nvSpPr>
          <p:cNvPr id="25" name="Bar 2035"/>
          <p:cNvSpPr/>
          <p:nvPr/>
        </p:nvSpPr>
        <p:spPr>
          <a:xfrm>
            <a:off x="3340683" y="3820000"/>
            <a:ext cx="1200000" cy="1970000"/>
          </a:xfrm>
          <a:prstGeom prst="rect">
            <a:avLst/>
          </a:prstGeom>
          <a:solidFill>
            <a:schemeClr val="accent4"/>
          </a:solidFill>
          <a:ln>
            <a:noFill/>
          </a:ln>
        </p:spPr>
        <p:txBody>
          <a:bodyPr/>
          <a:lstStyle/>
          <a:p>
            <a:endParaRPr lang="en-GB" noProof="0" dirty="0"/>
          </a:p>
        </p:txBody>
      </p:sp>
      <p:sp>
        <p:nvSpPr>
          <p:cNvPr id="26" name="Bar 2035 Label"/>
          <p:cNvSpPr/>
          <p:nvPr/>
        </p:nvSpPr>
        <p:spPr>
          <a:xfrm>
            <a:off x="3340683" y="3460000"/>
            <a:ext cx="1200000" cy="350000"/>
          </a:xfrm>
          <a:prstGeom prst="rect">
            <a:avLst/>
          </a:prstGeom>
        </p:spPr>
        <p:txBody>
          <a:bodyPr anchor="b"/>
          <a:lstStyle/>
          <a:p>
            <a:pPr algn="ctr">
              <a:buNone/>
            </a:pPr>
            <a:r>
              <a:rPr lang="en-GB" sz="1800" b="1" noProof="0" dirty="0">
                <a:solidFill>
                  <a:schemeClr val="accent4"/>
                </a:solidFill>
              </a:rPr>
              <a:t>60%</a:t>
            </a:r>
          </a:p>
        </p:txBody>
      </p:sp>
      <p:sp>
        <p:nvSpPr>
          <p:cNvPr id="27" name="Bar 2035 Category"/>
          <p:cNvSpPr/>
          <p:nvPr/>
        </p:nvSpPr>
        <p:spPr>
          <a:xfrm>
            <a:off x="3340683" y="5830000"/>
            <a:ext cx="1200000" cy="350000"/>
          </a:xfrm>
          <a:prstGeom prst="rect">
            <a:avLst/>
          </a:prstGeom>
        </p:spPr>
        <p:txBody>
          <a:bodyPr anchor="t"/>
          <a:lstStyle/>
          <a:p>
            <a:pPr algn="ctr">
              <a:buNone/>
            </a:pPr>
            <a:r>
              <a:rPr lang="en-GB" sz="1300" noProof="0" dirty="0">
                <a:solidFill>
                  <a:schemeClr val="tx2"/>
                </a:solidFill>
              </a:rPr>
              <a:t>2035</a:t>
            </a:r>
          </a:p>
        </p:txBody>
      </p:sp>
      <p:sp>
        <p:nvSpPr>
          <p:cNvPr id="28" name="Right Text"/>
          <p:cNvSpPr/>
          <p:nvPr/>
        </p:nvSpPr>
        <p:spPr>
          <a:xfrm>
            <a:off x="5950683" y="1950000"/>
            <a:ext cx="5790036" cy="4250000"/>
          </a:xfrm>
          <a:prstGeom prst="rect">
            <a:avLst/>
          </a:prstGeom>
        </p:spPr>
        <p:txBody>
          <a:bodyPr anchor="t"/>
          <a:lstStyle/>
          <a:p>
            <a:pPr marL="0" indent="0">
              <a:buNone/>
            </a:pPr>
            <a:r>
              <a:rPr lang="en-GB" b="1" noProof="0" dirty="0">
                <a:solidFill>
                  <a:schemeClr val="accent2"/>
                </a:solidFill>
              </a:rPr>
              <a:t>RED III Mandates</a:t>
            </a:r>
          </a:p>
          <a:p>
            <a:pPr marL="285750" indent="-285750">
              <a:buFont typeface="Arial"/>
              <a:buChar char="•"/>
            </a:pPr>
            <a:r>
              <a:rPr lang="en-GB" sz="1400" noProof="0" dirty="0">
                <a:solidFill>
                  <a:schemeClr val="tx2"/>
                </a:solidFill>
              </a:rPr>
              <a:t>Industry: 42% renewable hydrogen by 2030, rising to 60% by 2035</a:t>
            </a:r>
          </a:p>
          <a:p>
            <a:pPr marL="285750" indent="-285750">
              <a:buFont typeface="Arial"/>
              <a:buChar char="•"/>
            </a:pPr>
            <a:r>
              <a:rPr lang="en-GB" sz="1400" noProof="0" dirty="0">
                <a:solidFill>
                  <a:schemeClr val="tx2"/>
                </a:solidFill>
              </a:rPr>
              <a:t>Transport: minimum 1% RFNBO share by 2030</a:t>
            </a:r>
          </a:p>
          <a:p>
            <a:pPr marL="0" indent="0">
              <a:buNone/>
            </a:pPr>
            <a:r>
              <a:rPr lang="en-GB" b="1" noProof="0" dirty="0">
                <a:solidFill>
                  <a:schemeClr val="accent2"/>
                </a:solidFill>
              </a:rPr>
              <a:t>Why This Matters</a:t>
            </a:r>
          </a:p>
          <a:p>
            <a:pPr marL="285750" indent="-285750">
              <a:buFont typeface="Arial"/>
              <a:buChar char="•"/>
            </a:pPr>
            <a:r>
              <a:rPr lang="en-GB" sz="1400" noProof="0" dirty="0">
                <a:solidFill>
                  <a:schemeClr val="tx2"/>
                </a:solidFill>
              </a:rPr>
              <a:t>Solves the chicken-and-egg problem by creating guaranteed demand before the market matures</a:t>
            </a:r>
          </a:p>
          <a:p>
            <a:pPr marL="0" indent="0">
              <a:buNone/>
            </a:pPr>
            <a:r>
              <a:rPr lang="en-GB" b="1" noProof="0" dirty="0">
                <a:solidFill>
                  <a:schemeClr val="accent5"/>
                </a:solidFill>
              </a:rPr>
              <a:t>Key Tension</a:t>
            </a:r>
          </a:p>
          <a:p>
            <a:pPr marL="0" indent="0">
              <a:buNone/>
            </a:pPr>
            <a:r>
              <a:rPr lang="en-GB" sz="1400" noProof="0" dirty="0">
                <a:solidFill>
                  <a:schemeClr val="tx2"/>
                </a:solidFill>
              </a:rPr>
              <a:t>Industrial users face real cost premiums. Mandates must be matched by infrastructure, financial support and realistic timelines.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National Funding: A Patchwork</a:t>
            </a:r>
          </a:p>
        </p:txBody>
      </p:sp>
      <p:graphicFrame>
        <p:nvGraphicFramePr>
          <p:cNvPr id="10" name="National Table"/>
          <p:cNvGraphicFramePr>
            <a:graphicFrameLocks noGrp="1"/>
          </p:cNvGraphicFramePr>
          <p:nvPr>
            <p:extLst>
              <p:ext uri="{D42A27DB-BD31-4B8C-83A1-F6EECF244321}">
                <p14:modId xmlns:p14="http://schemas.microsoft.com/office/powerpoint/2010/main" val="2279071992"/>
              </p:ext>
            </p:extLst>
          </p:nvPr>
        </p:nvGraphicFramePr>
        <p:xfrm>
          <a:off x="440683" y="2100000"/>
          <a:ext cx="11300036" cy="3150000"/>
        </p:xfrm>
        <a:graphic>
          <a:graphicData uri="http://schemas.openxmlformats.org/drawingml/2006/table">
            <a:tbl>
              <a:tblPr firstRow="1" bandRow="1">
                <a:tableStyleId>{5C22544A-7EE6-4342-B048-85BDC9FD1C3A}</a:tableStyleId>
              </a:tblPr>
              <a:tblGrid>
                <a:gridCol w="2000000">
                  <a:extLst>
                    <a:ext uri="{9D8B030D-6E8A-4147-A177-3AD203B41FA5}">
                      <a16:colId xmlns:a16="http://schemas.microsoft.com/office/drawing/2014/main" val="20000"/>
                    </a:ext>
                  </a:extLst>
                </a:gridCol>
                <a:gridCol w="4000000">
                  <a:extLst>
                    <a:ext uri="{9D8B030D-6E8A-4147-A177-3AD203B41FA5}">
                      <a16:colId xmlns:a16="http://schemas.microsoft.com/office/drawing/2014/main" val="20001"/>
                    </a:ext>
                  </a:extLst>
                </a:gridCol>
                <a:gridCol w="5300036">
                  <a:extLst>
                    <a:ext uri="{9D8B030D-6E8A-4147-A177-3AD203B41FA5}">
                      <a16:colId xmlns:a16="http://schemas.microsoft.com/office/drawing/2014/main" val="20002"/>
                    </a:ext>
                  </a:extLst>
                </a:gridCol>
              </a:tblGrid>
              <a:tr h="450000">
                <a:tc>
                  <a:txBody>
                    <a:bodyPr/>
                    <a:lstStyle/>
                    <a:p>
                      <a:r>
                        <a:rPr lang="en-GB" sz="1300" b="1" noProof="0" dirty="0"/>
                        <a:t>Country</a:t>
                      </a:r>
                    </a:p>
                  </a:txBody>
                  <a:tcPr anchor="ctr"/>
                </a:tc>
                <a:tc>
                  <a:txBody>
                    <a:bodyPr/>
                    <a:lstStyle/>
                    <a:p>
                      <a:r>
                        <a:rPr lang="en-GB" sz="1300" b="1" noProof="0" dirty="0"/>
                        <a:t>Approach</a:t>
                      </a:r>
                    </a:p>
                  </a:txBody>
                  <a:tcPr anchor="ctr"/>
                </a:tc>
                <a:tc>
                  <a:txBody>
                    <a:bodyPr/>
                    <a:lstStyle/>
                    <a:p>
                      <a:r>
                        <a:rPr lang="en-GB" sz="1300" b="1" noProof="0" dirty="0"/>
                        <a:t>Notable Detail</a:t>
                      </a:r>
                    </a:p>
                  </a:txBody>
                  <a:tcPr anchor="ctr"/>
                </a:tc>
                <a:extLst>
                  <a:ext uri="{0D108BD9-81ED-4DB2-BD59-A6C34878D82A}">
                    <a16:rowId xmlns:a16="http://schemas.microsoft.com/office/drawing/2014/main" val="10000"/>
                  </a:ext>
                </a:extLst>
              </a:tr>
              <a:tr h="900000">
                <a:tc>
                  <a:txBody>
                    <a:bodyPr/>
                    <a:lstStyle/>
                    <a:p>
                      <a:r>
                        <a:rPr lang="en-GB" sz="1300" b="1" noProof="0" dirty="0"/>
                        <a:t>Germany</a:t>
                      </a:r>
                    </a:p>
                  </a:txBody>
                  <a:tcPr anchor="ctr"/>
                </a:tc>
                <a:tc>
                  <a:txBody>
                    <a:bodyPr/>
                    <a:lstStyle/>
                    <a:p>
                      <a:r>
                        <a:rPr lang="en-GB" sz="1300" noProof="0" dirty="0"/>
                        <a:t>IPCEI flagship projects, H2Global and KfW concessional loans</a:t>
                      </a:r>
                    </a:p>
                  </a:txBody>
                  <a:tcPr anchor="ctr"/>
                </a:tc>
                <a:tc>
                  <a:txBody>
                    <a:bodyPr/>
                    <a:lstStyle/>
                    <a:p>
                      <a:r>
                        <a:rPr lang="en-GB" sz="1300" noProof="0" dirty="0"/>
                        <a:t>~80% of Hy2Infra FIDs are German; new Hydrogen Acceleration Act fast-tracks permitting</a:t>
                      </a:r>
                    </a:p>
                  </a:txBody>
                  <a:tcPr anchor="ctr"/>
                </a:tc>
                <a:extLst>
                  <a:ext uri="{0D108BD9-81ED-4DB2-BD59-A6C34878D82A}">
                    <a16:rowId xmlns:a16="http://schemas.microsoft.com/office/drawing/2014/main" val="10001"/>
                  </a:ext>
                </a:extLst>
              </a:tr>
              <a:tr h="900000">
                <a:tc>
                  <a:txBody>
                    <a:bodyPr/>
                    <a:lstStyle/>
                    <a:p>
                      <a:r>
                        <a:rPr lang="en-GB" sz="1300" b="1" noProof="0" dirty="0"/>
                        <a:t>Netherlands</a:t>
                      </a:r>
                    </a:p>
                  </a:txBody>
                  <a:tcPr anchor="ctr"/>
                </a:tc>
                <a:tc>
                  <a:txBody>
                    <a:bodyPr/>
                    <a:lstStyle/>
                    <a:p>
                      <a:r>
                        <a:rPr lang="en-GB" sz="1300" noProof="0" dirty="0"/>
                        <a:t>World's highest electrolyser subsidy per GW (€1.43bn committed)</a:t>
                      </a:r>
                    </a:p>
                  </a:txBody>
                  <a:tcPr anchor="ctr"/>
                </a:tc>
                <a:tc>
                  <a:txBody>
                    <a:bodyPr/>
                    <a:lstStyle/>
                    <a:p>
                      <a:r>
                        <a:rPr lang="en-GB" sz="1300" noProof="0" dirty="0"/>
                        <a:t>June 2025 government collapse put €2.8bn in pending subsidies at risk</a:t>
                      </a:r>
                    </a:p>
                  </a:txBody>
                  <a:tcPr anchor="ctr"/>
                </a:tc>
                <a:extLst>
                  <a:ext uri="{0D108BD9-81ED-4DB2-BD59-A6C34878D82A}">
                    <a16:rowId xmlns:a16="http://schemas.microsoft.com/office/drawing/2014/main" val="10002"/>
                  </a:ext>
                </a:extLst>
              </a:tr>
              <a:tr h="900000">
                <a:tc>
                  <a:txBody>
                    <a:bodyPr/>
                    <a:lstStyle/>
                    <a:p>
                      <a:r>
                        <a:rPr lang="en-GB" sz="1300" b="1" noProof="0" dirty="0"/>
                        <a:t>France</a:t>
                      </a:r>
                    </a:p>
                  </a:txBody>
                  <a:tcPr anchor="ctr"/>
                </a:tc>
                <a:tc>
                  <a:txBody>
                    <a:bodyPr/>
                    <a:lstStyle/>
                    <a:p>
                      <a:r>
                        <a:rPr lang="en-GB" sz="1300" noProof="0" dirty="0"/>
                        <a:t>Contract-for-difference model, up to €4/kg for 15 years</a:t>
                      </a:r>
                    </a:p>
                  </a:txBody>
                  <a:tcPr anchor="ctr"/>
                </a:tc>
                <a:tc>
                  <a:txBody>
                    <a:bodyPr/>
                    <a:lstStyle/>
                    <a:p>
                      <a:r>
                        <a:rPr lang="en-GB" sz="1300" noProof="0" dirty="0"/>
                        <a:t>National co-funding cap of 70%; roughly €9bn committed through 2030</a:t>
                      </a:r>
                    </a:p>
                  </a:txBody>
                  <a:tcPr anchor="ctr"/>
                </a:tc>
                <a:extLst>
                  <a:ext uri="{0D108BD9-81ED-4DB2-BD59-A6C34878D82A}">
                    <a16:rowId xmlns:a16="http://schemas.microsoft.com/office/drawing/2014/main" val="10003"/>
                  </a:ext>
                </a:extLst>
              </a:tr>
            </a:tbl>
          </a:graphicData>
        </a:graphic>
      </p:graphicFrame>
      <p:sp>
        <p:nvSpPr>
          <p:cNvPr id="11" name="Note"/>
          <p:cNvSpPr/>
          <p:nvPr/>
        </p:nvSpPr>
        <p:spPr>
          <a:xfrm>
            <a:off x="440683" y="5550000"/>
            <a:ext cx="11300036" cy="800000"/>
          </a:xfrm>
          <a:prstGeom prst="rect">
            <a:avLst/>
          </a:prstGeom>
        </p:spPr>
        <p:txBody>
          <a:bodyPr anchor="t"/>
          <a:lstStyle/>
          <a:p>
            <a:pPr algn="l">
              <a:buNone/>
            </a:pPr>
            <a:r>
              <a:rPr lang="en-GB" sz="1300" i="1" noProof="0" dirty="0">
                <a:solidFill>
                  <a:schemeClr val="tx2"/>
                </a:solidFill>
              </a:rPr>
              <a:t>Funding concentration in Germany, the Netherlands and France reflects administrative capacity as much as political ambition.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2026: Three Tensions to Watch</a:t>
            </a:r>
          </a:p>
        </p:txBody>
      </p:sp>
      <p:sp>
        <p:nvSpPr>
          <p:cNvPr id="10" name="Tension 1"/>
          <p:cNvSpPr/>
          <p:nvPr/>
        </p:nvSpPr>
        <p:spPr>
          <a:xfrm>
            <a:off x="440683" y="1950000"/>
            <a:ext cx="11300036" cy="1050000"/>
          </a:xfrm>
          <a:prstGeom prst="rect">
            <a:avLst/>
          </a:prstGeom>
          <a:solidFill>
            <a:schemeClr val="accent2"/>
          </a:solidFill>
          <a:ln>
            <a:noFill/>
          </a:ln>
        </p:spPr>
        <p:txBody>
          <a:bodyPr lIns="220000" tIns="100000" rIns="220000" bIns="100000" anchor="ctr"/>
          <a:lstStyle/>
          <a:p>
            <a:pPr algn="l">
              <a:buNone/>
            </a:pPr>
            <a:r>
              <a:rPr lang="en-GB" sz="1500" b="1" noProof="0" dirty="0">
                <a:solidFill>
                  <a:schemeClr val="bg1"/>
                </a:solidFill>
              </a:rPr>
              <a:t>01  Cost Realism vs Climate Ambition</a:t>
            </a:r>
          </a:p>
          <a:p>
            <a:pPr algn="l">
              <a:buNone/>
            </a:pPr>
            <a:r>
              <a:rPr lang="en-GB" sz="1200" noProof="0" dirty="0">
                <a:solidFill>
                  <a:schemeClr val="bg1"/>
                </a:solidFill>
              </a:rPr>
              <a:t>EU 2030 targets are now widely seen as unreachable. The real choice is whether to recalibrate targets or substantially scale and accelerate funding.</a:t>
            </a:r>
          </a:p>
        </p:txBody>
      </p:sp>
      <p:sp>
        <p:nvSpPr>
          <p:cNvPr id="11" name="Tension 2"/>
          <p:cNvSpPr/>
          <p:nvPr/>
        </p:nvSpPr>
        <p:spPr>
          <a:xfrm>
            <a:off x="440683" y="3100000"/>
            <a:ext cx="11300036" cy="1050000"/>
          </a:xfrm>
          <a:prstGeom prst="rect">
            <a:avLst/>
          </a:prstGeom>
          <a:solidFill>
            <a:schemeClr val="accent5"/>
          </a:solidFill>
          <a:ln>
            <a:noFill/>
          </a:ln>
        </p:spPr>
        <p:txBody>
          <a:bodyPr lIns="220000" tIns="100000" rIns="220000" bIns="100000" anchor="ctr"/>
          <a:lstStyle/>
          <a:p>
            <a:pPr algn="l">
              <a:buNone/>
            </a:pPr>
            <a:r>
              <a:rPr lang="en-GB" sz="1500" b="1" noProof="0" dirty="0">
                <a:solidFill>
                  <a:schemeClr val="bg1"/>
                </a:solidFill>
              </a:rPr>
              <a:t>02  Strategic Autonomy vs Cost Competitiveness</a:t>
            </a:r>
          </a:p>
          <a:p>
            <a:pPr algn="l">
              <a:buNone/>
            </a:pPr>
            <a:r>
              <a:rPr lang="en-GB" sz="1200" noProof="0" dirty="0">
                <a:solidFill>
                  <a:schemeClr val="bg1"/>
                </a:solidFill>
              </a:rPr>
              <a:t>The 25% China rule protects nascent European manufacturing but raises costs precisely when cost is the binding constraint, and its narrow scope invites circumvention.</a:t>
            </a:r>
          </a:p>
        </p:txBody>
      </p:sp>
      <p:sp>
        <p:nvSpPr>
          <p:cNvPr id="12" name="Tension 3"/>
          <p:cNvSpPr/>
          <p:nvPr/>
        </p:nvSpPr>
        <p:spPr>
          <a:xfrm>
            <a:off x="440683" y="4250000"/>
            <a:ext cx="11300036" cy="1050000"/>
          </a:xfrm>
          <a:prstGeom prst="rect">
            <a:avLst/>
          </a:prstGeom>
          <a:solidFill>
            <a:schemeClr val="accent6"/>
          </a:solidFill>
          <a:ln>
            <a:noFill/>
          </a:ln>
        </p:spPr>
        <p:txBody>
          <a:bodyPr lIns="220000" tIns="100000" rIns="220000" bIns="100000" anchor="ctr"/>
          <a:lstStyle/>
          <a:p>
            <a:pPr algn="l">
              <a:buNone/>
            </a:pPr>
            <a:r>
              <a:rPr lang="en-GB" sz="1500" b="1" noProof="0" dirty="0">
                <a:solidFill>
                  <a:schemeClr val="bg1"/>
                </a:solidFill>
              </a:rPr>
              <a:t>03  Funding Architecture vs Disbursement Capacity</a:t>
            </a:r>
          </a:p>
          <a:p>
            <a:pPr algn="l">
              <a:buNone/>
            </a:pPr>
            <a:r>
              <a:rPr lang="en-GB" sz="1200" noProof="0" dirty="0">
                <a:solidFill>
                  <a:schemeClr val="bg1"/>
                </a:solidFill>
              </a:rPr>
              <a:t>Only 21% of IPCEI projects have reached FID, and just €3bn of €21.4bn committed has been disbursed. The binding constraint may be administrative, not financial.</a:t>
            </a:r>
          </a:p>
        </p:txBody>
      </p:sp>
      <p:sp>
        <p:nvSpPr>
          <p:cNvPr id="13" name="Closing Line"/>
          <p:cNvSpPr/>
          <p:nvPr/>
        </p:nvSpPr>
        <p:spPr>
          <a:xfrm>
            <a:off x="440683" y="5500000"/>
            <a:ext cx="11300036" cy="700000"/>
          </a:xfrm>
          <a:prstGeom prst="rect">
            <a:avLst/>
          </a:prstGeom>
        </p:spPr>
        <p:txBody>
          <a:bodyPr anchor="t"/>
          <a:lstStyle/>
          <a:p>
            <a:pPr algn="ctr">
              <a:buNone/>
            </a:pPr>
            <a:r>
              <a:rPr lang="en-GB" sz="1400" i="1" noProof="0" dirty="0">
                <a:solidFill>
                  <a:schemeClr val="accent2"/>
                </a:solidFill>
              </a:rPr>
              <a:t>The question for 2026 isn't whether Europe believes in hydrogen - it's whether its institutions can move at the speed its targets assume.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Societal and Environmental Impact </a:t>
            </a:r>
          </a:p>
        </p:txBody>
      </p:sp>
      <p:sp>
        <p:nvSpPr>
          <p:cNvPr id="3" name="Content Placeholder 2"/>
          <p:cNvSpPr>
            <a:spLocks noGrp="1"/>
          </p:cNvSpPr>
          <p:nvPr>
            <p:ph idx="1"/>
          </p:nvPr>
        </p:nvSpPr>
        <p:spPr>
          <a:xfrm>
            <a:off x="581193" y="2291333"/>
            <a:ext cx="11029615" cy="3678303"/>
          </a:xfrm>
        </p:spPr>
        <p:txBody>
          <a:bodyPr/>
          <a:lstStyle/>
          <a:p>
            <a:pPr marL="0" indent="0">
              <a:buNone/>
            </a:pPr>
            <a:r>
              <a:rPr lang="en-GB" sz="4000" noProof="0" dirty="0"/>
              <a:t>Alicia Eastman</a:t>
            </a:r>
          </a:p>
          <a:p>
            <a:pPr marL="0" indent="0">
              <a:buNone/>
            </a:pPr>
            <a:r>
              <a:rPr lang="en-GB" sz="4000" noProof="0" dirty="0"/>
              <a:t>Eastman Corporation</a:t>
            </a:r>
          </a:p>
        </p:txBody>
      </p:sp>
      <p:pic>
        <p:nvPicPr>
          <p:cNvPr id="5" name="Picture 4">
            <a:extLst>
              <a:ext uri="{FF2B5EF4-FFF2-40B4-BE49-F238E27FC236}">
                <a16:creationId xmlns:a16="http://schemas.microsoft.com/office/drawing/2014/main" id="{B092E428-3732-9828-AE84-60ABADC0A8D3}"/>
              </a:ext>
            </a:extLst>
          </p:cNvPr>
          <p:cNvPicPr>
            <a:picLocks noChangeAspect="1"/>
          </p:cNvPicPr>
          <p:nvPr/>
        </p:nvPicPr>
        <p:blipFill>
          <a:blip r:embed="rId3"/>
          <a:stretch>
            <a:fillRect/>
          </a:stretch>
        </p:blipFill>
        <p:spPr>
          <a:xfrm>
            <a:off x="6392576" y="1932039"/>
            <a:ext cx="4327044" cy="432704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3604-4FC6-57DE-2588-4E724322E217}"/>
              </a:ext>
            </a:extLst>
          </p:cNvPr>
          <p:cNvSpPr>
            <a:spLocks noGrp="1"/>
          </p:cNvSpPr>
          <p:nvPr>
            <p:ph type="title"/>
          </p:nvPr>
        </p:nvSpPr>
        <p:spPr>
          <a:xfrm>
            <a:off x="830574" y="999201"/>
            <a:ext cx="11029616" cy="1013800"/>
          </a:xfrm>
        </p:spPr>
        <p:txBody>
          <a:bodyPr>
            <a:normAutofit fontScale="90000"/>
          </a:bodyPr>
          <a:lstStyle/>
          <a:p>
            <a:r>
              <a:rPr lang="en-GB" noProof="0" dirty="0"/>
              <a:t> Societal &amp; Environmental Impact: Communities at the Core</a:t>
            </a:r>
            <a:br>
              <a:rPr lang="en-GB" noProof="0" dirty="0"/>
            </a:br>
            <a:endParaRPr lang="en-GB" noProof="0" dirty="0"/>
          </a:p>
        </p:txBody>
      </p:sp>
      <p:sp>
        <p:nvSpPr>
          <p:cNvPr id="3" name="Content Placeholder 2">
            <a:extLst>
              <a:ext uri="{FF2B5EF4-FFF2-40B4-BE49-F238E27FC236}">
                <a16:creationId xmlns:a16="http://schemas.microsoft.com/office/drawing/2014/main" id="{A5A58054-A7D5-B09C-8B65-44756251F338}"/>
              </a:ext>
            </a:extLst>
          </p:cNvPr>
          <p:cNvSpPr>
            <a:spLocks noGrp="1"/>
          </p:cNvSpPr>
          <p:nvPr>
            <p:ph idx="1"/>
          </p:nvPr>
        </p:nvSpPr>
        <p:spPr>
          <a:xfrm>
            <a:off x="581192" y="2180496"/>
            <a:ext cx="5944299" cy="3678303"/>
          </a:xfrm>
        </p:spPr>
        <p:txBody>
          <a:bodyPr/>
          <a:lstStyle/>
          <a:p>
            <a:r>
              <a:rPr lang="en-GB" noProof="0" dirty="0"/>
              <a:t>Clean hydrogen must be pursued not at all costs, but at the right cost — with people and ecosystems at the centre.</a:t>
            </a:r>
          </a:p>
          <a:p>
            <a:r>
              <a:rPr lang="en-GB" noProof="0" dirty="0"/>
              <a:t>Hydrogen’s legitimacy depends on community benefit, environmental integrity, and fairness.</a:t>
            </a:r>
          </a:p>
          <a:p>
            <a:r>
              <a:rPr lang="en-GB" noProof="0" dirty="0"/>
              <a:t>The transition must deliver value beyond kilowatts and carbon metrics.</a:t>
            </a:r>
          </a:p>
          <a:p>
            <a:r>
              <a:rPr lang="en-GB" noProof="0" dirty="0"/>
              <a:t>Success requires hydrogen to strengthen communities, protect nature, and support a just transition.</a:t>
            </a:r>
          </a:p>
        </p:txBody>
      </p:sp>
      <p:pic>
        <p:nvPicPr>
          <p:cNvPr id="5" name="Picture 4">
            <a:extLst>
              <a:ext uri="{FF2B5EF4-FFF2-40B4-BE49-F238E27FC236}">
                <a16:creationId xmlns:a16="http://schemas.microsoft.com/office/drawing/2014/main" id="{8FF7ACE1-48D6-E3EB-3251-A09ED3861134}"/>
              </a:ext>
            </a:extLst>
          </p:cNvPr>
          <p:cNvPicPr>
            <a:picLocks noChangeAspect="1"/>
          </p:cNvPicPr>
          <p:nvPr/>
        </p:nvPicPr>
        <p:blipFill>
          <a:blip r:embed="rId2"/>
          <a:stretch>
            <a:fillRect/>
          </a:stretch>
        </p:blipFill>
        <p:spPr>
          <a:xfrm>
            <a:off x="6722918" y="2327563"/>
            <a:ext cx="4613564" cy="3075709"/>
          </a:xfrm>
          <a:prstGeom prst="rect">
            <a:avLst/>
          </a:prstGeom>
        </p:spPr>
      </p:pic>
    </p:spTree>
    <p:extLst>
      <p:ext uri="{BB962C8B-B14F-4D97-AF65-F5344CB8AC3E}">
        <p14:creationId xmlns:p14="http://schemas.microsoft.com/office/powerpoint/2010/main" val="2152670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CF99E-4D98-66E8-EFE5-E699611FF67C}"/>
              </a:ext>
            </a:extLst>
          </p:cNvPr>
          <p:cNvSpPr>
            <a:spLocks noGrp="1"/>
          </p:cNvSpPr>
          <p:nvPr>
            <p:ph type="title"/>
          </p:nvPr>
        </p:nvSpPr>
        <p:spPr>
          <a:xfrm>
            <a:off x="581192" y="1166696"/>
            <a:ext cx="11029616" cy="1013800"/>
          </a:xfrm>
        </p:spPr>
        <p:txBody>
          <a:bodyPr>
            <a:normAutofit fontScale="90000"/>
          </a:bodyPr>
          <a:lstStyle/>
          <a:p>
            <a:r>
              <a:rPr lang="en-GB" b="1" noProof="0" dirty="0"/>
              <a:t>Why This Matters</a:t>
            </a:r>
            <a:br>
              <a:rPr lang="en-GB" b="1" noProof="0" dirty="0"/>
            </a:br>
            <a:br>
              <a:rPr lang="en-GB" b="1" noProof="0" dirty="0"/>
            </a:br>
            <a:endParaRPr lang="en-GB" noProof="0" dirty="0"/>
          </a:p>
        </p:txBody>
      </p:sp>
      <p:sp>
        <p:nvSpPr>
          <p:cNvPr id="3" name="Content Placeholder 2">
            <a:extLst>
              <a:ext uri="{FF2B5EF4-FFF2-40B4-BE49-F238E27FC236}">
                <a16:creationId xmlns:a16="http://schemas.microsoft.com/office/drawing/2014/main" id="{2C1ECF2D-C3AC-CD8F-AB48-D11FBF42661D}"/>
              </a:ext>
            </a:extLst>
          </p:cNvPr>
          <p:cNvSpPr>
            <a:spLocks noGrp="1"/>
          </p:cNvSpPr>
          <p:nvPr>
            <p:ph idx="1"/>
          </p:nvPr>
        </p:nvSpPr>
        <p:spPr>
          <a:xfrm>
            <a:off x="6096000" y="2180496"/>
            <a:ext cx="5514807" cy="3678303"/>
          </a:xfrm>
        </p:spPr>
        <p:txBody>
          <a:bodyPr/>
          <a:lstStyle/>
          <a:p>
            <a:r>
              <a:rPr lang="en-GB" b="1" noProof="0" dirty="0"/>
              <a:t>Hydrogen as a Social &amp; Environmental Project </a:t>
            </a:r>
          </a:p>
          <a:p>
            <a:r>
              <a:rPr lang="en-GB" noProof="0" dirty="0"/>
              <a:t>Hydrogen cannot succeed as a purely technical or economic endeavour.</a:t>
            </a:r>
          </a:p>
          <a:p>
            <a:r>
              <a:rPr lang="en-GB" noProof="0" dirty="0"/>
              <a:t>Public trust will determine the pace and scale of deployment.</a:t>
            </a:r>
          </a:p>
          <a:p>
            <a:r>
              <a:rPr lang="en-GB" noProof="0" dirty="0"/>
              <a:t>Communities expect tangible benefits, not abstract promises.</a:t>
            </a:r>
          </a:p>
          <a:p>
            <a:r>
              <a:rPr lang="en-GB" noProof="0" dirty="0"/>
              <a:t>Environmental performance is now a baseline requirement, not an optional add‑on.</a:t>
            </a:r>
          </a:p>
          <a:p>
            <a:endParaRPr lang="en-GB" noProof="0" dirty="0"/>
          </a:p>
        </p:txBody>
      </p:sp>
      <p:pic>
        <p:nvPicPr>
          <p:cNvPr id="5" name="Picture 4">
            <a:extLst>
              <a:ext uri="{FF2B5EF4-FFF2-40B4-BE49-F238E27FC236}">
                <a16:creationId xmlns:a16="http://schemas.microsoft.com/office/drawing/2014/main" id="{E7436434-25CA-E4C2-24BF-1AC4138DC5BA}"/>
              </a:ext>
            </a:extLst>
          </p:cNvPr>
          <p:cNvPicPr>
            <a:picLocks noChangeAspect="1"/>
          </p:cNvPicPr>
          <p:nvPr/>
        </p:nvPicPr>
        <p:blipFill>
          <a:blip r:embed="rId2"/>
          <a:stretch>
            <a:fillRect/>
          </a:stretch>
        </p:blipFill>
        <p:spPr>
          <a:xfrm>
            <a:off x="772390" y="2180496"/>
            <a:ext cx="4925291" cy="3283527"/>
          </a:xfrm>
          <a:prstGeom prst="rect">
            <a:avLst/>
          </a:prstGeom>
        </p:spPr>
      </p:pic>
    </p:spTree>
    <p:extLst>
      <p:ext uri="{BB962C8B-B14F-4D97-AF65-F5344CB8AC3E}">
        <p14:creationId xmlns:p14="http://schemas.microsoft.com/office/powerpoint/2010/main" val="4065051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E3BCF-1C97-6071-4219-AB1B5EB02D94}"/>
              </a:ext>
            </a:extLst>
          </p:cNvPr>
          <p:cNvSpPr>
            <a:spLocks noGrp="1"/>
          </p:cNvSpPr>
          <p:nvPr>
            <p:ph type="title"/>
          </p:nvPr>
        </p:nvSpPr>
        <p:spPr/>
        <p:txBody>
          <a:bodyPr/>
          <a:lstStyle/>
          <a:p>
            <a:r>
              <a:rPr lang="en-GB" b="1" noProof="0" dirty="0"/>
              <a:t>Environmental Integrity</a:t>
            </a:r>
            <a:endParaRPr lang="en-GB" noProof="0" dirty="0"/>
          </a:p>
        </p:txBody>
      </p:sp>
      <p:sp>
        <p:nvSpPr>
          <p:cNvPr id="3" name="Content Placeholder 2">
            <a:extLst>
              <a:ext uri="{FF2B5EF4-FFF2-40B4-BE49-F238E27FC236}">
                <a16:creationId xmlns:a16="http://schemas.microsoft.com/office/drawing/2014/main" id="{D41D66A7-A15B-71B8-D4B1-5E04CFAAB227}"/>
              </a:ext>
            </a:extLst>
          </p:cNvPr>
          <p:cNvSpPr>
            <a:spLocks noGrp="1"/>
          </p:cNvSpPr>
          <p:nvPr>
            <p:ph idx="1"/>
          </p:nvPr>
        </p:nvSpPr>
        <p:spPr>
          <a:xfrm>
            <a:off x="581193" y="2180496"/>
            <a:ext cx="5403972" cy="3678303"/>
          </a:xfrm>
        </p:spPr>
        <p:txBody>
          <a:bodyPr/>
          <a:lstStyle/>
          <a:p>
            <a:r>
              <a:rPr lang="en-GB" b="1" noProof="0" dirty="0"/>
              <a:t> Hydrogen That Protects, Not Depletes</a:t>
            </a:r>
          </a:p>
          <a:p>
            <a:r>
              <a:rPr lang="en-GB" noProof="0" dirty="0"/>
              <a:t>Clean hydrogen must earn credibility through verified low or zero lifecycle emissions.</a:t>
            </a:r>
          </a:p>
          <a:p>
            <a:r>
              <a:rPr lang="en-GB" noProof="0" dirty="0"/>
              <a:t>Renewable-powered electrolysis or accountable carbon capture are essential.</a:t>
            </a:r>
          </a:p>
          <a:p>
            <a:r>
              <a:rPr lang="en-GB" noProof="0" dirty="0"/>
              <a:t>Environmental integrity is the denominator against which every project is judged.</a:t>
            </a:r>
          </a:p>
          <a:p>
            <a:r>
              <a:rPr lang="en-GB" noProof="0" dirty="0"/>
              <a:t>Infrastructure must be designed around people and places, not the other way around.</a:t>
            </a:r>
          </a:p>
          <a:p>
            <a:endParaRPr lang="en-GB" noProof="0" dirty="0"/>
          </a:p>
        </p:txBody>
      </p:sp>
      <p:pic>
        <p:nvPicPr>
          <p:cNvPr id="5" name="Picture 4">
            <a:extLst>
              <a:ext uri="{FF2B5EF4-FFF2-40B4-BE49-F238E27FC236}">
                <a16:creationId xmlns:a16="http://schemas.microsoft.com/office/drawing/2014/main" id="{03650A3E-D316-624A-506B-04DDB104A176}"/>
              </a:ext>
            </a:extLst>
          </p:cNvPr>
          <p:cNvPicPr>
            <a:picLocks noChangeAspect="1"/>
          </p:cNvPicPr>
          <p:nvPr/>
        </p:nvPicPr>
        <p:blipFill>
          <a:blip r:embed="rId3"/>
          <a:stretch>
            <a:fillRect/>
          </a:stretch>
        </p:blipFill>
        <p:spPr>
          <a:xfrm>
            <a:off x="6096000" y="2180496"/>
            <a:ext cx="5673437" cy="3782291"/>
          </a:xfrm>
          <a:prstGeom prst="rect">
            <a:avLst/>
          </a:prstGeom>
        </p:spPr>
      </p:pic>
    </p:spTree>
    <p:extLst>
      <p:ext uri="{BB962C8B-B14F-4D97-AF65-F5344CB8AC3E}">
        <p14:creationId xmlns:p14="http://schemas.microsoft.com/office/powerpoint/2010/main" val="2864801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CA1A2-D9D8-F29D-EEEB-73BB68CA696A}"/>
              </a:ext>
            </a:extLst>
          </p:cNvPr>
          <p:cNvSpPr>
            <a:spLocks noGrp="1"/>
          </p:cNvSpPr>
          <p:nvPr>
            <p:ph type="title"/>
          </p:nvPr>
        </p:nvSpPr>
        <p:spPr/>
        <p:txBody>
          <a:bodyPr/>
          <a:lstStyle/>
          <a:p>
            <a:r>
              <a:rPr lang="en-GB" b="1" noProof="0" dirty="0"/>
              <a:t>What Environmental Integrity Looks Like</a:t>
            </a:r>
            <a:endParaRPr lang="en-GB" noProof="0" dirty="0"/>
          </a:p>
        </p:txBody>
      </p:sp>
      <p:sp>
        <p:nvSpPr>
          <p:cNvPr id="3" name="Content Placeholder 2">
            <a:extLst>
              <a:ext uri="{FF2B5EF4-FFF2-40B4-BE49-F238E27FC236}">
                <a16:creationId xmlns:a16="http://schemas.microsoft.com/office/drawing/2014/main" id="{3679D5E6-B6E3-EAD3-A2C9-17C62B7D3419}"/>
              </a:ext>
            </a:extLst>
          </p:cNvPr>
          <p:cNvSpPr>
            <a:spLocks noGrp="1"/>
          </p:cNvSpPr>
          <p:nvPr>
            <p:ph idx="1"/>
          </p:nvPr>
        </p:nvSpPr>
        <p:spPr>
          <a:xfrm>
            <a:off x="5805055" y="2180496"/>
            <a:ext cx="5805752" cy="3678303"/>
          </a:xfrm>
        </p:spPr>
        <p:txBody>
          <a:bodyPr/>
          <a:lstStyle/>
          <a:p>
            <a:endParaRPr lang="en-GB" b="1" noProof="0" dirty="0"/>
          </a:p>
          <a:p>
            <a:r>
              <a:rPr lang="en-GB" b="1" noProof="0" dirty="0"/>
              <a:t>Low/zero lifecycle emissions</a:t>
            </a:r>
            <a:r>
              <a:rPr lang="en-GB" noProof="0" dirty="0"/>
              <a:t> with transparent monitoring.</a:t>
            </a:r>
          </a:p>
          <a:p>
            <a:r>
              <a:rPr lang="en-GB" b="1" noProof="0" dirty="0"/>
              <a:t>Responsible water use</a:t>
            </a:r>
            <a:r>
              <a:rPr lang="en-GB" noProof="0" dirty="0"/>
              <a:t> and careful land planning.</a:t>
            </a:r>
          </a:p>
          <a:p>
            <a:r>
              <a:rPr lang="en-GB" b="1" noProof="0" dirty="0"/>
              <a:t>Sustainable sourcing</a:t>
            </a:r>
            <a:r>
              <a:rPr lang="en-GB" noProof="0" dirty="0"/>
              <a:t> of electrolyser materials.</a:t>
            </a:r>
          </a:p>
          <a:p>
            <a:r>
              <a:rPr lang="en-GB" noProof="0" dirty="0"/>
              <a:t>Hydrogen positioned as a </a:t>
            </a:r>
            <a:r>
              <a:rPr lang="en-GB" b="1" noProof="0" dirty="0"/>
              <a:t>durable climate solution</a:t>
            </a:r>
            <a:r>
              <a:rPr lang="en-GB" noProof="0" dirty="0"/>
              <a:t>, not a temporary fig leaf for fossil expansion.</a:t>
            </a:r>
          </a:p>
          <a:p>
            <a:endParaRPr lang="en-GB" noProof="0" dirty="0"/>
          </a:p>
        </p:txBody>
      </p:sp>
      <p:pic>
        <p:nvPicPr>
          <p:cNvPr id="5" name="Picture 4">
            <a:extLst>
              <a:ext uri="{FF2B5EF4-FFF2-40B4-BE49-F238E27FC236}">
                <a16:creationId xmlns:a16="http://schemas.microsoft.com/office/drawing/2014/main" id="{60A09CCD-61BB-7EE5-FAB5-2D2129C52AB6}"/>
              </a:ext>
            </a:extLst>
          </p:cNvPr>
          <p:cNvPicPr>
            <a:picLocks noChangeAspect="1"/>
          </p:cNvPicPr>
          <p:nvPr/>
        </p:nvPicPr>
        <p:blipFill>
          <a:blip r:embed="rId3"/>
          <a:stretch>
            <a:fillRect/>
          </a:stretch>
        </p:blipFill>
        <p:spPr>
          <a:xfrm>
            <a:off x="467591" y="2180496"/>
            <a:ext cx="4966854" cy="3311236"/>
          </a:xfrm>
          <a:prstGeom prst="rect">
            <a:avLst/>
          </a:prstGeom>
        </p:spPr>
      </p:pic>
    </p:spTree>
    <p:extLst>
      <p:ext uri="{BB962C8B-B14F-4D97-AF65-F5344CB8AC3E}">
        <p14:creationId xmlns:p14="http://schemas.microsoft.com/office/powerpoint/2010/main" val="3385189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2926-BA07-5EEB-8AE1-AB1C61F3CBC6}"/>
              </a:ext>
            </a:extLst>
          </p:cNvPr>
          <p:cNvSpPr>
            <a:spLocks noGrp="1"/>
          </p:cNvSpPr>
          <p:nvPr>
            <p:ph type="title"/>
          </p:nvPr>
        </p:nvSpPr>
        <p:spPr>
          <a:xfrm>
            <a:off x="581192" y="812992"/>
            <a:ext cx="11029616" cy="1013800"/>
          </a:xfrm>
        </p:spPr>
        <p:txBody>
          <a:bodyPr/>
          <a:lstStyle/>
          <a:p>
            <a:r>
              <a:rPr lang="en-GB" b="1" noProof="0" dirty="0"/>
              <a:t>The Environmental Stakes of Delay</a:t>
            </a:r>
            <a:br>
              <a:rPr lang="en-GB" b="1" noProof="0" dirty="0"/>
            </a:br>
            <a:endParaRPr lang="en-GB" noProof="0" dirty="0"/>
          </a:p>
        </p:txBody>
      </p:sp>
      <p:sp>
        <p:nvSpPr>
          <p:cNvPr id="3" name="Content Placeholder 2">
            <a:extLst>
              <a:ext uri="{FF2B5EF4-FFF2-40B4-BE49-F238E27FC236}">
                <a16:creationId xmlns:a16="http://schemas.microsoft.com/office/drawing/2014/main" id="{5999FE26-FD73-4E3A-697E-69616C095FDE}"/>
              </a:ext>
            </a:extLst>
          </p:cNvPr>
          <p:cNvSpPr>
            <a:spLocks noGrp="1"/>
          </p:cNvSpPr>
          <p:nvPr>
            <p:ph idx="1"/>
          </p:nvPr>
        </p:nvSpPr>
        <p:spPr>
          <a:xfrm>
            <a:off x="5915891" y="2180496"/>
            <a:ext cx="5694916" cy="3678303"/>
          </a:xfrm>
        </p:spPr>
        <p:txBody>
          <a:bodyPr/>
          <a:lstStyle/>
          <a:p>
            <a:r>
              <a:rPr lang="en-GB" noProof="0" dirty="0"/>
              <a:t>Continued fossil reliance deepens climate instability and biodiversity loss.</a:t>
            </a:r>
          </a:p>
          <a:p>
            <a:r>
              <a:rPr lang="en-GB" noProof="0" dirty="0"/>
              <a:t>Every year of delay makes net-zero pathways harder and more expensive.</a:t>
            </a:r>
          </a:p>
          <a:p>
            <a:r>
              <a:rPr lang="en-GB" noProof="0" dirty="0"/>
              <a:t>Communities face escalating climate impacts: flooding, heatwaves, ecosystem decline.</a:t>
            </a:r>
          </a:p>
          <a:p>
            <a:r>
              <a:rPr lang="en-GB" noProof="0" dirty="0"/>
              <a:t>Clean hydrogen offers a pathway out — but only if deployed with integrity.</a:t>
            </a:r>
          </a:p>
          <a:p>
            <a:endParaRPr lang="en-GB" noProof="0" dirty="0"/>
          </a:p>
        </p:txBody>
      </p:sp>
      <p:pic>
        <p:nvPicPr>
          <p:cNvPr id="5" name="Picture 4">
            <a:extLst>
              <a:ext uri="{FF2B5EF4-FFF2-40B4-BE49-F238E27FC236}">
                <a16:creationId xmlns:a16="http://schemas.microsoft.com/office/drawing/2014/main" id="{22636DE1-A342-91A2-56E5-A4A2C5EEE91D}"/>
              </a:ext>
            </a:extLst>
          </p:cNvPr>
          <p:cNvPicPr>
            <a:picLocks noChangeAspect="1"/>
          </p:cNvPicPr>
          <p:nvPr/>
        </p:nvPicPr>
        <p:blipFill>
          <a:blip r:embed="rId3"/>
          <a:stretch>
            <a:fillRect/>
          </a:stretch>
        </p:blipFill>
        <p:spPr>
          <a:xfrm>
            <a:off x="398319" y="2180496"/>
            <a:ext cx="5143500" cy="3429000"/>
          </a:xfrm>
          <a:prstGeom prst="rect">
            <a:avLst/>
          </a:prstGeom>
        </p:spPr>
      </p:pic>
    </p:spTree>
    <p:extLst>
      <p:ext uri="{BB962C8B-B14F-4D97-AF65-F5344CB8AC3E}">
        <p14:creationId xmlns:p14="http://schemas.microsoft.com/office/powerpoint/2010/main" val="1501108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3DF8B-6D32-9431-1820-074E588D9481}"/>
              </a:ext>
            </a:extLst>
          </p:cNvPr>
          <p:cNvSpPr>
            <a:spLocks noGrp="1"/>
          </p:cNvSpPr>
          <p:nvPr>
            <p:ph type="title"/>
          </p:nvPr>
        </p:nvSpPr>
        <p:spPr/>
        <p:txBody>
          <a:bodyPr/>
          <a:lstStyle/>
          <a:p>
            <a:r>
              <a:rPr lang="en-GB" noProof="0" dirty="0"/>
              <a:t>balance</a:t>
            </a:r>
          </a:p>
        </p:txBody>
      </p:sp>
      <p:sp>
        <p:nvSpPr>
          <p:cNvPr id="4" name="TextBox 3">
            <a:extLst>
              <a:ext uri="{FF2B5EF4-FFF2-40B4-BE49-F238E27FC236}">
                <a16:creationId xmlns:a16="http://schemas.microsoft.com/office/drawing/2014/main" id="{865046B9-D59B-84A8-97F6-66941915020D}"/>
              </a:ext>
            </a:extLst>
          </p:cNvPr>
          <p:cNvSpPr txBox="1"/>
          <p:nvPr/>
        </p:nvSpPr>
        <p:spPr>
          <a:xfrm>
            <a:off x="752744" y="2436292"/>
            <a:ext cx="11029616" cy="2190600"/>
          </a:xfrm>
          <a:prstGeom prst="rect">
            <a:avLst/>
          </a:prstGeom>
          <a:noFill/>
        </p:spPr>
        <p:txBody>
          <a:bodyPr wrap="square">
            <a:spAutoFit/>
          </a:bodyPr>
          <a:lstStyle/>
          <a:p>
            <a:pPr algn="just">
              <a:lnSpc>
                <a:spcPct val="115000"/>
              </a:lnSpc>
              <a:spcAft>
                <a:spcPts val="800"/>
              </a:spcAft>
              <a:buNone/>
            </a:pPr>
            <a:r>
              <a:rPr lang="en-GB" sz="1800" kern="100" noProof="0" dirty="0">
                <a:effectLst/>
                <a:latin typeface="Arial" panose="020B0604020202020204" pitchFamily="34" charset="0"/>
                <a:ea typeface="Aptos" panose="020B0004020202020204" pitchFamily="34" charset="0"/>
                <a:cs typeface="Times New Roman" panose="02020603050405020304" pitchFamily="18" charset="0"/>
              </a:rPr>
              <a:t>The increasing focus on reducing greenhouse gas emissions and transitioning to a low-carbon economy has led to a growing interest in clean hydrogen as a clean energy carrier. </a:t>
            </a:r>
          </a:p>
          <a:p>
            <a:pPr algn="just">
              <a:lnSpc>
                <a:spcPct val="115000"/>
              </a:lnSpc>
              <a:spcAft>
                <a:spcPts val="800"/>
              </a:spcAft>
              <a:buNone/>
            </a:pPr>
            <a:r>
              <a:rPr lang="en-GB" sz="1800" kern="100" noProof="0" dirty="0">
                <a:effectLst/>
                <a:latin typeface="Arial" panose="020B0604020202020204" pitchFamily="34" charset="0"/>
                <a:ea typeface="Aptos" panose="020B0004020202020204" pitchFamily="34" charset="0"/>
                <a:cs typeface="Times New Roman" panose="02020603050405020304" pitchFamily="18" charset="0"/>
              </a:rPr>
              <a:t>However, the production of green hydrogen, which is derived from renewable energy sources, comes with a significant cost premium compared to traditional hydrogen production methods. </a:t>
            </a:r>
          </a:p>
          <a:p>
            <a:pPr algn="just">
              <a:lnSpc>
                <a:spcPct val="115000"/>
              </a:lnSpc>
              <a:spcAft>
                <a:spcPts val="800"/>
              </a:spcAft>
              <a:buNone/>
            </a:pPr>
            <a:r>
              <a:rPr lang="en-GB" sz="1800" kern="100" noProof="0" dirty="0">
                <a:effectLst/>
                <a:latin typeface="Arial" panose="020B0604020202020204" pitchFamily="34" charset="0"/>
                <a:ea typeface="Aptos" panose="020B0004020202020204" pitchFamily="34" charset="0"/>
                <a:cs typeface="Times New Roman" panose="02020603050405020304" pitchFamily="18" charset="0"/>
              </a:rPr>
              <a:t>As the demand for clean hydrogen grows, it is essential to strike a balance between the need for a low-carbon energy source and the economic viability of its production and its use cases.</a:t>
            </a:r>
            <a:endParaRPr lang="en-GB" sz="1800" kern="100" noProof="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68262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D6F69-08B3-ED44-619A-98E1AB94D808}"/>
              </a:ext>
            </a:extLst>
          </p:cNvPr>
          <p:cNvSpPr>
            <a:spLocks noGrp="1"/>
          </p:cNvSpPr>
          <p:nvPr>
            <p:ph type="title"/>
          </p:nvPr>
        </p:nvSpPr>
        <p:spPr/>
        <p:txBody>
          <a:bodyPr/>
          <a:lstStyle/>
          <a:p>
            <a:r>
              <a:rPr lang="en-GB" b="1" noProof="0" dirty="0"/>
              <a:t>Social Acceptance</a:t>
            </a:r>
            <a:endParaRPr lang="en-GB" noProof="0" dirty="0"/>
          </a:p>
        </p:txBody>
      </p:sp>
      <p:sp>
        <p:nvSpPr>
          <p:cNvPr id="3" name="Content Placeholder 2">
            <a:extLst>
              <a:ext uri="{FF2B5EF4-FFF2-40B4-BE49-F238E27FC236}">
                <a16:creationId xmlns:a16="http://schemas.microsoft.com/office/drawing/2014/main" id="{AA079C8C-F6C5-09A7-E50A-451B1B6563BE}"/>
              </a:ext>
            </a:extLst>
          </p:cNvPr>
          <p:cNvSpPr>
            <a:spLocks noGrp="1"/>
          </p:cNvSpPr>
          <p:nvPr>
            <p:ph idx="1"/>
          </p:nvPr>
        </p:nvSpPr>
        <p:spPr>
          <a:xfrm>
            <a:off x="581193" y="2180496"/>
            <a:ext cx="6165971" cy="3678303"/>
          </a:xfrm>
        </p:spPr>
        <p:txBody>
          <a:bodyPr/>
          <a:lstStyle/>
          <a:p>
            <a:r>
              <a:rPr lang="en-GB" b="1" noProof="0" dirty="0"/>
              <a:t>Hydrogen for People, Not Just Systems</a:t>
            </a:r>
          </a:p>
          <a:p>
            <a:r>
              <a:rPr lang="en-GB" noProof="0" dirty="0"/>
              <a:t>Communities remember extractive industries that took value and left costs.</a:t>
            </a:r>
          </a:p>
          <a:p>
            <a:r>
              <a:rPr lang="en-GB" noProof="0" dirty="0"/>
              <a:t>Hydrogen must deliver </a:t>
            </a:r>
            <a:r>
              <a:rPr lang="en-GB" b="1" noProof="0" dirty="0"/>
              <a:t>local jobs, skills, investment, and opportunity</a:t>
            </a:r>
            <a:r>
              <a:rPr lang="en-GB" noProof="0" dirty="0"/>
              <a:t>.</a:t>
            </a:r>
          </a:p>
          <a:p>
            <a:r>
              <a:rPr lang="en-GB" noProof="0" dirty="0"/>
              <a:t>Community involvement must be meaningful, not symbolic.</a:t>
            </a:r>
          </a:p>
          <a:p>
            <a:r>
              <a:rPr lang="en-GB" noProof="0" dirty="0"/>
              <a:t>A just transition for fossil-dependent regions is essential for legitimacy.</a:t>
            </a:r>
          </a:p>
          <a:p>
            <a:r>
              <a:rPr lang="en-GB" noProof="0" dirty="0"/>
              <a:t>“Drill baby drill” symbolised the old model; hydrogen must represent the opposite.</a:t>
            </a:r>
          </a:p>
          <a:p>
            <a:endParaRPr lang="en-GB" noProof="0" dirty="0"/>
          </a:p>
        </p:txBody>
      </p:sp>
      <p:pic>
        <p:nvPicPr>
          <p:cNvPr id="5" name="Picture 4">
            <a:extLst>
              <a:ext uri="{FF2B5EF4-FFF2-40B4-BE49-F238E27FC236}">
                <a16:creationId xmlns:a16="http://schemas.microsoft.com/office/drawing/2014/main" id="{49C6496D-F755-59C9-AB19-EB5C95D8EFC3}"/>
              </a:ext>
            </a:extLst>
          </p:cNvPr>
          <p:cNvPicPr>
            <a:picLocks noChangeAspect="1"/>
          </p:cNvPicPr>
          <p:nvPr/>
        </p:nvPicPr>
        <p:blipFill>
          <a:blip r:embed="rId3"/>
          <a:stretch>
            <a:fillRect/>
          </a:stretch>
        </p:blipFill>
        <p:spPr>
          <a:xfrm>
            <a:off x="6617799" y="2327561"/>
            <a:ext cx="4993008" cy="3255819"/>
          </a:xfrm>
          <a:prstGeom prst="rect">
            <a:avLst/>
          </a:prstGeom>
        </p:spPr>
      </p:pic>
    </p:spTree>
    <p:extLst>
      <p:ext uri="{BB962C8B-B14F-4D97-AF65-F5344CB8AC3E}">
        <p14:creationId xmlns:p14="http://schemas.microsoft.com/office/powerpoint/2010/main" val="3013506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3A370-300D-34D5-A4FB-3C9E14154AAD}"/>
              </a:ext>
            </a:extLst>
          </p:cNvPr>
          <p:cNvSpPr>
            <a:spLocks noGrp="1"/>
          </p:cNvSpPr>
          <p:nvPr>
            <p:ph type="title"/>
          </p:nvPr>
        </p:nvSpPr>
        <p:spPr>
          <a:xfrm>
            <a:off x="581191" y="999201"/>
            <a:ext cx="11029616" cy="1013800"/>
          </a:xfrm>
        </p:spPr>
        <p:txBody>
          <a:bodyPr/>
          <a:lstStyle/>
          <a:p>
            <a:r>
              <a:rPr lang="en-GB" b="1" noProof="0" dirty="0"/>
              <a:t>The Social Costs of Inaction</a:t>
            </a:r>
            <a:br>
              <a:rPr lang="en-GB" b="1" noProof="0" dirty="0"/>
            </a:br>
            <a:endParaRPr lang="en-GB" noProof="0" dirty="0"/>
          </a:p>
        </p:txBody>
      </p:sp>
      <p:sp>
        <p:nvSpPr>
          <p:cNvPr id="3" name="Content Placeholder 2">
            <a:extLst>
              <a:ext uri="{FF2B5EF4-FFF2-40B4-BE49-F238E27FC236}">
                <a16:creationId xmlns:a16="http://schemas.microsoft.com/office/drawing/2014/main" id="{CBB7BFE3-030E-7384-67FB-EA15C1C288FA}"/>
              </a:ext>
            </a:extLst>
          </p:cNvPr>
          <p:cNvSpPr>
            <a:spLocks noGrp="1"/>
          </p:cNvSpPr>
          <p:nvPr>
            <p:ph idx="1"/>
          </p:nvPr>
        </p:nvSpPr>
        <p:spPr>
          <a:xfrm>
            <a:off x="581193" y="2180496"/>
            <a:ext cx="5265426" cy="3678303"/>
          </a:xfrm>
        </p:spPr>
        <p:txBody>
          <a:bodyPr/>
          <a:lstStyle/>
          <a:p>
            <a:r>
              <a:rPr lang="en-GB" noProof="0" dirty="0"/>
              <a:t>Pollution persists, disproportionately harming vulnerable communities.</a:t>
            </a:r>
          </a:p>
          <a:p>
            <a:r>
              <a:rPr lang="en-GB" noProof="0" dirty="0"/>
              <a:t>Energy inequality widens under fossil-based systems.</a:t>
            </a:r>
          </a:p>
          <a:p>
            <a:r>
              <a:rPr lang="en-GB" noProof="0" dirty="0"/>
              <a:t>Climate displacement accelerates, straining social and economic systems.</a:t>
            </a:r>
          </a:p>
          <a:p>
            <a:r>
              <a:rPr lang="en-GB" noProof="0" dirty="0"/>
              <a:t>Fossil-dependent regions face unmanaged decline instead of planned renewal.</a:t>
            </a:r>
          </a:p>
          <a:p>
            <a:r>
              <a:rPr lang="en-GB" noProof="0" dirty="0"/>
              <a:t>As Mark Welsh noted: hydrogen is </a:t>
            </a:r>
            <a:r>
              <a:rPr lang="en-GB" b="1" noProof="0" dirty="0"/>
              <a:t>“silver buckshot”</a:t>
            </a:r>
            <a:r>
              <a:rPr lang="en-GB" noProof="0" dirty="0"/>
              <a:t> — stabilising in a destabilising climate.</a:t>
            </a:r>
          </a:p>
          <a:p>
            <a:endParaRPr lang="en-GB" noProof="0" dirty="0"/>
          </a:p>
        </p:txBody>
      </p:sp>
      <p:pic>
        <p:nvPicPr>
          <p:cNvPr id="5" name="Picture 4">
            <a:extLst>
              <a:ext uri="{FF2B5EF4-FFF2-40B4-BE49-F238E27FC236}">
                <a16:creationId xmlns:a16="http://schemas.microsoft.com/office/drawing/2014/main" id="{3759BF3F-D899-F2DC-BFA7-B3E87C6D96E9}"/>
              </a:ext>
            </a:extLst>
          </p:cNvPr>
          <p:cNvPicPr>
            <a:picLocks noChangeAspect="1"/>
          </p:cNvPicPr>
          <p:nvPr/>
        </p:nvPicPr>
        <p:blipFill>
          <a:blip r:embed="rId3"/>
          <a:stretch>
            <a:fillRect/>
          </a:stretch>
        </p:blipFill>
        <p:spPr>
          <a:xfrm>
            <a:off x="6093449" y="2180496"/>
            <a:ext cx="5517358" cy="3676207"/>
          </a:xfrm>
          <a:prstGeom prst="rect">
            <a:avLst/>
          </a:prstGeom>
        </p:spPr>
      </p:pic>
    </p:spTree>
    <p:extLst>
      <p:ext uri="{BB962C8B-B14F-4D97-AF65-F5344CB8AC3E}">
        <p14:creationId xmlns:p14="http://schemas.microsoft.com/office/powerpoint/2010/main" val="697549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8DFBC-9B0F-B61B-449F-32CDD4951875}"/>
              </a:ext>
            </a:extLst>
          </p:cNvPr>
          <p:cNvSpPr>
            <a:spLocks noGrp="1"/>
          </p:cNvSpPr>
          <p:nvPr>
            <p:ph type="title"/>
          </p:nvPr>
        </p:nvSpPr>
        <p:spPr>
          <a:xfrm>
            <a:off x="581192" y="896120"/>
            <a:ext cx="11029616" cy="1013800"/>
          </a:xfrm>
        </p:spPr>
        <p:txBody>
          <a:bodyPr/>
          <a:lstStyle/>
          <a:p>
            <a:r>
              <a:rPr lang="en-GB" b="1" noProof="0" dirty="0"/>
              <a:t>Safeguards That Build Public Trust</a:t>
            </a:r>
            <a:br>
              <a:rPr lang="en-GB" b="1" noProof="0" dirty="0"/>
            </a:br>
            <a:endParaRPr lang="en-GB" noProof="0" dirty="0"/>
          </a:p>
        </p:txBody>
      </p:sp>
      <p:sp>
        <p:nvSpPr>
          <p:cNvPr id="3" name="Content Placeholder 2">
            <a:extLst>
              <a:ext uri="{FF2B5EF4-FFF2-40B4-BE49-F238E27FC236}">
                <a16:creationId xmlns:a16="http://schemas.microsoft.com/office/drawing/2014/main" id="{44312E66-8FF9-9CBA-FF92-B7C1A8BDB0A1}"/>
              </a:ext>
            </a:extLst>
          </p:cNvPr>
          <p:cNvSpPr>
            <a:spLocks noGrp="1"/>
          </p:cNvSpPr>
          <p:nvPr>
            <p:ph idx="1"/>
          </p:nvPr>
        </p:nvSpPr>
        <p:spPr>
          <a:xfrm>
            <a:off x="581193" y="2180496"/>
            <a:ext cx="5514808" cy="3678303"/>
          </a:xfrm>
        </p:spPr>
        <p:txBody>
          <a:bodyPr/>
          <a:lstStyle/>
          <a:p>
            <a:r>
              <a:rPr lang="en-GB" noProof="0" dirty="0"/>
              <a:t>Transparent lifecycle emissions accounting.</a:t>
            </a:r>
          </a:p>
          <a:p>
            <a:r>
              <a:rPr lang="en-GB" noProof="0" dirty="0"/>
              <a:t>Responsible water and land management.</a:t>
            </a:r>
          </a:p>
          <a:p>
            <a:r>
              <a:rPr lang="en-GB" noProof="0" dirty="0"/>
              <a:t>Community benefit-sharing frameworks.</a:t>
            </a:r>
          </a:p>
          <a:p>
            <a:r>
              <a:rPr lang="en-GB" noProof="0" dirty="0"/>
              <a:t>Skills pathways and local employment guarantees.</a:t>
            </a:r>
          </a:p>
          <a:p>
            <a:r>
              <a:rPr lang="en-GB" noProof="0" dirty="0"/>
              <a:t>Biodiversity protection and environmental monitoring.</a:t>
            </a:r>
          </a:p>
          <a:p>
            <a:r>
              <a:rPr lang="en-GB" noProof="0" dirty="0"/>
              <a:t>Governance that prevents greenwashing and speculative development.</a:t>
            </a:r>
          </a:p>
          <a:p>
            <a:endParaRPr lang="en-GB" noProof="0" dirty="0"/>
          </a:p>
        </p:txBody>
      </p:sp>
      <p:pic>
        <p:nvPicPr>
          <p:cNvPr id="7" name="Picture 6">
            <a:extLst>
              <a:ext uri="{FF2B5EF4-FFF2-40B4-BE49-F238E27FC236}">
                <a16:creationId xmlns:a16="http://schemas.microsoft.com/office/drawing/2014/main" id="{538488E6-1D97-B542-917F-0E22078FFBD9}"/>
              </a:ext>
            </a:extLst>
          </p:cNvPr>
          <p:cNvPicPr>
            <a:picLocks noChangeAspect="1"/>
          </p:cNvPicPr>
          <p:nvPr/>
        </p:nvPicPr>
        <p:blipFill>
          <a:blip r:embed="rId2"/>
          <a:stretch>
            <a:fillRect/>
          </a:stretch>
        </p:blipFill>
        <p:spPr>
          <a:xfrm>
            <a:off x="5630113" y="2180496"/>
            <a:ext cx="5980694" cy="3987130"/>
          </a:xfrm>
          <a:prstGeom prst="rect">
            <a:avLst/>
          </a:prstGeom>
        </p:spPr>
      </p:pic>
    </p:spTree>
    <p:extLst>
      <p:ext uri="{BB962C8B-B14F-4D97-AF65-F5344CB8AC3E}">
        <p14:creationId xmlns:p14="http://schemas.microsoft.com/office/powerpoint/2010/main" val="29087932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AEBBA-6CCD-ECA4-9B9B-D816F1CC2773}"/>
              </a:ext>
            </a:extLst>
          </p:cNvPr>
          <p:cNvSpPr>
            <a:spLocks noGrp="1"/>
          </p:cNvSpPr>
          <p:nvPr>
            <p:ph type="title"/>
          </p:nvPr>
        </p:nvSpPr>
        <p:spPr>
          <a:xfrm>
            <a:off x="581192" y="896120"/>
            <a:ext cx="11029616" cy="1013800"/>
          </a:xfrm>
        </p:spPr>
        <p:txBody>
          <a:bodyPr/>
          <a:lstStyle/>
          <a:p>
            <a:r>
              <a:rPr lang="en-GB" b="1" noProof="0" dirty="0"/>
              <a:t>Innovation With a Human Purpose</a:t>
            </a:r>
            <a:br>
              <a:rPr lang="en-GB" b="1" noProof="0" dirty="0"/>
            </a:br>
            <a:endParaRPr lang="en-GB" noProof="0" dirty="0"/>
          </a:p>
        </p:txBody>
      </p:sp>
      <p:sp>
        <p:nvSpPr>
          <p:cNvPr id="3" name="Content Placeholder 2">
            <a:extLst>
              <a:ext uri="{FF2B5EF4-FFF2-40B4-BE49-F238E27FC236}">
                <a16:creationId xmlns:a16="http://schemas.microsoft.com/office/drawing/2014/main" id="{00704876-A771-61AB-8FFF-4441D1522EFA}"/>
              </a:ext>
            </a:extLst>
          </p:cNvPr>
          <p:cNvSpPr>
            <a:spLocks noGrp="1"/>
          </p:cNvSpPr>
          <p:nvPr>
            <p:ph idx="1"/>
          </p:nvPr>
        </p:nvSpPr>
        <p:spPr>
          <a:xfrm>
            <a:off x="6830291" y="2180496"/>
            <a:ext cx="4780516" cy="3678303"/>
          </a:xfrm>
        </p:spPr>
        <p:txBody>
          <a:bodyPr/>
          <a:lstStyle/>
          <a:p>
            <a:r>
              <a:rPr lang="en-GB" noProof="0" dirty="0"/>
              <a:t>Delayed investment risks losing industrial capacity and global competitiveness.</a:t>
            </a:r>
          </a:p>
          <a:p>
            <a:r>
              <a:rPr lang="en-GB" noProof="0" dirty="0"/>
              <a:t>Clean hydrogen strengthens national resilience and energy sovereignty.</a:t>
            </a:r>
          </a:p>
          <a:p>
            <a:r>
              <a:rPr lang="en-GB" noProof="0" dirty="0"/>
              <a:t>Innovation must serve society — not the other way around.</a:t>
            </a:r>
          </a:p>
          <a:p>
            <a:r>
              <a:rPr lang="en-GB" noProof="0" dirty="0"/>
              <a:t>A diverse energy system reduces exposure to geopolitical shocks and volatile markets.</a:t>
            </a:r>
          </a:p>
          <a:p>
            <a:endParaRPr lang="en-GB" noProof="0" dirty="0"/>
          </a:p>
        </p:txBody>
      </p:sp>
      <p:pic>
        <p:nvPicPr>
          <p:cNvPr id="7" name="Picture 6">
            <a:extLst>
              <a:ext uri="{FF2B5EF4-FFF2-40B4-BE49-F238E27FC236}">
                <a16:creationId xmlns:a16="http://schemas.microsoft.com/office/drawing/2014/main" id="{71819A8F-37BB-21BE-7A41-78FDCE74EAE1}"/>
              </a:ext>
            </a:extLst>
          </p:cNvPr>
          <p:cNvPicPr>
            <a:picLocks noChangeAspect="1"/>
          </p:cNvPicPr>
          <p:nvPr/>
        </p:nvPicPr>
        <p:blipFill>
          <a:blip r:embed="rId2"/>
          <a:stretch>
            <a:fillRect/>
          </a:stretch>
        </p:blipFill>
        <p:spPr>
          <a:xfrm>
            <a:off x="481445" y="2010738"/>
            <a:ext cx="6026727" cy="4017818"/>
          </a:xfrm>
          <a:prstGeom prst="rect">
            <a:avLst/>
          </a:prstGeom>
        </p:spPr>
      </p:pic>
    </p:spTree>
    <p:extLst>
      <p:ext uri="{BB962C8B-B14F-4D97-AF65-F5344CB8AC3E}">
        <p14:creationId xmlns:p14="http://schemas.microsoft.com/office/powerpoint/2010/main" val="3725471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F334BD-B855-5CF5-5223-3C5AEFF2780E}"/>
              </a:ext>
            </a:extLst>
          </p:cNvPr>
          <p:cNvPicPr>
            <a:picLocks noChangeAspect="1"/>
          </p:cNvPicPr>
          <p:nvPr/>
        </p:nvPicPr>
        <p:blipFill>
          <a:blip r:embed="rId2"/>
          <a:stretch>
            <a:fillRect/>
          </a:stretch>
        </p:blipFill>
        <p:spPr>
          <a:xfrm>
            <a:off x="581192" y="3223849"/>
            <a:ext cx="10585572" cy="4156364"/>
          </a:xfrm>
          <a:prstGeom prst="rect">
            <a:avLst/>
          </a:prstGeom>
        </p:spPr>
      </p:pic>
      <p:sp>
        <p:nvSpPr>
          <p:cNvPr id="2" name="Title 1">
            <a:extLst>
              <a:ext uri="{FF2B5EF4-FFF2-40B4-BE49-F238E27FC236}">
                <a16:creationId xmlns:a16="http://schemas.microsoft.com/office/drawing/2014/main" id="{54DE7AD7-B28E-9F3D-1E66-34F3483F5A44}"/>
              </a:ext>
            </a:extLst>
          </p:cNvPr>
          <p:cNvSpPr>
            <a:spLocks noGrp="1"/>
          </p:cNvSpPr>
          <p:nvPr>
            <p:ph type="title"/>
          </p:nvPr>
        </p:nvSpPr>
        <p:spPr/>
        <p:txBody>
          <a:bodyPr/>
          <a:lstStyle/>
          <a:p>
            <a:r>
              <a:rPr lang="en-GB" b="1" noProof="0" dirty="0"/>
              <a:t>The Principle</a:t>
            </a:r>
            <a:endParaRPr lang="en-GB" noProof="0" dirty="0"/>
          </a:p>
        </p:txBody>
      </p:sp>
      <p:sp>
        <p:nvSpPr>
          <p:cNvPr id="3" name="Content Placeholder 2">
            <a:extLst>
              <a:ext uri="{FF2B5EF4-FFF2-40B4-BE49-F238E27FC236}">
                <a16:creationId xmlns:a16="http://schemas.microsoft.com/office/drawing/2014/main" id="{56A52C32-E832-C122-CF08-0D00A15B9775}"/>
              </a:ext>
            </a:extLst>
          </p:cNvPr>
          <p:cNvSpPr>
            <a:spLocks noGrp="1"/>
          </p:cNvSpPr>
          <p:nvPr>
            <p:ph idx="1"/>
          </p:nvPr>
        </p:nvSpPr>
        <p:spPr>
          <a:xfrm>
            <a:off x="581192" y="2180497"/>
            <a:ext cx="11416844" cy="2086704"/>
          </a:xfrm>
        </p:spPr>
        <p:txBody>
          <a:bodyPr>
            <a:normAutofit fontScale="92500" lnSpcReduction="20000"/>
          </a:bodyPr>
          <a:lstStyle/>
          <a:p>
            <a:r>
              <a:rPr lang="en-GB" b="1" noProof="0" dirty="0"/>
              <a:t>Hydrogen Must Work for People &amp; Planet</a:t>
            </a:r>
          </a:p>
          <a:p>
            <a:r>
              <a:rPr lang="en-GB" noProof="0" dirty="0"/>
              <a:t>Hydrogen must clean the air, protect ecosystems, and create opportunity.</a:t>
            </a:r>
          </a:p>
          <a:p>
            <a:r>
              <a:rPr lang="en-GB" noProof="0" dirty="0"/>
              <a:t>Done well, it becomes a catalyst for resilience, renewal, and shared prosperity.</a:t>
            </a:r>
          </a:p>
          <a:p>
            <a:r>
              <a:rPr lang="en-GB" noProof="0" dirty="0"/>
              <a:t>Done poorly, it repeats the mistakes of the fossil era.</a:t>
            </a:r>
          </a:p>
          <a:p>
            <a:r>
              <a:rPr lang="en-GB" noProof="0" dirty="0"/>
              <a:t>Hydrogen must earn its place environmentally, socially, and economically.</a:t>
            </a:r>
          </a:p>
          <a:p>
            <a:r>
              <a:rPr lang="en-GB" noProof="0" dirty="0"/>
              <a:t>The right cost means </a:t>
            </a:r>
            <a:r>
              <a:rPr lang="en-GB" b="1" noProof="0" dirty="0"/>
              <a:t>communities and ecosystems at the centre of every decision</a:t>
            </a:r>
            <a:endParaRPr lang="en-GB" noProof="0" dirty="0"/>
          </a:p>
          <a:p>
            <a:endParaRPr lang="en-GB" noProof="0" dirty="0"/>
          </a:p>
        </p:txBody>
      </p:sp>
    </p:spTree>
    <p:extLst>
      <p:ext uri="{BB962C8B-B14F-4D97-AF65-F5344CB8AC3E}">
        <p14:creationId xmlns:p14="http://schemas.microsoft.com/office/powerpoint/2010/main" val="20250044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Global Partnerships and Strategic Investment </a:t>
            </a:r>
          </a:p>
        </p:txBody>
      </p:sp>
      <p:sp>
        <p:nvSpPr>
          <p:cNvPr id="3" name="Content Placeholder 2"/>
          <p:cNvSpPr>
            <a:spLocks noGrp="1"/>
          </p:cNvSpPr>
          <p:nvPr>
            <p:ph idx="1"/>
          </p:nvPr>
        </p:nvSpPr>
        <p:spPr/>
        <p:txBody>
          <a:bodyPr>
            <a:normAutofit/>
          </a:bodyPr>
          <a:lstStyle/>
          <a:p>
            <a:pPr marL="0" indent="0">
              <a:buNone/>
            </a:pPr>
            <a:r>
              <a:rPr lang="en-GB" sz="4000" noProof="0" dirty="0"/>
              <a:t>Carmen Font</a:t>
            </a:r>
          </a:p>
          <a:p>
            <a:pPr marL="0" indent="0">
              <a:buNone/>
            </a:pPr>
            <a:r>
              <a:rPr lang="en-GB" sz="4000" noProof="0" dirty="0"/>
              <a:t>Font Corporation</a:t>
            </a:r>
          </a:p>
        </p:txBody>
      </p:sp>
      <p:pic>
        <p:nvPicPr>
          <p:cNvPr id="7" name="Picture 6">
            <a:extLst>
              <a:ext uri="{FF2B5EF4-FFF2-40B4-BE49-F238E27FC236}">
                <a16:creationId xmlns:a16="http://schemas.microsoft.com/office/drawing/2014/main" id="{825B7CED-B90F-4B9F-CAC0-D024FFB9F23C}"/>
              </a:ext>
            </a:extLst>
          </p:cNvPr>
          <p:cNvPicPr>
            <a:picLocks noChangeAspect="1"/>
          </p:cNvPicPr>
          <p:nvPr/>
        </p:nvPicPr>
        <p:blipFill>
          <a:blip r:embed="rId3"/>
          <a:stretch>
            <a:fillRect/>
          </a:stretch>
        </p:blipFill>
        <p:spPr>
          <a:xfrm>
            <a:off x="5631426" y="2281469"/>
            <a:ext cx="4811813" cy="4811813"/>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 y="1681728"/>
            <a:ext cx="11865429" cy="494044"/>
          </a:xfrm>
        </p:spPr>
        <p:txBody>
          <a:bodyPr>
            <a:normAutofit fontScale="90000"/>
          </a:bodyPr>
          <a:lstStyle/>
          <a:p>
            <a:pPr algn="ctr"/>
            <a:r>
              <a:rPr lang="en-GB" b="1" noProof="0" dirty="0"/>
              <a:t>Clean hydrogen</a:t>
            </a:r>
            <a:br>
              <a:rPr lang="en-GB" b="1" noProof="0" dirty="0"/>
            </a:br>
            <a:r>
              <a:rPr lang="en-GB" sz="2700" noProof="0" dirty="0"/>
              <a:t>Not at all cost, not at any cost but at the right cost</a:t>
            </a:r>
            <a:br>
              <a:rPr lang="en-GB" noProof="0" dirty="0"/>
            </a:br>
            <a:r>
              <a:rPr lang="en-GB" sz="2200" noProof="0" dirty="0"/>
              <a:t>Dublin, 2 </a:t>
            </a:r>
            <a:r>
              <a:rPr lang="en-GB" sz="2200" noProof="0" dirty="0" err="1"/>
              <a:t>july</a:t>
            </a:r>
            <a:r>
              <a:rPr lang="en-GB" sz="2200" noProof="0" dirty="0"/>
              <a:t> 2026</a:t>
            </a:r>
            <a:endParaRPr lang="en-GB" noProof="0" dirty="0"/>
          </a:p>
        </p:txBody>
      </p:sp>
      <p:sp>
        <p:nvSpPr>
          <p:cNvPr id="3" name="Subtitle 2"/>
          <p:cNvSpPr>
            <a:spLocks noGrp="1"/>
          </p:cNvSpPr>
          <p:nvPr>
            <p:ph type="subTitle" idx="1"/>
          </p:nvPr>
        </p:nvSpPr>
        <p:spPr>
          <a:xfrm>
            <a:off x="581194" y="3228870"/>
            <a:ext cx="10993546" cy="590321"/>
          </a:xfrm>
        </p:spPr>
        <p:txBody>
          <a:bodyPr>
            <a:normAutofit/>
          </a:bodyPr>
          <a:lstStyle/>
          <a:p>
            <a:pPr algn="ctr"/>
            <a:r>
              <a:rPr lang="en-GB" sz="3200" b="1" noProof="0" dirty="0">
                <a:solidFill>
                  <a:schemeClr val="bg1"/>
                </a:solidFill>
              </a:rPr>
              <a:t>FONT CORPORATION</a:t>
            </a:r>
          </a:p>
        </p:txBody>
      </p:sp>
      <p:pic>
        <p:nvPicPr>
          <p:cNvPr id="7" name="Picture 6">
            <a:extLst>
              <a:ext uri="{FF2B5EF4-FFF2-40B4-BE49-F238E27FC236}">
                <a16:creationId xmlns:a16="http://schemas.microsoft.com/office/drawing/2014/main" id="{0DD14D2E-001E-7278-0606-222A0349628C}"/>
              </a:ext>
            </a:extLst>
          </p:cNvPr>
          <p:cNvPicPr>
            <a:picLocks noChangeAspect="1"/>
          </p:cNvPicPr>
          <p:nvPr/>
        </p:nvPicPr>
        <p:blipFill>
          <a:blip r:embed="rId3"/>
          <a:stretch>
            <a:fillRect/>
          </a:stretch>
        </p:blipFill>
        <p:spPr>
          <a:xfrm>
            <a:off x="633410" y="4944131"/>
            <a:ext cx="1081090" cy="1297308"/>
          </a:xfrm>
          <a:prstGeom prst="rect">
            <a:avLst/>
          </a:prstGeom>
        </p:spPr>
      </p:pic>
      <p:pic>
        <p:nvPicPr>
          <p:cNvPr id="9" name="Picture 8">
            <a:extLst>
              <a:ext uri="{FF2B5EF4-FFF2-40B4-BE49-F238E27FC236}">
                <a16:creationId xmlns:a16="http://schemas.microsoft.com/office/drawing/2014/main" id="{3B2423D0-4D75-B258-DE4B-728B8A59A0E1}"/>
              </a:ext>
            </a:extLst>
          </p:cNvPr>
          <p:cNvPicPr>
            <a:picLocks noChangeAspect="1"/>
          </p:cNvPicPr>
          <p:nvPr/>
        </p:nvPicPr>
        <p:blipFill>
          <a:blip r:embed="rId4"/>
          <a:stretch>
            <a:fillRect/>
          </a:stretch>
        </p:blipFill>
        <p:spPr>
          <a:xfrm>
            <a:off x="581194" y="3281783"/>
            <a:ext cx="1601187" cy="1489800"/>
          </a:xfrm>
          <a:prstGeom prst="rect">
            <a:avLst/>
          </a:prstGeom>
        </p:spPr>
      </p:pic>
      <p:sp>
        <p:nvSpPr>
          <p:cNvPr id="10" name="TextBox 9">
            <a:extLst>
              <a:ext uri="{FF2B5EF4-FFF2-40B4-BE49-F238E27FC236}">
                <a16:creationId xmlns:a16="http://schemas.microsoft.com/office/drawing/2014/main" id="{65DB78BA-CF79-F03F-B8F0-77CD0ED89CD0}"/>
              </a:ext>
            </a:extLst>
          </p:cNvPr>
          <p:cNvSpPr txBox="1"/>
          <p:nvPr/>
        </p:nvSpPr>
        <p:spPr>
          <a:xfrm>
            <a:off x="1858736" y="2249261"/>
            <a:ext cx="8175171" cy="523220"/>
          </a:xfrm>
          <a:prstGeom prst="rect">
            <a:avLst/>
          </a:prstGeom>
          <a:noFill/>
        </p:spPr>
        <p:txBody>
          <a:bodyPr wrap="square" rtlCol="0">
            <a:spAutoFit/>
          </a:bodyPr>
          <a:lstStyle/>
          <a:p>
            <a:pPr algn="ctr"/>
            <a:r>
              <a:rPr lang="en-GB" sz="2800" b="1" i="1" noProof="0" dirty="0">
                <a:solidFill>
                  <a:schemeClr val="accent2"/>
                </a:solidFill>
              </a:rPr>
              <a:t>Global Partnerships and Strategic Investments </a:t>
            </a:r>
          </a:p>
        </p:txBody>
      </p:sp>
      <p:sp>
        <p:nvSpPr>
          <p:cNvPr id="11" name="TextBox 10">
            <a:extLst>
              <a:ext uri="{FF2B5EF4-FFF2-40B4-BE49-F238E27FC236}">
                <a16:creationId xmlns:a16="http://schemas.microsoft.com/office/drawing/2014/main" id="{236F6528-EBB2-5DC0-547F-BC4F7E01AE1E}"/>
              </a:ext>
            </a:extLst>
          </p:cNvPr>
          <p:cNvSpPr txBox="1"/>
          <p:nvPr/>
        </p:nvSpPr>
        <p:spPr>
          <a:xfrm>
            <a:off x="2266951" y="3710954"/>
            <a:ext cx="7674302" cy="523220"/>
          </a:xfrm>
          <a:prstGeom prst="rect">
            <a:avLst/>
          </a:prstGeom>
          <a:noFill/>
        </p:spPr>
        <p:txBody>
          <a:bodyPr wrap="square" rtlCol="0">
            <a:spAutoFit/>
          </a:bodyPr>
          <a:lstStyle/>
          <a:p>
            <a:pPr algn="ctr"/>
            <a:r>
              <a:rPr lang="en-GB" sz="2800" b="1" i="1" noProof="0" dirty="0">
                <a:solidFill>
                  <a:schemeClr val="bg1"/>
                </a:solidFill>
              </a:rPr>
              <a:t>Investments and Expansions in Europe</a:t>
            </a:r>
          </a:p>
        </p:txBody>
      </p:sp>
      <p:pic>
        <p:nvPicPr>
          <p:cNvPr id="13" name="Picture 12">
            <a:extLst>
              <a:ext uri="{FF2B5EF4-FFF2-40B4-BE49-F238E27FC236}">
                <a16:creationId xmlns:a16="http://schemas.microsoft.com/office/drawing/2014/main" id="{5AC49FF0-02C9-5354-A3F7-6B001FF22FCD}"/>
              </a:ext>
            </a:extLst>
          </p:cNvPr>
          <p:cNvPicPr>
            <a:picLocks noChangeAspect="1"/>
          </p:cNvPicPr>
          <p:nvPr/>
        </p:nvPicPr>
        <p:blipFill>
          <a:blip r:embed="rId5"/>
          <a:stretch>
            <a:fillRect/>
          </a:stretch>
        </p:blipFill>
        <p:spPr>
          <a:xfrm>
            <a:off x="5061173" y="4361257"/>
            <a:ext cx="2033587" cy="135572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noProof="0" dirty="0"/>
              <a:t>THE HYDROGEN COUNCIL</a:t>
            </a:r>
            <a:br>
              <a:rPr lang="en-GB" b="1" noProof="0" dirty="0"/>
            </a:br>
            <a:r>
              <a:rPr lang="en-GB" b="1" noProof="0" dirty="0"/>
              <a:t>GLOBAL HYROGEN COMPASS 2025</a:t>
            </a:r>
          </a:p>
        </p:txBody>
      </p:sp>
      <p:sp>
        <p:nvSpPr>
          <p:cNvPr id="3" name="Content Placeholder 2"/>
          <p:cNvSpPr>
            <a:spLocks noGrp="1"/>
          </p:cNvSpPr>
          <p:nvPr>
            <p:ph idx="1"/>
          </p:nvPr>
        </p:nvSpPr>
        <p:spPr>
          <a:xfrm>
            <a:off x="581191" y="2038351"/>
            <a:ext cx="11029615" cy="4380692"/>
          </a:xfrm>
        </p:spPr>
        <p:txBody>
          <a:bodyPr>
            <a:normAutofit/>
          </a:bodyPr>
          <a:lstStyle/>
          <a:p>
            <a:endParaRPr lang="en-GB" sz="2400" noProof="0" dirty="0"/>
          </a:p>
          <a:p>
            <a:r>
              <a:rPr lang="en-GB" sz="2800" noProof="0" dirty="0"/>
              <a:t>1,700 projects were announced globally with a peak in 2022–2023 </a:t>
            </a:r>
          </a:p>
          <a:p>
            <a:r>
              <a:rPr lang="en-GB" sz="2800" noProof="0" dirty="0"/>
              <a:t>Maturation phase in 2025</a:t>
            </a:r>
            <a:endParaRPr lang="en-GB" sz="4000" noProof="0" dirty="0"/>
          </a:p>
          <a:p>
            <a:pPr marL="936900" lvl="2" indent="-342900">
              <a:buFont typeface="Wingdings" panose="05000000000000000000" pitchFamily="2" charset="2"/>
              <a:buChar char="ü"/>
            </a:pPr>
            <a:r>
              <a:rPr lang="en-GB" sz="2400" b="1" noProof="0" dirty="0"/>
              <a:t>US</a:t>
            </a:r>
            <a:r>
              <a:rPr lang="en-GB" sz="1600" b="1" noProof="0" dirty="0"/>
              <a:t> </a:t>
            </a:r>
            <a:r>
              <a:rPr lang="en-GB" sz="2400" b="1" noProof="0" dirty="0"/>
              <a:t>$110 billion Investments Secured</a:t>
            </a:r>
          </a:p>
          <a:p>
            <a:pPr marL="936900" lvl="2" indent="-342900">
              <a:buFont typeface="Wingdings" panose="05000000000000000000" pitchFamily="2" charset="2"/>
              <a:buChar char="ü"/>
            </a:pPr>
            <a:r>
              <a:rPr lang="en-GB" sz="2400" b="1" noProof="0" dirty="0"/>
              <a:t>510 projects have taken FID globally</a:t>
            </a:r>
          </a:p>
          <a:p>
            <a:endParaRPr lang="en-GB" sz="2800" b="1" noProof="0" dirty="0"/>
          </a:p>
          <a:p>
            <a:pPr marL="306000" lvl="2" indent="-306000"/>
            <a:endParaRPr lang="en-GB" sz="2800" noProof="0" dirty="0"/>
          </a:p>
          <a:p>
            <a:pPr lvl="2">
              <a:buFont typeface="Wingdings" panose="05000000000000000000" pitchFamily="2" charset="2"/>
              <a:buChar char="ü"/>
            </a:pPr>
            <a:endParaRPr lang="en-GB" sz="2400" noProof="0" dirty="0"/>
          </a:p>
          <a:p>
            <a:pPr>
              <a:buFont typeface="Wingdings" panose="05000000000000000000" pitchFamily="2" charset="2"/>
              <a:buChar char="q"/>
            </a:pPr>
            <a:endParaRPr lang="en-GB" noProof="0" dirty="0"/>
          </a:p>
        </p:txBody>
      </p:sp>
      <p:pic>
        <p:nvPicPr>
          <p:cNvPr id="5" name="Picture 4">
            <a:extLst>
              <a:ext uri="{FF2B5EF4-FFF2-40B4-BE49-F238E27FC236}">
                <a16:creationId xmlns:a16="http://schemas.microsoft.com/office/drawing/2014/main" id="{23FD949C-7636-DF68-48CB-7A15285B16CF}"/>
              </a:ext>
            </a:extLst>
          </p:cNvPr>
          <p:cNvPicPr>
            <a:picLocks noChangeAspect="1"/>
          </p:cNvPicPr>
          <p:nvPr/>
        </p:nvPicPr>
        <p:blipFill>
          <a:blip r:embed="rId3"/>
          <a:stretch>
            <a:fillRect/>
          </a:stretch>
        </p:blipFill>
        <p:spPr>
          <a:xfrm>
            <a:off x="1480458" y="4842395"/>
            <a:ext cx="2543263" cy="1582578"/>
          </a:xfrm>
          <a:prstGeom prst="rect">
            <a:avLst/>
          </a:prstGeom>
        </p:spPr>
      </p:pic>
      <p:pic>
        <p:nvPicPr>
          <p:cNvPr id="7" name="Picture 6">
            <a:extLst>
              <a:ext uri="{FF2B5EF4-FFF2-40B4-BE49-F238E27FC236}">
                <a16:creationId xmlns:a16="http://schemas.microsoft.com/office/drawing/2014/main" id="{C9717061-866E-74D9-03A0-320BB83DDC89}"/>
              </a:ext>
            </a:extLst>
          </p:cNvPr>
          <p:cNvPicPr>
            <a:picLocks noChangeAspect="1"/>
          </p:cNvPicPr>
          <p:nvPr/>
        </p:nvPicPr>
        <p:blipFill>
          <a:blip r:embed="rId4"/>
          <a:stretch>
            <a:fillRect/>
          </a:stretch>
        </p:blipFill>
        <p:spPr>
          <a:xfrm>
            <a:off x="6896968" y="2995974"/>
            <a:ext cx="4443983" cy="342899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153608" cy="1013800"/>
          </a:xfrm>
        </p:spPr>
        <p:txBody>
          <a:bodyPr/>
          <a:lstStyle/>
          <a:p>
            <a:r>
              <a:rPr lang="en-GB" noProof="0" dirty="0"/>
              <a:t>Where the market stands? OFFTAKE-CENTRIC</a:t>
            </a:r>
          </a:p>
        </p:txBody>
      </p:sp>
      <p:sp>
        <p:nvSpPr>
          <p:cNvPr id="3" name="Content Placeholder 2"/>
          <p:cNvSpPr>
            <a:spLocks noGrp="1"/>
          </p:cNvSpPr>
          <p:nvPr>
            <p:ph idx="1"/>
          </p:nvPr>
        </p:nvSpPr>
        <p:spPr>
          <a:xfrm>
            <a:off x="581193" y="2241729"/>
            <a:ext cx="5514808" cy="3678303"/>
          </a:xfrm>
        </p:spPr>
        <p:txBody>
          <a:bodyPr>
            <a:normAutofit fontScale="92500" lnSpcReduction="10000"/>
          </a:bodyPr>
          <a:lstStyle/>
          <a:p>
            <a:pPr marL="0" indent="0">
              <a:buNone/>
            </a:pPr>
            <a:endParaRPr lang="en-GB" sz="2000" noProof="0" dirty="0"/>
          </a:p>
          <a:p>
            <a:r>
              <a:rPr lang="en-GB" sz="2000" noProof="0" dirty="0"/>
              <a:t>Roughly 3.6 </a:t>
            </a:r>
            <a:r>
              <a:rPr lang="en-GB" sz="2000" noProof="0" dirty="0" err="1"/>
              <a:t>mtpa</a:t>
            </a:r>
            <a:r>
              <a:rPr lang="en-GB" sz="2000" noProof="0" dirty="0"/>
              <a:t> of binding offtake has been secured globally. </a:t>
            </a:r>
          </a:p>
          <a:p>
            <a:r>
              <a:rPr lang="en-GB" sz="2000" noProof="0" dirty="0"/>
              <a:t>Implementation and enforcement of existing policies could enable a total of up to 8 </a:t>
            </a:r>
            <a:r>
              <a:rPr lang="en-GB" sz="2000" noProof="0" dirty="0" err="1"/>
              <a:t>mtpa</a:t>
            </a:r>
            <a:r>
              <a:rPr lang="en-GB" sz="2000" noProof="0" dirty="0"/>
              <a:t> clean hydrogen demand by 2030 in key markets such as EU, US, Japan, and Korea</a:t>
            </a:r>
          </a:p>
          <a:p>
            <a:r>
              <a:rPr lang="en-GB" sz="2000" noProof="0" dirty="0"/>
              <a:t>Further 13 </a:t>
            </a:r>
            <a:r>
              <a:rPr lang="en-GB" sz="2000" noProof="0" dirty="0" err="1"/>
              <a:t>mtpa</a:t>
            </a:r>
            <a:r>
              <a:rPr lang="en-GB" sz="2000" noProof="0" dirty="0"/>
              <a:t> could be unlocked through targeted </a:t>
            </a:r>
            <a:r>
              <a:rPr lang="en-GB" sz="2000" i="1" noProof="0" dirty="0"/>
              <a:t>infrastructure investment </a:t>
            </a:r>
            <a:r>
              <a:rPr lang="en-GB" sz="2000" noProof="0" dirty="0"/>
              <a:t>and </a:t>
            </a:r>
            <a:r>
              <a:rPr lang="en-GB" sz="2000" b="1" noProof="0" dirty="0"/>
              <a:t>continued cost reductions</a:t>
            </a:r>
          </a:p>
          <a:p>
            <a:r>
              <a:rPr lang="en-GB" b="1" noProof="0" dirty="0"/>
              <a:t>#1 Certainty of offtake/demand, including captive</a:t>
            </a:r>
            <a:endParaRPr lang="en-GB" sz="2000" b="1" noProof="0" dirty="0"/>
          </a:p>
          <a:p>
            <a:endParaRPr lang="en-GB" noProof="0" dirty="0"/>
          </a:p>
        </p:txBody>
      </p:sp>
      <p:pic>
        <p:nvPicPr>
          <p:cNvPr id="7" name="Picture 6">
            <a:extLst>
              <a:ext uri="{FF2B5EF4-FFF2-40B4-BE49-F238E27FC236}">
                <a16:creationId xmlns:a16="http://schemas.microsoft.com/office/drawing/2014/main" id="{6FB92143-7A27-CFF0-D552-8FDFC75AA78F}"/>
              </a:ext>
            </a:extLst>
          </p:cNvPr>
          <p:cNvPicPr>
            <a:picLocks noChangeAspect="1"/>
          </p:cNvPicPr>
          <p:nvPr/>
        </p:nvPicPr>
        <p:blipFill>
          <a:blip r:embed="rId3"/>
          <a:stretch>
            <a:fillRect/>
          </a:stretch>
        </p:blipFill>
        <p:spPr>
          <a:xfrm>
            <a:off x="5962978" y="2316187"/>
            <a:ext cx="5880243" cy="3616530"/>
          </a:xfrm>
          <a:prstGeom prst="rect">
            <a:avLst/>
          </a:prstGeom>
        </p:spPr>
      </p:pic>
      <p:sp>
        <p:nvSpPr>
          <p:cNvPr id="8" name="TextBox 7">
            <a:extLst>
              <a:ext uri="{FF2B5EF4-FFF2-40B4-BE49-F238E27FC236}">
                <a16:creationId xmlns:a16="http://schemas.microsoft.com/office/drawing/2014/main" id="{7F01A48B-71D8-C154-F18C-E2B5EA2B7AD1}"/>
              </a:ext>
            </a:extLst>
          </p:cNvPr>
          <p:cNvSpPr txBox="1"/>
          <p:nvPr/>
        </p:nvSpPr>
        <p:spPr>
          <a:xfrm>
            <a:off x="6749143" y="5932717"/>
            <a:ext cx="4027714" cy="276999"/>
          </a:xfrm>
          <a:prstGeom prst="rect">
            <a:avLst/>
          </a:prstGeom>
          <a:noFill/>
        </p:spPr>
        <p:txBody>
          <a:bodyPr wrap="square" rtlCol="0">
            <a:spAutoFit/>
          </a:bodyPr>
          <a:lstStyle/>
          <a:p>
            <a:r>
              <a:rPr lang="en-GB" sz="1200" noProof="0" dirty="0"/>
              <a:t>Source: Hydrogen Compass 2025</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The Future of EUROPEAN COMPETITIVENESS</a:t>
            </a:r>
          </a:p>
        </p:txBody>
      </p:sp>
      <p:sp>
        <p:nvSpPr>
          <p:cNvPr id="3" name="Content Placeholder 2"/>
          <p:cNvSpPr>
            <a:spLocks noGrp="1"/>
          </p:cNvSpPr>
          <p:nvPr>
            <p:ph idx="1"/>
          </p:nvPr>
        </p:nvSpPr>
        <p:spPr>
          <a:xfrm>
            <a:off x="581192" y="1980472"/>
            <a:ext cx="10801183" cy="619854"/>
          </a:xfrm>
        </p:spPr>
        <p:txBody>
          <a:bodyPr/>
          <a:lstStyle/>
          <a:p>
            <a:pPr marL="0" indent="0">
              <a:buNone/>
            </a:pPr>
            <a:r>
              <a:rPr lang="en-GB" b="1" noProof="0" dirty="0"/>
              <a:t>REINFORCING GLOBAL STRATEGIC ALLIANCES AND ATTRATIVENESS FOR INVESTORS</a:t>
            </a:r>
          </a:p>
        </p:txBody>
      </p:sp>
      <p:pic>
        <p:nvPicPr>
          <p:cNvPr id="5" name="Picture 4">
            <a:extLst>
              <a:ext uri="{FF2B5EF4-FFF2-40B4-BE49-F238E27FC236}">
                <a16:creationId xmlns:a16="http://schemas.microsoft.com/office/drawing/2014/main" id="{C9409BA2-6221-CDAC-19B0-2F714664CB15}"/>
              </a:ext>
            </a:extLst>
          </p:cNvPr>
          <p:cNvPicPr>
            <a:picLocks noChangeAspect="1"/>
          </p:cNvPicPr>
          <p:nvPr/>
        </p:nvPicPr>
        <p:blipFill>
          <a:blip r:embed="rId3"/>
          <a:stretch>
            <a:fillRect/>
          </a:stretch>
        </p:blipFill>
        <p:spPr>
          <a:xfrm>
            <a:off x="658923" y="2651693"/>
            <a:ext cx="4778154" cy="777307"/>
          </a:xfrm>
          <a:prstGeom prst="rect">
            <a:avLst/>
          </a:prstGeom>
        </p:spPr>
      </p:pic>
      <p:pic>
        <p:nvPicPr>
          <p:cNvPr id="7" name="Picture 6">
            <a:extLst>
              <a:ext uri="{FF2B5EF4-FFF2-40B4-BE49-F238E27FC236}">
                <a16:creationId xmlns:a16="http://schemas.microsoft.com/office/drawing/2014/main" id="{592543EF-C6B4-3C03-815B-45F125CEC4C7}"/>
              </a:ext>
            </a:extLst>
          </p:cNvPr>
          <p:cNvPicPr>
            <a:picLocks noChangeAspect="1"/>
          </p:cNvPicPr>
          <p:nvPr/>
        </p:nvPicPr>
        <p:blipFill>
          <a:blip r:embed="rId4"/>
          <a:stretch>
            <a:fillRect/>
          </a:stretch>
        </p:blipFill>
        <p:spPr>
          <a:xfrm>
            <a:off x="658923" y="3547605"/>
            <a:ext cx="5585732" cy="2923889"/>
          </a:xfrm>
          <a:prstGeom prst="rect">
            <a:avLst/>
          </a:prstGeom>
        </p:spPr>
      </p:pic>
      <p:sp>
        <p:nvSpPr>
          <p:cNvPr id="8" name="Content Placeholder 2"/>
          <p:cNvSpPr txBox="1">
            <a:spLocks/>
          </p:cNvSpPr>
          <p:nvPr/>
        </p:nvSpPr>
        <p:spPr>
          <a:xfrm>
            <a:off x="6096000" y="2600326"/>
            <a:ext cx="5281281" cy="1657349"/>
          </a:xfrm>
          <a:prstGeom prst="rect">
            <a:avLst/>
          </a:prstGeom>
        </p:spPr>
        <p:txBody>
          <a:bodyPr vert="horz" lIns="91440" tIns="45720" rIns="91440" bIns="45720" rtlCol="0" anchor="ctr">
            <a:normAutofit fontScale="925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n-GB" noProof="0" dirty="0"/>
          </a:p>
          <a:p>
            <a:pPr marL="0" indent="0">
              <a:buNone/>
            </a:pPr>
            <a:r>
              <a:rPr lang="en-GB" noProof="0" dirty="0"/>
              <a:t>Mission Innovation is a global initiative catalysing a decade of action and investment in research, development and demonstration to make clean energy affordable, attractive and accessible for all. </a:t>
            </a:r>
            <a:r>
              <a:rPr lang="en-GB" u="sng" noProof="0" dirty="0"/>
              <a:t>Members: 23 countries </a:t>
            </a:r>
          </a:p>
          <a:p>
            <a:pPr marL="0" indent="0">
              <a:buNone/>
            </a:pPr>
            <a:endParaRPr lang="en-GB" noProof="0" dirty="0"/>
          </a:p>
          <a:p>
            <a:endParaRPr lang="en-GB" noProof="0" dirty="0"/>
          </a:p>
        </p:txBody>
      </p:sp>
      <p:sp>
        <p:nvSpPr>
          <p:cNvPr id="9" name="TextBox 8">
            <a:extLst>
              <a:ext uri="{FF2B5EF4-FFF2-40B4-BE49-F238E27FC236}">
                <a16:creationId xmlns:a16="http://schemas.microsoft.com/office/drawing/2014/main" id="{960685C9-AAEA-964B-68AC-9ED5B0CAF3ED}"/>
              </a:ext>
            </a:extLst>
          </p:cNvPr>
          <p:cNvSpPr txBox="1"/>
          <p:nvPr/>
        </p:nvSpPr>
        <p:spPr>
          <a:xfrm>
            <a:off x="6096000" y="4114800"/>
            <a:ext cx="5437077" cy="2031325"/>
          </a:xfrm>
          <a:prstGeom prst="rect">
            <a:avLst/>
          </a:prstGeom>
          <a:noFill/>
        </p:spPr>
        <p:txBody>
          <a:bodyPr wrap="square" rtlCol="0">
            <a:spAutoFit/>
          </a:bodyPr>
          <a:lstStyle/>
          <a:p>
            <a:r>
              <a:rPr lang="en-GB" noProof="0" dirty="0"/>
              <a:t>MISSON INNOVATION 2030</a:t>
            </a:r>
          </a:p>
          <a:p>
            <a:r>
              <a:rPr lang="en-GB" noProof="0" dirty="0"/>
              <a:t>Increase impact in Europe through:</a:t>
            </a:r>
          </a:p>
          <a:p>
            <a:r>
              <a:rPr lang="en-GB" noProof="0" dirty="0"/>
              <a:t>1.1. Intensifying Non-European MEMBERSHIPS</a:t>
            </a:r>
          </a:p>
          <a:p>
            <a:r>
              <a:rPr lang="en-GB" noProof="0" dirty="0"/>
              <a:t>1.2. Attracting INVESTMENTS (FDI) to the EU</a:t>
            </a:r>
          </a:p>
          <a:p>
            <a:r>
              <a:rPr lang="en-GB" noProof="0" dirty="0"/>
              <a:t>1.3. Showcasing </a:t>
            </a:r>
            <a:r>
              <a:rPr lang="en-GB" noProof="0" dirty="0" err="1"/>
              <a:t>Euroepan</a:t>
            </a:r>
            <a:r>
              <a:rPr lang="en-GB" noProof="0" dirty="0"/>
              <a:t> Portfolio of Hydrogen Projects and Hydrogen Valleys</a:t>
            </a:r>
          </a:p>
          <a:p>
            <a:endParaRPr lang="en-GB" noProof="0" dirty="0"/>
          </a:p>
        </p:txBody>
      </p:sp>
      <p:sp>
        <p:nvSpPr>
          <p:cNvPr id="10" name="TextBox 9">
            <a:extLst>
              <a:ext uri="{FF2B5EF4-FFF2-40B4-BE49-F238E27FC236}">
                <a16:creationId xmlns:a16="http://schemas.microsoft.com/office/drawing/2014/main" id="{7065B5BE-9179-4777-B793-A3559469FFFB}"/>
              </a:ext>
            </a:extLst>
          </p:cNvPr>
          <p:cNvSpPr txBox="1"/>
          <p:nvPr/>
        </p:nvSpPr>
        <p:spPr>
          <a:xfrm>
            <a:off x="658923" y="6553200"/>
            <a:ext cx="5339106" cy="307777"/>
          </a:xfrm>
          <a:prstGeom prst="rect">
            <a:avLst/>
          </a:prstGeom>
          <a:noFill/>
        </p:spPr>
        <p:txBody>
          <a:bodyPr wrap="square" rtlCol="0">
            <a:spAutoFit/>
          </a:bodyPr>
          <a:lstStyle/>
          <a:p>
            <a:r>
              <a:rPr lang="en-GB" sz="1400" i="1" noProof="0" dirty="0"/>
              <a:t>Source: Mission Innovation, European Commission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64110-5EE0-CE56-FA28-9AE206928E01}"/>
              </a:ext>
            </a:extLst>
          </p:cNvPr>
          <p:cNvSpPr>
            <a:spLocks noGrp="1"/>
          </p:cNvSpPr>
          <p:nvPr>
            <p:ph type="title"/>
          </p:nvPr>
        </p:nvSpPr>
        <p:spPr/>
        <p:txBody>
          <a:bodyPr/>
          <a:lstStyle/>
          <a:p>
            <a:r>
              <a:rPr lang="en-GB" noProof="0" dirty="0"/>
              <a:t>ambition</a:t>
            </a:r>
          </a:p>
        </p:txBody>
      </p:sp>
      <p:sp>
        <p:nvSpPr>
          <p:cNvPr id="3" name="Content Placeholder 2">
            <a:extLst>
              <a:ext uri="{FF2B5EF4-FFF2-40B4-BE49-F238E27FC236}">
                <a16:creationId xmlns:a16="http://schemas.microsoft.com/office/drawing/2014/main" id="{D6B6DD17-6B47-DB53-DB54-18CE596A3A29}"/>
              </a:ext>
            </a:extLst>
          </p:cNvPr>
          <p:cNvSpPr>
            <a:spLocks noGrp="1"/>
          </p:cNvSpPr>
          <p:nvPr>
            <p:ph idx="1"/>
          </p:nvPr>
        </p:nvSpPr>
        <p:spPr/>
        <p:txBody>
          <a:bodyPr/>
          <a:lstStyle/>
          <a:p>
            <a:r>
              <a:rPr lang="en-GB" noProof="0" dirty="0"/>
              <a:t>I </a:t>
            </a:r>
            <a:r>
              <a:rPr lang="en-GB" noProof="0" dirty="0">
                <a:solidFill>
                  <a:srgbClr val="335C75"/>
                </a:solidFill>
              </a:rPr>
              <a:t>believe we need to champion a Europe that sees hydrogen not as a future aspiration but as a present economic opportunity.</a:t>
            </a:r>
          </a:p>
          <a:p>
            <a:r>
              <a:rPr lang="en-GB" noProof="0" dirty="0"/>
              <a:t>I also believe Ireland should set itself an ambitious goal—to become Europe's first zero-curtailment economy.</a:t>
            </a:r>
          </a:p>
          <a:p>
            <a:r>
              <a:rPr lang="en-GB" noProof="0" dirty="0"/>
              <a:t>Not because curtailment will ever disappear completely. But because every possible unit of renewable electricity should have somewhere productive to go. Into hydrogen. Into storage. Into sustainable fuels. Into advanced manufacturing. Into exports.</a:t>
            </a:r>
          </a:p>
          <a:p>
            <a:r>
              <a:rPr lang="en-GB" noProof="0" dirty="0"/>
              <a:t>That should be our ambition.</a:t>
            </a:r>
          </a:p>
          <a:p>
            <a:endParaRPr lang="en-GB" noProof="0" dirty="0"/>
          </a:p>
        </p:txBody>
      </p:sp>
    </p:spTree>
    <p:extLst>
      <p:ext uri="{BB962C8B-B14F-4D97-AF65-F5344CB8AC3E}">
        <p14:creationId xmlns:p14="http://schemas.microsoft.com/office/powerpoint/2010/main" val="2266350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C54462B-034B-3467-59F1-A8BE72ADE9CE}"/>
              </a:ext>
            </a:extLst>
          </p:cNvPr>
          <p:cNvSpPr>
            <a:spLocks noGrp="1"/>
          </p:cNvSpPr>
          <p:nvPr>
            <p:ph type="title"/>
          </p:nvPr>
        </p:nvSpPr>
        <p:spPr>
          <a:xfrm>
            <a:off x="459040" y="2031985"/>
            <a:ext cx="11029616" cy="988332"/>
          </a:xfrm>
        </p:spPr>
        <p:txBody>
          <a:bodyPr/>
          <a:lstStyle/>
          <a:p>
            <a:endParaRPr lang="en-GB" noProof="0" dirty="0"/>
          </a:p>
        </p:txBody>
      </p:sp>
      <p:pic>
        <p:nvPicPr>
          <p:cNvPr id="3" name="Picture 2">
            <a:extLst>
              <a:ext uri="{FF2B5EF4-FFF2-40B4-BE49-F238E27FC236}">
                <a16:creationId xmlns:a16="http://schemas.microsoft.com/office/drawing/2014/main" id="{4ADF1796-7310-F534-86CA-E202D0D4F731}"/>
              </a:ext>
            </a:extLst>
          </p:cNvPr>
          <p:cNvPicPr>
            <a:picLocks noChangeAspect="1"/>
          </p:cNvPicPr>
          <p:nvPr/>
        </p:nvPicPr>
        <p:blipFill>
          <a:blip r:embed="rId3"/>
          <a:stretch>
            <a:fillRect/>
          </a:stretch>
        </p:blipFill>
        <p:spPr>
          <a:xfrm>
            <a:off x="459040" y="857250"/>
            <a:ext cx="10913810" cy="549805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noProof="0" dirty="0"/>
              <a:t>THE EUROPEAN UNION: REINFORCING GLOBAL IMPACT</a:t>
            </a:r>
          </a:p>
        </p:txBody>
      </p:sp>
      <p:sp>
        <p:nvSpPr>
          <p:cNvPr id="9" name="Content Placeholder 2">
            <a:extLst>
              <a:ext uri="{FF2B5EF4-FFF2-40B4-BE49-F238E27FC236}">
                <a16:creationId xmlns:a16="http://schemas.microsoft.com/office/drawing/2014/main" id="{9EC713C0-6038-542C-E95B-ADE63E61C99A}"/>
              </a:ext>
            </a:extLst>
          </p:cNvPr>
          <p:cNvSpPr>
            <a:spLocks noGrp="1"/>
          </p:cNvSpPr>
          <p:nvPr>
            <p:ph idx="1"/>
          </p:nvPr>
        </p:nvSpPr>
        <p:spPr>
          <a:xfrm>
            <a:off x="333375" y="1863593"/>
            <a:ext cx="11201400" cy="600075"/>
          </a:xfrm>
        </p:spPr>
        <p:txBody>
          <a:bodyPr>
            <a:normAutofit/>
          </a:bodyPr>
          <a:lstStyle/>
          <a:p>
            <a:pPr marL="0" indent="0">
              <a:buNone/>
            </a:pPr>
            <a:r>
              <a:rPr lang="en-GB" sz="2400" b="1" noProof="0" dirty="0"/>
              <a:t>CHINA</a:t>
            </a:r>
          </a:p>
        </p:txBody>
      </p:sp>
      <p:sp>
        <p:nvSpPr>
          <p:cNvPr id="10" name="Content Placeholder 2">
            <a:extLst>
              <a:ext uri="{FF2B5EF4-FFF2-40B4-BE49-F238E27FC236}">
                <a16:creationId xmlns:a16="http://schemas.microsoft.com/office/drawing/2014/main" id="{5FB9961E-B57B-B7CE-A8BD-0295F8960F29}"/>
              </a:ext>
            </a:extLst>
          </p:cNvPr>
          <p:cNvSpPr txBox="1">
            <a:spLocks/>
          </p:cNvSpPr>
          <p:nvPr/>
        </p:nvSpPr>
        <p:spPr>
          <a:xfrm>
            <a:off x="1647658" y="1898782"/>
            <a:ext cx="9963150" cy="60007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GB" b="1" noProof="0" dirty="0"/>
              <a:t>INTERNATIONAL HYDROGEN CLEAN FUELS ASSOCIATION (IHCFA)</a:t>
            </a:r>
          </a:p>
        </p:txBody>
      </p:sp>
      <p:sp>
        <p:nvSpPr>
          <p:cNvPr id="13" name="Content Placeholder 2">
            <a:extLst>
              <a:ext uri="{FF2B5EF4-FFF2-40B4-BE49-F238E27FC236}">
                <a16:creationId xmlns:a16="http://schemas.microsoft.com/office/drawing/2014/main" id="{BE33DDF4-AFA4-719E-6FB3-C565C3613ADA}"/>
              </a:ext>
            </a:extLst>
          </p:cNvPr>
          <p:cNvSpPr txBox="1">
            <a:spLocks/>
          </p:cNvSpPr>
          <p:nvPr/>
        </p:nvSpPr>
        <p:spPr>
          <a:xfrm>
            <a:off x="409575" y="3246569"/>
            <a:ext cx="10648950" cy="1735006"/>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n-GB" noProof="0" dirty="0"/>
          </a:p>
        </p:txBody>
      </p:sp>
      <p:sp>
        <p:nvSpPr>
          <p:cNvPr id="15" name="Content Placeholder 2">
            <a:extLst>
              <a:ext uri="{FF2B5EF4-FFF2-40B4-BE49-F238E27FC236}">
                <a16:creationId xmlns:a16="http://schemas.microsoft.com/office/drawing/2014/main" id="{31E7F9A5-7538-C268-0072-2019ACBE2A61}"/>
              </a:ext>
            </a:extLst>
          </p:cNvPr>
          <p:cNvSpPr txBox="1">
            <a:spLocks/>
          </p:cNvSpPr>
          <p:nvPr/>
        </p:nvSpPr>
        <p:spPr>
          <a:xfrm>
            <a:off x="581193" y="2646494"/>
            <a:ext cx="3476458" cy="3830506"/>
          </a:xfrm>
          <a:prstGeom prst="rect">
            <a:avLst/>
          </a:prstGeom>
        </p:spPr>
        <p:txBody>
          <a:bodyPr vert="horz" lIns="91440" tIns="45720" rIns="91440" bIns="45720" rtlCol="0" anchor="ctr">
            <a:normAutofit fontScale="2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GB" sz="4000" noProof="0" dirty="0"/>
          </a:p>
          <a:p>
            <a:pPr marL="0" indent="0">
              <a:buNone/>
            </a:pPr>
            <a:r>
              <a:rPr lang="en-GB" sz="6400" b="1" noProof="0" dirty="0"/>
              <a:t>Scaling Hydrogen Through Connected Ecosystems </a:t>
            </a:r>
          </a:p>
          <a:p>
            <a:pPr marL="0" indent="0">
              <a:buNone/>
            </a:pPr>
            <a:r>
              <a:rPr lang="en-GB" sz="6400" b="1" noProof="0" dirty="0"/>
              <a:t>IHFCA deepened cooperation:</a:t>
            </a:r>
          </a:p>
          <a:p>
            <a:r>
              <a:rPr lang="en-GB" sz="6400" noProof="0" dirty="0"/>
              <a:t>UNIDO</a:t>
            </a:r>
          </a:p>
          <a:p>
            <a:pPr>
              <a:buFont typeface="Wingdings" panose="05000000000000000000" pitchFamily="2" charset="2"/>
              <a:buChar char="§"/>
            </a:pPr>
            <a:r>
              <a:rPr lang="en-GB" sz="6400" noProof="0" dirty="0"/>
              <a:t>World Bank</a:t>
            </a:r>
          </a:p>
          <a:p>
            <a:pPr>
              <a:buFont typeface="Wingdings" panose="05000000000000000000" pitchFamily="2" charset="2"/>
              <a:buChar char="§"/>
            </a:pPr>
            <a:r>
              <a:rPr lang="en-GB" sz="6400" noProof="0" dirty="0"/>
              <a:t>Hydrogen Council</a:t>
            </a:r>
          </a:p>
          <a:p>
            <a:pPr>
              <a:buFont typeface="Wingdings" panose="05000000000000000000" pitchFamily="2" charset="2"/>
              <a:buChar char="§"/>
            </a:pPr>
            <a:r>
              <a:rPr lang="en-GB" sz="6400" noProof="0" dirty="0"/>
              <a:t>IEA</a:t>
            </a:r>
          </a:p>
          <a:p>
            <a:pPr>
              <a:buFont typeface="Wingdings" panose="05000000000000000000" pitchFamily="2" charset="2"/>
              <a:buChar char="§"/>
            </a:pPr>
            <a:r>
              <a:rPr lang="en-GB" sz="6400" noProof="0" dirty="0"/>
              <a:t>ISO</a:t>
            </a:r>
          </a:p>
          <a:p>
            <a:pPr>
              <a:buFont typeface="Wingdings" panose="05000000000000000000" pitchFamily="2" charset="2"/>
              <a:buChar char="§"/>
            </a:pPr>
            <a:r>
              <a:rPr lang="en-GB" sz="6400" noProof="0" dirty="0"/>
              <a:t>GHIAA</a:t>
            </a:r>
          </a:p>
          <a:p>
            <a:pPr>
              <a:buFont typeface="Wingdings" panose="05000000000000000000" pitchFamily="2" charset="2"/>
              <a:buChar char="§"/>
            </a:pPr>
            <a:r>
              <a:rPr lang="en-GB" sz="6400" noProof="0" dirty="0"/>
              <a:t>Green Hydrogen India</a:t>
            </a:r>
          </a:p>
          <a:p>
            <a:pPr>
              <a:buFont typeface="Wingdings" panose="05000000000000000000" pitchFamily="2" charset="2"/>
              <a:buChar char="§"/>
            </a:pPr>
            <a:r>
              <a:rPr lang="en-GB" sz="6400" noProof="0" dirty="0"/>
              <a:t>COMESA and other international and regional organizations</a:t>
            </a:r>
          </a:p>
          <a:p>
            <a:pPr marL="0" indent="0">
              <a:buNone/>
            </a:pPr>
            <a:r>
              <a:rPr lang="en-GB" sz="6400" noProof="0" dirty="0"/>
              <a:t> </a:t>
            </a:r>
          </a:p>
          <a:p>
            <a:pPr marL="0" indent="0">
              <a:buNone/>
            </a:pPr>
            <a:endParaRPr lang="en-GB" noProof="0" dirty="0"/>
          </a:p>
          <a:p>
            <a:endParaRPr lang="en-GB" noProof="0" dirty="0"/>
          </a:p>
        </p:txBody>
      </p:sp>
      <p:pic>
        <p:nvPicPr>
          <p:cNvPr id="16" name="Picture 15">
            <a:extLst>
              <a:ext uri="{FF2B5EF4-FFF2-40B4-BE49-F238E27FC236}">
                <a16:creationId xmlns:a16="http://schemas.microsoft.com/office/drawing/2014/main" id="{580EC321-D5B3-911D-EC71-DB532C49FB87}"/>
              </a:ext>
            </a:extLst>
          </p:cNvPr>
          <p:cNvPicPr>
            <a:picLocks noChangeAspect="1"/>
          </p:cNvPicPr>
          <p:nvPr/>
        </p:nvPicPr>
        <p:blipFill>
          <a:blip r:embed="rId3"/>
          <a:stretch>
            <a:fillRect/>
          </a:stretch>
        </p:blipFill>
        <p:spPr>
          <a:xfrm>
            <a:off x="4173799" y="2534046"/>
            <a:ext cx="5757674" cy="3941495"/>
          </a:xfrm>
          <a:prstGeom prst="rect">
            <a:avLst/>
          </a:prstGeom>
        </p:spPr>
      </p:pic>
      <p:sp>
        <p:nvSpPr>
          <p:cNvPr id="17" name="TextBox 16">
            <a:extLst>
              <a:ext uri="{FF2B5EF4-FFF2-40B4-BE49-F238E27FC236}">
                <a16:creationId xmlns:a16="http://schemas.microsoft.com/office/drawing/2014/main" id="{2A22DCFC-EB8E-AF44-587B-531BF6A4780B}"/>
              </a:ext>
            </a:extLst>
          </p:cNvPr>
          <p:cNvSpPr txBox="1"/>
          <p:nvPr/>
        </p:nvSpPr>
        <p:spPr>
          <a:xfrm>
            <a:off x="10077450" y="5067300"/>
            <a:ext cx="1533357" cy="461665"/>
          </a:xfrm>
          <a:prstGeom prst="rect">
            <a:avLst/>
          </a:prstGeom>
          <a:noFill/>
        </p:spPr>
        <p:txBody>
          <a:bodyPr wrap="square" rtlCol="0">
            <a:spAutoFit/>
          </a:bodyPr>
          <a:lstStyle/>
          <a:p>
            <a:r>
              <a:rPr lang="en-GB" sz="1200" i="1" noProof="0" dirty="0"/>
              <a:t>Source: Hydrogen Sphere, June 2026</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FA0C1-B36F-1722-A168-06FE571F2E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D27E7D-DCB7-04AD-A8C0-7FD7572D9FE6}"/>
              </a:ext>
            </a:extLst>
          </p:cNvPr>
          <p:cNvSpPr>
            <a:spLocks noGrp="1"/>
          </p:cNvSpPr>
          <p:nvPr>
            <p:ph type="title"/>
          </p:nvPr>
        </p:nvSpPr>
        <p:spPr/>
        <p:txBody>
          <a:bodyPr/>
          <a:lstStyle/>
          <a:p>
            <a:pPr algn="ctr"/>
            <a:r>
              <a:rPr lang="en-GB" noProof="0" dirty="0"/>
              <a:t>THE EUROPEAN UNION: REINFORCING GLOBAL IMPACT</a:t>
            </a:r>
          </a:p>
        </p:txBody>
      </p:sp>
      <p:sp>
        <p:nvSpPr>
          <p:cNvPr id="9" name="Content Placeholder 2">
            <a:extLst>
              <a:ext uri="{FF2B5EF4-FFF2-40B4-BE49-F238E27FC236}">
                <a16:creationId xmlns:a16="http://schemas.microsoft.com/office/drawing/2014/main" id="{D01709A0-E191-48B5-D3D1-2FF301B66B03}"/>
              </a:ext>
            </a:extLst>
          </p:cNvPr>
          <p:cNvSpPr>
            <a:spLocks noGrp="1"/>
          </p:cNvSpPr>
          <p:nvPr>
            <p:ph idx="1"/>
          </p:nvPr>
        </p:nvSpPr>
        <p:spPr>
          <a:xfrm>
            <a:off x="333375" y="1863593"/>
            <a:ext cx="11201400" cy="600075"/>
          </a:xfrm>
        </p:spPr>
        <p:txBody>
          <a:bodyPr>
            <a:normAutofit/>
          </a:bodyPr>
          <a:lstStyle/>
          <a:p>
            <a:pPr marL="0" indent="0">
              <a:buNone/>
            </a:pPr>
            <a:r>
              <a:rPr lang="en-GB" sz="2400" b="1" noProof="0" dirty="0"/>
              <a:t>CHINA</a:t>
            </a:r>
          </a:p>
        </p:txBody>
      </p:sp>
      <p:sp>
        <p:nvSpPr>
          <p:cNvPr id="10" name="Content Placeholder 2">
            <a:extLst>
              <a:ext uri="{FF2B5EF4-FFF2-40B4-BE49-F238E27FC236}">
                <a16:creationId xmlns:a16="http://schemas.microsoft.com/office/drawing/2014/main" id="{84885CEA-D9F2-7CB5-5490-47E66AD80E5C}"/>
              </a:ext>
            </a:extLst>
          </p:cNvPr>
          <p:cNvSpPr txBox="1">
            <a:spLocks/>
          </p:cNvSpPr>
          <p:nvPr/>
        </p:nvSpPr>
        <p:spPr>
          <a:xfrm>
            <a:off x="1647658" y="1898782"/>
            <a:ext cx="9963150" cy="60007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GB" b="1" noProof="0" dirty="0"/>
              <a:t>FORGING ALLIANCES AND ATTRACTING STRATEGIC INVESTMENTS</a:t>
            </a:r>
          </a:p>
        </p:txBody>
      </p:sp>
      <p:sp>
        <p:nvSpPr>
          <p:cNvPr id="13" name="Content Placeholder 2">
            <a:extLst>
              <a:ext uri="{FF2B5EF4-FFF2-40B4-BE49-F238E27FC236}">
                <a16:creationId xmlns:a16="http://schemas.microsoft.com/office/drawing/2014/main" id="{DEA73B45-E6F2-19D0-BD5C-9F1F39BA901B}"/>
              </a:ext>
            </a:extLst>
          </p:cNvPr>
          <p:cNvSpPr txBox="1">
            <a:spLocks/>
          </p:cNvSpPr>
          <p:nvPr/>
        </p:nvSpPr>
        <p:spPr>
          <a:xfrm>
            <a:off x="409575" y="3246569"/>
            <a:ext cx="10648950" cy="1735006"/>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n-GB" noProof="0" dirty="0"/>
          </a:p>
        </p:txBody>
      </p:sp>
      <p:sp>
        <p:nvSpPr>
          <p:cNvPr id="4" name="TextBox 3">
            <a:extLst>
              <a:ext uri="{FF2B5EF4-FFF2-40B4-BE49-F238E27FC236}">
                <a16:creationId xmlns:a16="http://schemas.microsoft.com/office/drawing/2014/main" id="{F79DA9E5-57CB-1B6D-4BFB-BCB36101C4D9}"/>
              </a:ext>
            </a:extLst>
          </p:cNvPr>
          <p:cNvSpPr txBox="1"/>
          <p:nvPr/>
        </p:nvSpPr>
        <p:spPr>
          <a:xfrm>
            <a:off x="581192" y="2562225"/>
            <a:ext cx="10477333" cy="4247317"/>
          </a:xfrm>
          <a:prstGeom prst="rect">
            <a:avLst/>
          </a:prstGeom>
          <a:noFill/>
        </p:spPr>
        <p:txBody>
          <a:bodyPr wrap="square" rtlCol="0">
            <a:spAutoFit/>
          </a:bodyPr>
          <a:lstStyle/>
          <a:p>
            <a:r>
              <a:rPr lang="en-GB" noProof="0" dirty="0"/>
              <a:t>China stands as the world's second-largest economy</a:t>
            </a:r>
          </a:p>
          <a:p>
            <a:endParaRPr lang="en-GB" noProof="0" dirty="0"/>
          </a:p>
          <a:p>
            <a:r>
              <a:rPr lang="en-GB" noProof="0" dirty="0"/>
              <a:t>China is the EU’s third largest trading partner and EU-China engagement must lead to a level-playing field and a balanced, reciprocal and mutually beneficial relationship. </a:t>
            </a:r>
          </a:p>
          <a:p>
            <a:r>
              <a:rPr lang="en-GB" noProof="0" dirty="0"/>
              <a:t> </a:t>
            </a:r>
          </a:p>
          <a:p>
            <a:r>
              <a:rPr lang="en-GB" noProof="0" dirty="0"/>
              <a:t>The EU seeks to promote its economic interests by advancing reciprocity, a level-playing field and fair competition between European and Chinese companies and exporters and by promoting European standards.</a:t>
            </a:r>
          </a:p>
          <a:p>
            <a:endParaRPr lang="en-GB" b="1" noProof="0" dirty="0"/>
          </a:p>
          <a:p>
            <a:r>
              <a:rPr lang="en-GB" b="1" u="sng" noProof="0" dirty="0"/>
              <a:t>How is this translated into the Market? Is Europe sending the right message? </a:t>
            </a:r>
          </a:p>
          <a:p>
            <a:endParaRPr lang="en-GB" noProof="0" dirty="0"/>
          </a:p>
          <a:p>
            <a:pPr lvl="1"/>
            <a:r>
              <a:rPr lang="en-GB" b="1" noProof="0" dirty="0"/>
              <a:t>Innovation Fund: The 25% Threshold for Chinese Electrolysers</a:t>
            </a:r>
          </a:p>
          <a:p>
            <a:pPr lvl="1"/>
            <a:endParaRPr lang="en-GB" b="1" noProof="0" dirty="0"/>
          </a:p>
          <a:p>
            <a:pPr lvl="1"/>
            <a:r>
              <a:rPr lang="en-GB" b="1" noProof="0" dirty="0"/>
              <a:t>The Sourcing Cap:</a:t>
            </a:r>
            <a:r>
              <a:rPr lang="en-GB" noProof="0" dirty="0"/>
              <a:t> At least </a:t>
            </a:r>
            <a:r>
              <a:rPr lang="en-GB" b="1" noProof="0" dirty="0"/>
              <a:t>75%</a:t>
            </a:r>
            <a:r>
              <a:rPr lang="en-GB" noProof="0" dirty="0"/>
              <a:t> of the electrolyser capacity (measured in MWe) included in a project must originate from countries outside of China. This means Chinese-manufactured electrolyser stack capacity is strictly capped at a maximum of </a:t>
            </a:r>
            <a:r>
              <a:rPr lang="en-GB" b="1" noProof="0" dirty="0"/>
              <a:t>25%</a:t>
            </a:r>
          </a:p>
        </p:txBody>
      </p:sp>
    </p:spTree>
    <p:extLst>
      <p:ext uri="{BB962C8B-B14F-4D97-AF65-F5344CB8AC3E}">
        <p14:creationId xmlns:p14="http://schemas.microsoft.com/office/powerpoint/2010/main" val="40982037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189" y="1209184"/>
            <a:ext cx="3089189" cy="4734416"/>
          </a:xfrm>
        </p:spPr>
        <p:txBody>
          <a:bodyPr vert="horz" lIns="91440" tIns="45720" rIns="91440" bIns="45720" rtlCol="0" anchor="ctr">
            <a:normAutofit/>
          </a:bodyPr>
          <a:lstStyle/>
          <a:p>
            <a:r>
              <a:rPr lang="en-GB" noProof="0" dirty="0"/>
              <a:t>THE European energy mix: </a:t>
            </a:r>
            <a:br>
              <a:rPr lang="en-GB" noProof="0" dirty="0"/>
            </a:br>
            <a:r>
              <a:rPr lang="en-GB" noProof="0" dirty="0"/>
              <a:t>THE ROLE OF NATURAL HYDROGEN</a:t>
            </a:r>
          </a:p>
        </p:txBody>
      </p:sp>
      <p:sp>
        <p:nvSpPr>
          <p:cNvPr id="6" name="TextBox 5">
            <a:extLst>
              <a:ext uri="{FF2B5EF4-FFF2-40B4-BE49-F238E27FC236}">
                <a16:creationId xmlns:a16="http://schemas.microsoft.com/office/drawing/2014/main" id="{B3AC062C-F82C-531B-7633-45C9F532FBBC}"/>
              </a:ext>
            </a:extLst>
          </p:cNvPr>
          <p:cNvSpPr txBox="1"/>
          <p:nvPr/>
        </p:nvSpPr>
        <p:spPr>
          <a:xfrm>
            <a:off x="1134028" y="1970513"/>
            <a:ext cx="6864154" cy="3678303"/>
          </a:xfrm>
          <a:prstGeom prst="rect">
            <a:avLst/>
          </a:prstGeom>
        </p:spPr>
        <p:txBody>
          <a:bodyPr vert="horz" lIns="91440" tIns="45720" rIns="91440" bIns="45720" rtlCol="0" anchor="ctr">
            <a:normAutofit/>
          </a:bodyPr>
          <a:lstStyle/>
          <a:p>
            <a:pPr marL="49530">
              <a:spcBef>
                <a:spcPct val="20000"/>
              </a:spcBef>
              <a:spcAft>
                <a:spcPts val="600"/>
              </a:spcAft>
              <a:buClr>
                <a:schemeClr val="accent2"/>
              </a:buClr>
              <a:buSzPct val="92000"/>
              <a:buFont typeface="Wingdings 2" panose="05020102010507070707" pitchFamily="18" charset="2"/>
              <a:buChar char=""/>
            </a:pPr>
            <a:r>
              <a:rPr lang="en-GB" b="1" noProof="0" dirty="0">
                <a:solidFill>
                  <a:schemeClr val="tx2"/>
                </a:solidFill>
              </a:rPr>
              <a:t>IEA</a:t>
            </a:r>
            <a:r>
              <a:rPr lang="en-GB" b="1" spc="-70" noProof="0" dirty="0">
                <a:solidFill>
                  <a:schemeClr val="tx2"/>
                </a:solidFill>
              </a:rPr>
              <a:t> </a:t>
            </a:r>
            <a:r>
              <a:rPr lang="en-GB" b="1" noProof="0" dirty="0">
                <a:solidFill>
                  <a:schemeClr val="tx2"/>
                </a:solidFill>
              </a:rPr>
              <a:t>–</a:t>
            </a:r>
            <a:r>
              <a:rPr lang="en-GB" b="1" spc="-55" noProof="0" dirty="0">
                <a:solidFill>
                  <a:schemeClr val="tx2"/>
                </a:solidFill>
              </a:rPr>
              <a:t> </a:t>
            </a:r>
            <a:r>
              <a:rPr lang="en-GB" b="1" spc="-20" noProof="0" dirty="0">
                <a:solidFill>
                  <a:schemeClr val="tx2"/>
                </a:solidFill>
              </a:rPr>
              <a:t>Technology</a:t>
            </a:r>
            <a:r>
              <a:rPr lang="en-GB" b="1" spc="-85" noProof="0" dirty="0">
                <a:solidFill>
                  <a:schemeClr val="tx2"/>
                </a:solidFill>
              </a:rPr>
              <a:t> </a:t>
            </a:r>
            <a:r>
              <a:rPr lang="en-GB" b="1" spc="-10" noProof="0" dirty="0">
                <a:solidFill>
                  <a:schemeClr val="tx2"/>
                </a:solidFill>
              </a:rPr>
              <a:t>Collaboration</a:t>
            </a:r>
            <a:r>
              <a:rPr lang="en-GB" b="1" spc="-60" noProof="0" dirty="0">
                <a:solidFill>
                  <a:schemeClr val="tx2"/>
                </a:solidFill>
              </a:rPr>
              <a:t> </a:t>
            </a:r>
            <a:r>
              <a:rPr lang="en-GB" b="1" spc="-10" noProof="0" dirty="0">
                <a:solidFill>
                  <a:schemeClr val="tx2"/>
                </a:solidFill>
              </a:rPr>
              <a:t>Programme (TCP)</a:t>
            </a:r>
            <a:endParaRPr lang="en-GB" noProof="0" dirty="0">
              <a:solidFill>
                <a:schemeClr val="tx2"/>
              </a:solidFill>
            </a:endParaRPr>
          </a:p>
          <a:p>
            <a:pPr marL="49530">
              <a:spcBef>
                <a:spcPct val="20000"/>
              </a:spcBef>
              <a:spcAft>
                <a:spcPts val="600"/>
              </a:spcAft>
              <a:buClr>
                <a:schemeClr val="accent2"/>
              </a:buClr>
              <a:buSzPct val="92000"/>
              <a:buFont typeface="Wingdings 2" panose="05020102010507070707" pitchFamily="18" charset="2"/>
              <a:buChar char=""/>
            </a:pPr>
            <a:r>
              <a:rPr lang="en-GB" b="1" spc="-30" noProof="0" dirty="0">
                <a:solidFill>
                  <a:schemeClr val="tx2"/>
                </a:solidFill>
              </a:rPr>
              <a:t>Task</a:t>
            </a:r>
            <a:r>
              <a:rPr lang="en-GB" b="1" spc="-60" noProof="0" dirty="0">
                <a:solidFill>
                  <a:schemeClr val="tx2"/>
                </a:solidFill>
              </a:rPr>
              <a:t> </a:t>
            </a:r>
            <a:r>
              <a:rPr lang="en-GB" b="1" noProof="0" dirty="0">
                <a:solidFill>
                  <a:schemeClr val="tx2"/>
                </a:solidFill>
              </a:rPr>
              <a:t>49</a:t>
            </a:r>
            <a:r>
              <a:rPr lang="en-GB" b="1" spc="-75" noProof="0" dirty="0">
                <a:solidFill>
                  <a:schemeClr val="tx2"/>
                </a:solidFill>
              </a:rPr>
              <a:t> </a:t>
            </a:r>
            <a:r>
              <a:rPr lang="en-GB" b="1" noProof="0" dirty="0">
                <a:solidFill>
                  <a:schemeClr val="tx2"/>
                </a:solidFill>
              </a:rPr>
              <a:t>-</a:t>
            </a:r>
            <a:r>
              <a:rPr lang="en-GB" b="1" spc="-55" noProof="0" dirty="0">
                <a:solidFill>
                  <a:schemeClr val="tx2"/>
                </a:solidFill>
              </a:rPr>
              <a:t> </a:t>
            </a:r>
            <a:r>
              <a:rPr lang="en-GB" b="1" noProof="0" dirty="0">
                <a:solidFill>
                  <a:schemeClr val="tx2"/>
                </a:solidFill>
              </a:rPr>
              <a:t>Natural</a:t>
            </a:r>
            <a:r>
              <a:rPr lang="en-GB" b="1" spc="-70" noProof="0" dirty="0">
                <a:solidFill>
                  <a:schemeClr val="tx2"/>
                </a:solidFill>
              </a:rPr>
              <a:t> </a:t>
            </a:r>
            <a:r>
              <a:rPr lang="en-GB" b="1" spc="-10" noProof="0" dirty="0">
                <a:solidFill>
                  <a:schemeClr val="tx2"/>
                </a:solidFill>
              </a:rPr>
              <a:t>Hydrogen (April 2024)</a:t>
            </a:r>
          </a:p>
          <a:p>
            <a:pPr marL="49530">
              <a:spcBef>
                <a:spcPct val="20000"/>
              </a:spcBef>
              <a:spcAft>
                <a:spcPts val="600"/>
              </a:spcAft>
              <a:buClr>
                <a:schemeClr val="accent2"/>
              </a:buClr>
              <a:buSzPct val="92000"/>
              <a:buFont typeface="Wingdings 2" panose="05020102010507070707" pitchFamily="18" charset="2"/>
              <a:buChar char=""/>
            </a:pPr>
            <a:r>
              <a:rPr lang="en-GB" noProof="0" dirty="0">
                <a:solidFill>
                  <a:schemeClr val="tx2"/>
                </a:solidFill>
              </a:rPr>
              <a:t>TASK 49 brings together a worldwide Expert Committee to act jointly on research,  exploration/production  methods,  evaluation  of  economic reserves, public policy, public acculturation, financing, infrastructures.  </a:t>
            </a:r>
            <a:r>
              <a:rPr lang="en-GB" b="1" noProof="0" dirty="0">
                <a:solidFill>
                  <a:schemeClr val="tx2"/>
                </a:solidFill>
              </a:rPr>
              <a:t>a</a:t>
            </a:r>
          </a:p>
          <a:p>
            <a:pPr marL="49530">
              <a:spcBef>
                <a:spcPct val="20000"/>
              </a:spcBef>
              <a:spcAft>
                <a:spcPts val="600"/>
              </a:spcAft>
              <a:buClr>
                <a:schemeClr val="accent2"/>
              </a:buClr>
              <a:buSzPct val="92000"/>
              <a:buFont typeface="Wingdings 2" panose="05020102010507070707" pitchFamily="18" charset="2"/>
              <a:buChar char=""/>
            </a:pPr>
            <a:r>
              <a:rPr lang="en-GB" b="1" noProof="0" dirty="0">
                <a:solidFill>
                  <a:schemeClr val="tx2"/>
                </a:solidFill>
              </a:rPr>
              <a:t>Objective: to accelerate the exploration/production of natural H2 globally</a:t>
            </a:r>
          </a:p>
          <a:p>
            <a:pPr marL="49530">
              <a:spcBef>
                <a:spcPct val="20000"/>
              </a:spcBef>
              <a:spcAft>
                <a:spcPts val="600"/>
              </a:spcAft>
              <a:buClr>
                <a:schemeClr val="accent2"/>
              </a:buClr>
              <a:buSzPct val="92000"/>
              <a:buFont typeface="Wingdings 2" panose="05020102010507070707" pitchFamily="18" charset="2"/>
              <a:buChar char=""/>
            </a:pPr>
            <a:endParaRPr lang="en-GB" b="1" spc="-10" noProof="0" dirty="0">
              <a:solidFill>
                <a:schemeClr val="tx2"/>
              </a:solidFill>
            </a:endParaRPr>
          </a:p>
        </p:txBody>
      </p:sp>
      <p:pic>
        <p:nvPicPr>
          <p:cNvPr id="12" name="Picture 11">
            <a:extLst>
              <a:ext uri="{FF2B5EF4-FFF2-40B4-BE49-F238E27FC236}">
                <a16:creationId xmlns:a16="http://schemas.microsoft.com/office/drawing/2014/main" id="{5AFE719E-1D5D-25BB-E9D7-412533166BAB}"/>
              </a:ext>
            </a:extLst>
          </p:cNvPr>
          <p:cNvPicPr>
            <a:picLocks noChangeAspect="1"/>
          </p:cNvPicPr>
          <p:nvPr/>
        </p:nvPicPr>
        <p:blipFill>
          <a:blip r:embed="rId3"/>
          <a:stretch>
            <a:fillRect/>
          </a:stretch>
        </p:blipFill>
        <p:spPr>
          <a:xfrm>
            <a:off x="4382797" y="5128176"/>
            <a:ext cx="3418345" cy="863132"/>
          </a:xfrm>
          <a:prstGeom prst="rect">
            <a:avLst/>
          </a:prstGeom>
        </p:spPr>
      </p:pic>
      <p:pic>
        <p:nvPicPr>
          <p:cNvPr id="5" name="object 5">
            <a:extLst>
              <a:ext uri="{FF2B5EF4-FFF2-40B4-BE49-F238E27FC236}">
                <a16:creationId xmlns:a16="http://schemas.microsoft.com/office/drawing/2014/main" id="{2AC73E3A-52F8-0DF5-6A8F-5985F938622F}"/>
              </a:ext>
            </a:extLst>
          </p:cNvPr>
          <p:cNvPicPr>
            <a:picLocks noGrp="1"/>
          </p:cNvPicPr>
          <p:nvPr>
            <p:ph idx="1"/>
          </p:nvPr>
        </p:nvPicPr>
        <p:blipFill>
          <a:blip r:embed="rId4" cstate="print"/>
          <a:srcRect l="2755" r="4053"/>
          <a:stretch>
            <a:fillRect/>
          </a:stretch>
        </p:blipFill>
        <p:spPr>
          <a:xfrm>
            <a:off x="8715892" y="4862565"/>
            <a:ext cx="2342080" cy="1394354"/>
          </a:xfrm>
          <a:prstGeom prst="rect">
            <a:avLst/>
          </a:prstGeom>
        </p:spPr>
      </p:pic>
      <p:sp>
        <p:nvSpPr>
          <p:cNvPr id="8" name="TextBox 7">
            <a:extLst>
              <a:ext uri="{FF2B5EF4-FFF2-40B4-BE49-F238E27FC236}">
                <a16:creationId xmlns:a16="http://schemas.microsoft.com/office/drawing/2014/main" id="{F6DB6010-FAAE-B5D8-467E-DC7BE2775472}"/>
              </a:ext>
            </a:extLst>
          </p:cNvPr>
          <p:cNvSpPr txBox="1"/>
          <p:nvPr/>
        </p:nvSpPr>
        <p:spPr>
          <a:xfrm>
            <a:off x="1089588" y="844732"/>
            <a:ext cx="6096000" cy="830997"/>
          </a:xfrm>
          <a:prstGeom prst="rect">
            <a:avLst/>
          </a:prstGeom>
          <a:noFill/>
        </p:spPr>
        <p:txBody>
          <a:bodyPr wrap="square">
            <a:spAutoFit/>
          </a:bodyPr>
          <a:lstStyle/>
          <a:p>
            <a:r>
              <a:rPr lang="en-GB" sz="2400" spc="-114" noProof="0" dirty="0">
                <a:solidFill>
                  <a:schemeClr val="bg1"/>
                </a:solidFill>
              </a:rPr>
              <a:t>Natural Hydrogen. </a:t>
            </a:r>
            <a:br>
              <a:rPr lang="en-GB" sz="2400" spc="-114" noProof="0" dirty="0">
                <a:solidFill>
                  <a:schemeClr val="bg1"/>
                </a:solidFill>
              </a:rPr>
            </a:br>
            <a:r>
              <a:rPr lang="en-GB" sz="2400" spc="-114" noProof="0" dirty="0">
                <a:solidFill>
                  <a:schemeClr val="bg1"/>
                </a:solidFill>
              </a:rPr>
              <a:t>Increasing Energy Security and Sovereignty in the EU </a:t>
            </a:r>
            <a:endParaRPr lang="en-GB" sz="2400" noProof="0" dirty="0">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A53B2-E279-C96B-58AD-C98F6F7B52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7CE5BD-F52C-987A-853B-EE8C1B887D22}"/>
              </a:ext>
            </a:extLst>
          </p:cNvPr>
          <p:cNvSpPr>
            <a:spLocks noGrp="1"/>
          </p:cNvSpPr>
          <p:nvPr>
            <p:ph type="title"/>
          </p:nvPr>
        </p:nvSpPr>
        <p:spPr>
          <a:xfrm>
            <a:off x="374650" y="2990995"/>
            <a:ext cx="5139775" cy="897047"/>
          </a:xfrm>
        </p:spPr>
        <p:txBody>
          <a:bodyPr vert="horz" lIns="91440" tIns="45720" rIns="91440" bIns="45720" rtlCol="0" anchor="ctr">
            <a:normAutofit/>
          </a:bodyPr>
          <a:lstStyle/>
          <a:p>
            <a:pPr>
              <a:lnSpc>
                <a:spcPct val="90000"/>
              </a:lnSpc>
            </a:pPr>
            <a:r>
              <a:rPr lang="en-GB" sz="2200" noProof="0" dirty="0">
                <a:solidFill>
                  <a:srgbClr val="FFFFFF"/>
                </a:solidFill>
              </a:rPr>
              <a:t>THE European energy mix: </a:t>
            </a:r>
            <a:br>
              <a:rPr lang="en-GB" sz="2200" noProof="0" dirty="0">
                <a:solidFill>
                  <a:srgbClr val="FFFFFF"/>
                </a:solidFill>
              </a:rPr>
            </a:br>
            <a:r>
              <a:rPr lang="en-GB" sz="2200" noProof="0" dirty="0">
                <a:solidFill>
                  <a:srgbClr val="FFFFFF"/>
                </a:solidFill>
              </a:rPr>
              <a:t>THE ROLE OF NATURAL HYDROGEN</a:t>
            </a:r>
          </a:p>
        </p:txBody>
      </p:sp>
      <p:sp>
        <p:nvSpPr>
          <p:cNvPr id="6" name="TextBox 5">
            <a:extLst>
              <a:ext uri="{FF2B5EF4-FFF2-40B4-BE49-F238E27FC236}">
                <a16:creationId xmlns:a16="http://schemas.microsoft.com/office/drawing/2014/main" id="{62FB5050-9769-4AAE-CA5F-F50EDD6AAEFA}"/>
              </a:ext>
            </a:extLst>
          </p:cNvPr>
          <p:cNvSpPr txBox="1"/>
          <p:nvPr/>
        </p:nvSpPr>
        <p:spPr>
          <a:xfrm>
            <a:off x="374650" y="4708605"/>
            <a:ext cx="5147354" cy="2273340"/>
          </a:xfrm>
          <a:prstGeom prst="rect">
            <a:avLst/>
          </a:prstGeom>
        </p:spPr>
        <p:txBody>
          <a:bodyPr vert="horz" lIns="91440" tIns="45720" rIns="91440" bIns="45720" rtlCol="0" anchor="ctr">
            <a:noAutofit/>
          </a:bodyPr>
          <a:lstStyle/>
          <a:p>
            <a:r>
              <a:rPr lang="en-GB" sz="1200" b="1" noProof="0" dirty="0"/>
              <a:t>September 2023: Presented to the European Parliament a </a:t>
            </a:r>
          </a:p>
          <a:p>
            <a:r>
              <a:rPr lang="en-GB" sz="1200" b="1" noProof="0" dirty="0"/>
              <a:t>Proposal of Preparatory Action (PPPA)</a:t>
            </a:r>
          </a:p>
          <a:p>
            <a:endParaRPr lang="en-GB" sz="1200" noProof="0" dirty="0">
              <a:latin typeface="Calibri" panose="020F0502020204030204" pitchFamily="34" charset="0"/>
            </a:endParaRPr>
          </a:p>
          <a:p>
            <a:r>
              <a:rPr lang="en-GB" sz="1200" b="1" i="1" noProof="0" dirty="0">
                <a:latin typeface="Calibri" panose="020F0502020204030204" pitchFamily="34" charset="0"/>
              </a:rPr>
              <a:t>“Mapping underground reservoirs of natural hydrogen in Europe and developing the necessary legislation for sustainable production in the framework of the EU's Climate Law, the EU strategy on energy system integration, the European Economic Security Strategy and European Energy Sovereignty”</a:t>
            </a:r>
          </a:p>
          <a:p>
            <a:endParaRPr lang="en-GB" sz="1200" b="1" i="1" noProof="0" dirty="0">
              <a:solidFill>
                <a:schemeClr val="bg1"/>
              </a:solidFill>
              <a:latin typeface="Calibri" panose="020F0502020204030204" pitchFamily="34" charset="0"/>
            </a:endParaRPr>
          </a:p>
          <a:p>
            <a:r>
              <a:rPr lang="en-GB" sz="1200" b="1" i="1" noProof="0" dirty="0">
                <a:solidFill>
                  <a:schemeClr val="bg1"/>
                </a:solidFill>
                <a:latin typeface="Calibri" panose="020F0502020204030204" pitchFamily="34" charset="0"/>
              </a:rPr>
              <a:t>Objective: </a:t>
            </a:r>
          </a:p>
          <a:p>
            <a:pPr marL="285750" indent="-285750">
              <a:buFont typeface="Wingdings" panose="05000000000000000000" pitchFamily="2" charset="2"/>
              <a:buChar char="§"/>
            </a:pPr>
            <a:r>
              <a:rPr lang="en-GB" sz="1200" b="1" i="1" noProof="0" dirty="0">
                <a:solidFill>
                  <a:schemeClr val="bg1"/>
                </a:solidFill>
                <a:latin typeface="Calibri" panose="020F0502020204030204" pitchFamily="34" charset="0"/>
              </a:rPr>
              <a:t>Towards certification of natural hydrogen and increase market demand </a:t>
            </a:r>
          </a:p>
          <a:p>
            <a:pPr marL="285750" indent="-285750">
              <a:buFont typeface="Wingdings" panose="05000000000000000000" pitchFamily="2" charset="2"/>
              <a:buChar char="§"/>
            </a:pPr>
            <a:r>
              <a:rPr lang="en-GB" sz="1200" b="1" i="1" noProof="0" dirty="0">
                <a:solidFill>
                  <a:schemeClr val="bg1"/>
                </a:solidFill>
                <a:latin typeface="Calibri" panose="020F0502020204030204" pitchFamily="34" charset="0"/>
              </a:rPr>
              <a:t>Natural Hydrogen should be part of the European Energy Mi</a:t>
            </a:r>
            <a:endParaRPr lang="en-GB" sz="1200" b="1" noProof="0" dirty="0">
              <a:latin typeface="Calibri" panose="020F0502020204030204" pitchFamily="34" charset="0"/>
            </a:endParaRPr>
          </a:p>
          <a:p>
            <a:endParaRPr lang="en-GB" sz="1200" b="1" i="1" noProof="0" dirty="0">
              <a:solidFill>
                <a:schemeClr val="bg1"/>
              </a:solidFill>
              <a:latin typeface="Calibri" panose="020F0502020204030204" pitchFamily="34" charset="0"/>
            </a:endParaRPr>
          </a:p>
        </p:txBody>
      </p:sp>
      <p:pic>
        <p:nvPicPr>
          <p:cNvPr id="12" name="Picture 11">
            <a:extLst>
              <a:ext uri="{FF2B5EF4-FFF2-40B4-BE49-F238E27FC236}">
                <a16:creationId xmlns:a16="http://schemas.microsoft.com/office/drawing/2014/main" id="{94E66CCF-8EBF-6C56-8080-FEE4EEE14D94}"/>
              </a:ext>
            </a:extLst>
          </p:cNvPr>
          <p:cNvPicPr>
            <a:picLocks noChangeAspect="1"/>
          </p:cNvPicPr>
          <p:nvPr/>
        </p:nvPicPr>
        <p:blipFill>
          <a:blip r:embed="rId3"/>
          <a:stretch>
            <a:fillRect/>
          </a:stretch>
        </p:blipFill>
        <p:spPr>
          <a:xfrm>
            <a:off x="5936247" y="3572219"/>
            <a:ext cx="5712881" cy="1442503"/>
          </a:xfrm>
          <a:prstGeom prst="rect">
            <a:avLst/>
          </a:prstGeom>
        </p:spPr>
      </p:pic>
      <p:pic>
        <p:nvPicPr>
          <p:cNvPr id="10" name="Imagen 7" descr="Logotipo, nombre de la empresa&#10;&#10;El contenido generado por IA puede ser incorrecto.">
            <a:extLst>
              <a:ext uri="{FF2B5EF4-FFF2-40B4-BE49-F238E27FC236}">
                <a16:creationId xmlns:a16="http://schemas.microsoft.com/office/drawing/2014/main" id="{9DFA9744-60E1-1496-7F9B-53BCE9B006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380" y="2149395"/>
            <a:ext cx="2167865" cy="2167865"/>
          </a:xfrm>
          <a:prstGeom prst="rect">
            <a:avLst/>
          </a:prstGeom>
        </p:spPr>
      </p:pic>
      <p:sp>
        <p:nvSpPr>
          <p:cNvPr id="8" name="TextBox 7">
            <a:extLst>
              <a:ext uri="{FF2B5EF4-FFF2-40B4-BE49-F238E27FC236}">
                <a16:creationId xmlns:a16="http://schemas.microsoft.com/office/drawing/2014/main" id="{38D4DB34-D930-1AB4-6893-B69C9C7B57AE}"/>
              </a:ext>
            </a:extLst>
          </p:cNvPr>
          <p:cNvSpPr txBox="1"/>
          <p:nvPr/>
        </p:nvSpPr>
        <p:spPr>
          <a:xfrm>
            <a:off x="6197126" y="2390830"/>
            <a:ext cx="5191125" cy="1200329"/>
          </a:xfrm>
          <a:prstGeom prst="rect">
            <a:avLst/>
          </a:prstGeom>
          <a:noFill/>
        </p:spPr>
        <p:txBody>
          <a:bodyPr wrap="square" rtlCol="0">
            <a:spAutoFit/>
          </a:bodyPr>
          <a:lstStyle/>
          <a:p>
            <a:pPr algn="just"/>
            <a:r>
              <a:rPr lang="en-GB" b="1" spc="-114" dirty="0">
                <a:latin typeface="Calibri"/>
                <a:cs typeface="Calibri"/>
              </a:rPr>
              <a:t>As a re</a:t>
            </a:r>
            <a:r>
              <a:rPr lang="en-GB" b="1" spc="-114" noProof="0" dirty="0" err="1">
                <a:latin typeface="Calibri"/>
                <a:cs typeface="Calibri"/>
              </a:rPr>
              <a:t>sult</a:t>
            </a:r>
            <a:r>
              <a:rPr lang="en-GB" b="1" spc="-114" noProof="0" dirty="0">
                <a:latin typeface="Calibri"/>
                <a:cs typeface="Calibri"/>
              </a:rPr>
              <a:t> of the PPPA Presented to the European Parliament in 2023/2024, the European Commission launched in July 2025 a Public TENDER to develop Regulation.</a:t>
            </a:r>
          </a:p>
          <a:p>
            <a:pPr algn="just"/>
            <a:endParaRPr lang="en-GB" b="1" spc="-114" noProof="0" dirty="0">
              <a:solidFill>
                <a:srgbClr val="187595"/>
              </a:solidFill>
              <a:latin typeface="Calibri"/>
              <a:cs typeface="Calibri"/>
            </a:endParaRPr>
          </a:p>
        </p:txBody>
      </p:sp>
      <p:pic>
        <p:nvPicPr>
          <p:cNvPr id="14" name="Picture 13">
            <a:extLst>
              <a:ext uri="{FF2B5EF4-FFF2-40B4-BE49-F238E27FC236}">
                <a16:creationId xmlns:a16="http://schemas.microsoft.com/office/drawing/2014/main" id="{D28FAAB2-C773-CA20-662A-E69138DC915F}"/>
              </a:ext>
            </a:extLst>
          </p:cNvPr>
          <p:cNvPicPr>
            <a:picLocks noChangeAspect="1"/>
          </p:cNvPicPr>
          <p:nvPr/>
        </p:nvPicPr>
        <p:blipFill>
          <a:blip r:embed="rId5"/>
          <a:stretch>
            <a:fillRect/>
          </a:stretch>
        </p:blipFill>
        <p:spPr>
          <a:xfrm>
            <a:off x="7438364" y="5014722"/>
            <a:ext cx="3271251" cy="1442503"/>
          </a:xfrm>
          <a:prstGeom prst="rect">
            <a:avLst/>
          </a:prstGeom>
        </p:spPr>
      </p:pic>
      <p:sp>
        <p:nvSpPr>
          <p:cNvPr id="24" name="TextBox 23">
            <a:extLst>
              <a:ext uri="{FF2B5EF4-FFF2-40B4-BE49-F238E27FC236}">
                <a16:creationId xmlns:a16="http://schemas.microsoft.com/office/drawing/2014/main" id="{91C6474D-582C-4C71-A970-0F3AFF80689A}"/>
              </a:ext>
            </a:extLst>
          </p:cNvPr>
          <p:cNvSpPr txBox="1"/>
          <p:nvPr/>
        </p:nvSpPr>
        <p:spPr>
          <a:xfrm>
            <a:off x="810768" y="812127"/>
            <a:ext cx="6047231" cy="830997"/>
          </a:xfrm>
          <a:prstGeom prst="rect">
            <a:avLst/>
          </a:prstGeom>
          <a:noFill/>
        </p:spPr>
        <p:txBody>
          <a:bodyPr wrap="square" rtlCol="0">
            <a:spAutoFit/>
          </a:bodyPr>
          <a:lstStyle/>
          <a:p>
            <a:r>
              <a:rPr lang="en-GB" sz="2400" spc="-114" noProof="0" dirty="0">
                <a:solidFill>
                  <a:schemeClr val="bg1"/>
                </a:solidFill>
              </a:rPr>
              <a:t>Natural Hydrogen. </a:t>
            </a:r>
            <a:br>
              <a:rPr lang="en-GB" sz="2400" spc="-114" noProof="0" dirty="0">
                <a:solidFill>
                  <a:schemeClr val="bg1"/>
                </a:solidFill>
              </a:rPr>
            </a:br>
            <a:r>
              <a:rPr lang="en-GB" sz="2400" spc="-114" noProof="0" dirty="0">
                <a:solidFill>
                  <a:schemeClr val="bg1"/>
                </a:solidFill>
              </a:rPr>
              <a:t>Increasing Energy Security and Sovereignty in the EU </a:t>
            </a:r>
            <a:endParaRPr lang="en-GB" sz="2400" noProof="0" dirty="0">
              <a:solidFill>
                <a:schemeClr val="bg1"/>
              </a:solidFill>
            </a:endParaRPr>
          </a:p>
        </p:txBody>
      </p:sp>
    </p:spTree>
    <p:extLst>
      <p:ext uri="{BB962C8B-B14F-4D97-AF65-F5344CB8AC3E}">
        <p14:creationId xmlns:p14="http://schemas.microsoft.com/office/powerpoint/2010/main" val="645219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191AB-0FDF-CA6E-E717-80511D24CF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053120-078D-5BA0-F192-53387EAFFEE4}"/>
              </a:ext>
            </a:extLst>
          </p:cNvPr>
          <p:cNvSpPr>
            <a:spLocks noGrp="1"/>
          </p:cNvSpPr>
          <p:nvPr>
            <p:ph type="title"/>
          </p:nvPr>
        </p:nvSpPr>
        <p:spPr/>
        <p:txBody>
          <a:bodyPr/>
          <a:lstStyle/>
          <a:p>
            <a:r>
              <a:rPr lang="en-GB" noProof="0" dirty="0"/>
              <a:t>THE European Energy mix: THE ROLE OF NATURAL HYDROGEN</a:t>
            </a:r>
          </a:p>
        </p:txBody>
      </p:sp>
      <p:pic>
        <p:nvPicPr>
          <p:cNvPr id="5" name="Grafik 2">
            <a:extLst>
              <a:ext uri="{FF2B5EF4-FFF2-40B4-BE49-F238E27FC236}">
                <a16:creationId xmlns:a16="http://schemas.microsoft.com/office/drawing/2014/main" id="{E6AD9570-650B-EE7C-1890-51E63D7BBE3A}"/>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7613"/>
                    </a14:imgEffect>
                  </a14:imgLayer>
                </a14:imgProps>
              </a:ext>
              <a:ext uri="{28A0092B-C50C-407E-A947-70E740481C1C}">
                <a14:useLocalDpi xmlns:a14="http://schemas.microsoft.com/office/drawing/2010/main"/>
              </a:ext>
            </a:extLst>
          </a:blip>
          <a:stretch>
            <a:fillRect/>
          </a:stretch>
        </p:blipFill>
        <p:spPr>
          <a:xfrm>
            <a:off x="822037" y="2379359"/>
            <a:ext cx="8562809" cy="40317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TextBox 10">
            <a:extLst>
              <a:ext uri="{FF2B5EF4-FFF2-40B4-BE49-F238E27FC236}">
                <a16:creationId xmlns:a16="http://schemas.microsoft.com/office/drawing/2014/main" id="{03E57A98-DDBE-2E5A-D3B6-64DB1861CFFD}"/>
              </a:ext>
            </a:extLst>
          </p:cNvPr>
          <p:cNvSpPr txBox="1"/>
          <p:nvPr/>
        </p:nvSpPr>
        <p:spPr>
          <a:xfrm>
            <a:off x="590716" y="1989472"/>
            <a:ext cx="8381833" cy="229615"/>
          </a:xfrm>
          <a:prstGeom prst="rect">
            <a:avLst/>
          </a:prstGeom>
        </p:spPr>
        <p:txBody>
          <a:bodyPr wrap="square" lIns="0" tIns="0" rIns="0" bIns="0" rtlCol="0" anchor="t">
            <a:spAutoFit/>
          </a:bodyPr>
          <a:lstStyle>
            <a:defPPr>
              <a:defRPr lang="en-US"/>
            </a:defPPr>
            <a:lvl1pPr>
              <a:lnSpc>
                <a:spcPts val="3023"/>
              </a:lnSpc>
              <a:defRPr sz="3600">
                <a:solidFill>
                  <a:srgbClr val="000000"/>
                </a:solidFill>
                <a:latin typeface="Aptos Light" panose="020B0004020202020204" pitchFamily="34" charset="0"/>
                <a:ea typeface="Aptos"/>
                <a:cs typeface="Aptos"/>
              </a:defRPr>
            </a:lvl1pPr>
          </a:lstStyle>
          <a:p>
            <a:pPr defTabSz="484868">
              <a:lnSpc>
                <a:spcPts val="1603"/>
              </a:lnSpc>
              <a:defRPr/>
            </a:pPr>
            <a:r>
              <a:rPr lang="en-GB" sz="2133" b="1" spc="43" noProof="0" dirty="0">
                <a:solidFill>
                  <a:srgbClr val="21A2D2"/>
                </a:solidFill>
                <a:latin typeface="Aptos" panose="020B0004020202020204" pitchFamily="34" charset="0"/>
                <a:ea typeface="+mj-ea"/>
                <a:cs typeface="Heebo Black"/>
                <a:sym typeface="Aptos Bold"/>
              </a:rPr>
              <a:t>Global Resources Identified – Global Accumulation System</a:t>
            </a:r>
          </a:p>
        </p:txBody>
      </p:sp>
      <p:pic>
        <p:nvPicPr>
          <p:cNvPr id="23" name="Content Placeholder 22">
            <a:extLst>
              <a:ext uri="{FF2B5EF4-FFF2-40B4-BE49-F238E27FC236}">
                <a16:creationId xmlns:a16="http://schemas.microsoft.com/office/drawing/2014/main" id="{ABA146D6-7067-46FE-BF14-07D2EA48301F}"/>
              </a:ext>
            </a:extLst>
          </p:cNvPr>
          <p:cNvPicPr>
            <a:picLocks noGrp="1" noChangeAspect="1"/>
          </p:cNvPicPr>
          <p:nvPr>
            <p:ph idx="1"/>
          </p:nvPr>
        </p:nvPicPr>
        <p:blipFill>
          <a:blip r:embed="rId5"/>
          <a:stretch>
            <a:fillRect/>
          </a:stretch>
        </p:blipFill>
        <p:spPr>
          <a:xfrm>
            <a:off x="1333666" y="5900552"/>
            <a:ext cx="1813717" cy="510584"/>
          </a:xfrm>
          <a:prstGeom prst="rect">
            <a:avLst/>
          </a:prstGeom>
        </p:spPr>
      </p:pic>
      <p:pic>
        <p:nvPicPr>
          <p:cNvPr id="4" name="Picture 3">
            <a:extLst>
              <a:ext uri="{FF2B5EF4-FFF2-40B4-BE49-F238E27FC236}">
                <a16:creationId xmlns:a16="http://schemas.microsoft.com/office/drawing/2014/main" id="{71C2DDAE-7148-61BB-7C35-8137FE75D776}"/>
              </a:ext>
            </a:extLst>
          </p:cNvPr>
          <p:cNvPicPr>
            <a:picLocks noChangeAspect="1"/>
          </p:cNvPicPr>
          <p:nvPr/>
        </p:nvPicPr>
        <p:blipFill>
          <a:blip r:embed="rId6"/>
          <a:stretch>
            <a:fillRect/>
          </a:stretch>
        </p:blipFill>
        <p:spPr>
          <a:xfrm>
            <a:off x="6179708" y="2569029"/>
            <a:ext cx="5658341" cy="1779692"/>
          </a:xfrm>
          <a:prstGeom prst="rect">
            <a:avLst/>
          </a:prstGeom>
        </p:spPr>
      </p:pic>
    </p:spTree>
    <p:extLst>
      <p:ext uri="{BB962C8B-B14F-4D97-AF65-F5344CB8AC3E}">
        <p14:creationId xmlns:p14="http://schemas.microsoft.com/office/powerpoint/2010/main" val="14035671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2224F-D186-FE5B-D66C-A499740813EB}"/>
            </a:ext>
          </a:extLst>
        </p:cNvPr>
        <p:cNvGrpSpPr/>
        <p:nvPr/>
      </p:nvGrpSpPr>
      <p:grpSpPr>
        <a:xfrm>
          <a:off x="0" y="0"/>
          <a:ext cx="0" cy="0"/>
          <a:chOff x="0" y="0"/>
          <a:chExt cx="0" cy="0"/>
        </a:xfrm>
      </p:grpSpPr>
      <p:sp>
        <p:nvSpPr>
          <p:cNvPr id="7" name="TextBox 10">
            <a:extLst>
              <a:ext uri="{FF2B5EF4-FFF2-40B4-BE49-F238E27FC236}">
                <a16:creationId xmlns:a16="http://schemas.microsoft.com/office/drawing/2014/main" id="{4DE7D0E8-C813-9369-F4DD-473D5EB9F6CF}"/>
              </a:ext>
            </a:extLst>
          </p:cNvPr>
          <p:cNvSpPr txBox="1"/>
          <p:nvPr/>
        </p:nvSpPr>
        <p:spPr>
          <a:xfrm>
            <a:off x="590716" y="1989472"/>
            <a:ext cx="8381833" cy="229615"/>
          </a:xfrm>
          <a:prstGeom prst="rect">
            <a:avLst/>
          </a:prstGeom>
        </p:spPr>
        <p:txBody>
          <a:bodyPr wrap="square" lIns="0" tIns="0" rIns="0" bIns="0" rtlCol="0" anchor="t">
            <a:spAutoFit/>
          </a:bodyPr>
          <a:lstStyle>
            <a:defPPr>
              <a:defRPr lang="en-US"/>
            </a:defPPr>
            <a:lvl1pPr>
              <a:lnSpc>
                <a:spcPts val="3023"/>
              </a:lnSpc>
              <a:defRPr sz="3600">
                <a:solidFill>
                  <a:srgbClr val="000000"/>
                </a:solidFill>
                <a:latin typeface="Aptos Light" panose="020B0004020202020204" pitchFamily="34" charset="0"/>
                <a:ea typeface="Aptos"/>
                <a:cs typeface="Aptos"/>
              </a:defRPr>
            </a:lvl1pPr>
          </a:lstStyle>
          <a:p>
            <a:pPr defTabSz="484868">
              <a:lnSpc>
                <a:spcPts val="1603"/>
              </a:lnSpc>
              <a:defRPr/>
            </a:pPr>
            <a:r>
              <a:rPr lang="en-GB" sz="2133" b="1" spc="43" noProof="0" dirty="0">
                <a:solidFill>
                  <a:srgbClr val="21A2D2"/>
                </a:solidFill>
                <a:latin typeface="Aptos" panose="020B0004020202020204" pitchFamily="34" charset="0"/>
                <a:ea typeface="+mj-ea"/>
                <a:cs typeface="Heebo Black"/>
                <a:sym typeface="Aptos Bold"/>
              </a:rPr>
              <a:t>European Potential Identified– Accumulation System</a:t>
            </a:r>
          </a:p>
        </p:txBody>
      </p:sp>
      <p:pic>
        <p:nvPicPr>
          <p:cNvPr id="4" name="Picture 3" descr="Immagine che contiene testo, mappa, schermata, atlante&#10;&#10;AI-generated content may be incorrect.">
            <a:extLst>
              <a:ext uri="{FF2B5EF4-FFF2-40B4-BE49-F238E27FC236}">
                <a16:creationId xmlns:a16="http://schemas.microsoft.com/office/drawing/2014/main" id="{832C854E-FEAF-6C54-E739-0DA7A6C2EF2A}"/>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a:ext>
            </a:extLst>
          </a:blip>
          <a:stretch>
            <a:fillRect/>
          </a:stretch>
        </p:blipFill>
        <p:spPr>
          <a:xfrm>
            <a:off x="695491" y="2319669"/>
            <a:ext cx="5723731" cy="4121087"/>
          </a:xfrm>
          <a:prstGeom prst="rect">
            <a:avLst/>
          </a:prstGeom>
        </p:spPr>
      </p:pic>
      <p:pic>
        <p:nvPicPr>
          <p:cNvPr id="9" name="Content Placeholder 22">
            <a:extLst>
              <a:ext uri="{FF2B5EF4-FFF2-40B4-BE49-F238E27FC236}">
                <a16:creationId xmlns:a16="http://schemas.microsoft.com/office/drawing/2014/main" id="{534C7E43-50E1-6A79-F842-15BB9B8865AA}"/>
              </a:ext>
            </a:extLst>
          </p:cNvPr>
          <p:cNvPicPr>
            <a:picLocks noGrp="1" noChangeAspect="1"/>
          </p:cNvPicPr>
          <p:nvPr>
            <p:ph idx="1"/>
          </p:nvPr>
        </p:nvPicPr>
        <p:blipFill>
          <a:blip r:embed="rId5"/>
          <a:stretch>
            <a:fillRect/>
          </a:stretch>
        </p:blipFill>
        <p:spPr>
          <a:xfrm>
            <a:off x="4605505" y="5900552"/>
            <a:ext cx="1813717" cy="510584"/>
          </a:xfrm>
          <a:prstGeom prst="rect">
            <a:avLst/>
          </a:prstGeom>
        </p:spPr>
      </p:pic>
      <p:pic>
        <p:nvPicPr>
          <p:cNvPr id="11" name="Picture 10">
            <a:extLst>
              <a:ext uri="{FF2B5EF4-FFF2-40B4-BE49-F238E27FC236}">
                <a16:creationId xmlns:a16="http://schemas.microsoft.com/office/drawing/2014/main" id="{4C97B5FB-EDDC-DC8D-1CB5-5D9DBA3165EA}"/>
              </a:ext>
            </a:extLst>
          </p:cNvPr>
          <p:cNvPicPr>
            <a:picLocks noChangeAspect="1"/>
          </p:cNvPicPr>
          <p:nvPr/>
        </p:nvPicPr>
        <p:blipFill>
          <a:blip r:embed="rId6"/>
          <a:stretch>
            <a:fillRect/>
          </a:stretch>
        </p:blipFill>
        <p:spPr>
          <a:xfrm>
            <a:off x="6736553" y="2319669"/>
            <a:ext cx="3115303" cy="3960131"/>
          </a:xfrm>
          <a:prstGeom prst="rect">
            <a:avLst/>
          </a:prstGeom>
        </p:spPr>
      </p:pic>
      <p:sp>
        <p:nvSpPr>
          <p:cNvPr id="17" name="TextBox 10">
            <a:extLst>
              <a:ext uri="{FF2B5EF4-FFF2-40B4-BE49-F238E27FC236}">
                <a16:creationId xmlns:a16="http://schemas.microsoft.com/office/drawing/2014/main" id="{F02F7A8B-1E2B-2ED4-C157-4516E40F2EB3}"/>
              </a:ext>
            </a:extLst>
          </p:cNvPr>
          <p:cNvSpPr txBox="1"/>
          <p:nvPr/>
        </p:nvSpPr>
        <p:spPr>
          <a:xfrm>
            <a:off x="7578389" y="1999504"/>
            <a:ext cx="4546935" cy="229615"/>
          </a:xfrm>
          <a:prstGeom prst="rect">
            <a:avLst/>
          </a:prstGeom>
        </p:spPr>
        <p:txBody>
          <a:bodyPr wrap="square" lIns="0" tIns="0" rIns="0" bIns="0" rtlCol="0" anchor="t">
            <a:spAutoFit/>
          </a:bodyPr>
          <a:lstStyle>
            <a:defPPr>
              <a:defRPr lang="en-US"/>
            </a:defPPr>
            <a:lvl1pPr>
              <a:lnSpc>
                <a:spcPts val="3023"/>
              </a:lnSpc>
              <a:defRPr sz="3600">
                <a:solidFill>
                  <a:srgbClr val="000000"/>
                </a:solidFill>
                <a:latin typeface="Aptos Light" panose="020B0004020202020204" pitchFamily="34" charset="0"/>
                <a:ea typeface="Aptos"/>
                <a:cs typeface="Aptos"/>
              </a:defRPr>
            </a:lvl1pPr>
          </a:lstStyle>
          <a:p>
            <a:pPr defTabSz="484868">
              <a:lnSpc>
                <a:spcPts val="1603"/>
              </a:lnSpc>
              <a:spcBef>
                <a:spcPts val="400"/>
              </a:spcBef>
              <a:spcAft>
                <a:spcPts val="400"/>
              </a:spcAft>
              <a:defRPr/>
            </a:pPr>
            <a:r>
              <a:rPr lang="en-GB" sz="2133" b="1" spc="43" noProof="0" dirty="0">
                <a:solidFill>
                  <a:srgbClr val="21A2D2"/>
                </a:solidFill>
                <a:latin typeface="Aptos" panose="020B0004020202020204" pitchFamily="34" charset="0"/>
                <a:ea typeface="+mj-ea"/>
                <a:cs typeface="Heebo Black"/>
                <a:sym typeface="Aptos Bold"/>
              </a:rPr>
              <a:t>Natural Hydrogen System in Ireland</a:t>
            </a:r>
          </a:p>
        </p:txBody>
      </p:sp>
      <p:sp>
        <p:nvSpPr>
          <p:cNvPr id="6" name="Title 1">
            <a:extLst>
              <a:ext uri="{FF2B5EF4-FFF2-40B4-BE49-F238E27FC236}">
                <a16:creationId xmlns:a16="http://schemas.microsoft.com/office/drawing/2014/main" id="{2485CD61-8F6E-8F34-C1D8-F6E0F15E5276}"/>
              </a:ext>
            </a:extLst>
          </p:cNvPr>
          <p:cNvSpPr txBox="1">
            <a:spLocks/>
          </p:cNvSpPr>
          <p:nvPr/>
        </p:nvSpPr>
        <p:spPr>
          <a:xfrm>
            <a:off x="559416" y="745696"/>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noProof="0" dirty="0"/>
              <a:t>THE European Energy mix: THE ROLE OF NATURAL HYDROGEN</a:t>
            </a:r>
          </a:p>
        </p:txBody>
      </p:sp>
      <p:sp>
        <p:nvSpPr>
          <p:cNvPr id="10" name="object 22">
            <a:extLst>
              <a:ext uri="{FF2B5EF4-FFF2-40B4-BE49-F238E27FC236}">
                <a16:creationId xmlns:a16="http://schemas.microsoft.com/office/drawing/2014/main" id="{25ABB9FA-DD2B-5284-CC82-F5212905B720}"/>
              </a:ext>
            </a:extLst>
          </p:cNvPr>
          <p:cNvSpPr txBox="1"/>
          <p:nvPr/>
        </p:nvSpPr>
        <p:spPr>
          <a:xfrm>
            <a:off x="9963150" y="2723902"/>
            <a:ext cx="1533359" cy="1467068"/>
          </a:xfrm>
          <a:prstGeom prst="rect">
            <a:avLst/>
          </a:prstGeom>
        </p:spPr>
        <p:txBody>
          <a:bodyPr vert="horz" wrap="square" lIns="0" tIns="12700" rIns="0" bIns="0" rtlCol="0">
            <a:spAutoFit/>
          </a:bodyPr>
          <a:lstStyle/>
          <a:p>
            <a:pPr marL="37465" marR="30480" algn="just">
              <a:lnSpc>
                <a:spcPct val="100499"/>
              </a:lnSpc>
              <a:spcBef>
                <a:spcPts val="100"/>
              </a:spcBef>
              <a:tabLst>
                <a:tab pos="173355" algn="l"/>
              </a:tabLst>
            </a:pPr>
            <a:r>
              <a:rPr lang="en-GB" sz="1050" noProof="0" dirty="0">
                <a:latin typeface="Trebuchet MS"/>
                <a:cs typeface="Trebuchet MS"/>
              </a:rPr>
              <a:t>A</a:t>
            </a:r>
            <a:r>
              <a:rPr lang="en-GB" sz="1050" spc="10" noProof="0" dirty="0">
                <a:latin typeface="Trebuchet MS"/>
                <a:cs typeface="Trebuchet MS"/>
              </a:rPr>
              <a:t> </a:t>
            </a:r>
            <a:r>
              <a:rPr lang="en-GB" sz="1050" noProof="0" dirty="0">
                <a:latin typeface="Trebuchet MS"/>
                <a:cs typeface="Trebuchet MS"/>
              </a:rPr>
              <a:t>single</a:t>
            </a:r>
            <a:r>
              <a:rPr lang="en-GB" sz="1050" spc="10" noProof="0" dirty="0">
                <a:latin typeface="Trebuchet MS"/>
                <a:cs typeface="Trebuchet MS"/>
              </a:rPr>
              <a:t> </a:t>
            </a:r>
            <a:r>
              <a:rPr lang="en-GB" sz="1050" b="1" noProof="0" dirty="0">
                <a:latin typeface="Trebuchet MS"/>
                <a:cs typeface="Trebuchet MS"/>
              </a:rPr>
              <a:t>WH</a:t>
            </a:r>
            <a:r>
              <a:rPr lang="en-GB" sz="1050" b="1" baseline="-19841" noProof="0" dirty="0">
                <a:latin typeface="Trebuchet MS"/>
                <a:cs typeface="Trebuchet MS"/>
              </a:rPr>
              <a:t>2</a:t>
            </a:r>
            <a:r>
              <a:rPr lang="en-GB" sz="1050" b="1" spc="187" baseline="-19841" noProof="0" dirty="0">
                <a:latin typeface="Trebuchet MS"/>
                <a:cs typeface="Trebuchet MS"/>
              </a:rPr>
              <a:t> </a:t>
            </a:r>
            <a:r>
              <a:rPr lang="en-GB" sz="1050" b="1" noProof="0" dirty="0">
                <a:latin typeface="Trebuchet MS"/>
                <a:cs typeface="Trebuchet MS"/>
              </a:rPr>
              <a:t>Field</a:t>
            </a:r>
            <a:r>
              <a:rPr lang="en-GB" sz="1050" b="1" spc="15" noProof="0" dirty="0">
                <a:latin typeface="Trebuchet MS"/>
                <a:cs typeface="Trebuchet MS"/>
              </a:rPr>
              <a:t> </a:t>
            </a:r>
            <a:r>
              <a:rPr lang="en-GB" sz="1050" b="1" noProof="0" dirty="0">
                <a:latin typeface="Trebuchet MS"/>
                <a:cs typeface="Trebuchet MS"/>
              </a:rPr>
              <a:t>of</a:t>
            </a:r>
            <a:r>
              <a:rPr lang="en-GB" sz="1050" b="1" spc="10" noProof="0" dirty="0">
                <a:latin typeface="Trebuchet MS"/>
                <a:cs typeface="Trebuchet MS"/>
              </a:rPr>
              <a:t> </a:t>
            </a:r>
            <a:r>
              <a:rPr lang="en-GB" sz="1050" b="1" spc="-10" noProof="0" dirty="0">
                <a:latin typeface="Trebuchet MS"/>
                <a:cs typeface="Trebuchet MS"/>
              </a:rPr>
              <a:t>100</a:t>
            </a:r>
            <a:r>
              <a:rPr lang="en-GB" sz="1050" b="1" spc="10" noProof="0" dirty="0">
                <a:latin typeface="Trebuchet MS"/>
                <a:cs typeface="Trebuchet MS"/>
              </a:rPr>
              <a:t> </a:t>
            </a:r>
            <a:r>
              <a:rPr lang="en-GB" sz="1050" b="1" noProof="0" dirty="0">
                <a:latin typeface="Trebuchet MS"/>
                <a:cs typeface="Trebuchet MS"/>
              </a:rPr>
              <a:t>km</a:t>
            </a:r>
            <a:r>
              <a:rPr lang="en-GB" sz="1050" b="1" baseline="23809" noProof="0" dirty="0">
                <a:latin typeface="Trebuchet MS"/>
                <a:cs typeface="Trebuchet MS"/>
              </a:rPr>
              <a:t>3</a:t>
            </a:r>
            <a:r>
              <a:rPr lang="en-GB" sz="1050" b="1" spc="187" baseline="23809" noProof="0" dirty="0">
                <a:latin typeface="Trebuchet MS"/>
                <a:cs typeface="Trebuchet MS"/>
              </a:rPr>
              <a:t> </a:t>
            </a:r>
            <a:r>
              <a:rPr lang="en-GB" sz="1050" b="1" noProof="0" dirty="0">
                <a:latin typeface="Trebuchet MS"/>
                <a:cs typeface="Trebuchet MS"/>
              </a:rPr>
              <a:t>could</a:t>
            </a:r>
            <a:r>
              <a:rPr lang="en-GB" sz="1050" b="1" spc="15" noProof="0" dirty="0">
                <a:latin typeface="Trebuchet MS"/>
                <a:cs typeface="Trebuchet MS"/>
              </a:rPr>
              <a:t> </a:t>
            </a:r>
            <a:r>
              <a:rPr lang="en-GB" sz="1050" b="1" spc="-30" noProof="0" dirty="0">
                <a:latin typeface="Trebuchet MS"/>
                <a:cs typeface="Trebuchet MS"/>
              </a:rPr>
              <a:t>indicatively</a:t>
            </a:r>
            <a:r>
              <a:rPr lang="en-GB" sz="1050" b="1" spc="15" noProof="0" dirty="0">
                <a:latin typeface="Trebuchet MS"/>
                <a:cs typeface="Trebuchet MS"/>
              </a:rPr>
              <a:t> </a:t>
            </a:r>
            <a:r>
              <a:rPr lang="en-GB" sz="1050" b="1" spc="-30" noProof="0" dirty="0">
                <a:latin typeface="Trebuchet MS"/>
                <a:cs typeface="Trebuchet MS"/>
              </a:rPr>
              <a:t>generate</a:t>
            </a:r>
            <a:r>
              <a:rPr lang="en-GB" sz="1050" b="1" spc="20" noProof="0" dirty="0">
                <a:latin typeface="Trebuchet MS"/>
                <a:cs typeface="Trebuchet MS"/>
              </a:rPr>
              <a:t> </a:t>
            </a:r>
            <a:r>
              <a:rPr lang="en-GB" sz="1050" b="1" spc="-55" noProof="0" dirty="0">
                <a:latin typeface="Trebuchet MS"/>
                <a:cs typeface="Trebuchet MS"/>
              </a:rPr>
              <a:t>800,000</a:t>
            </a:r>
            <a:r>
              <a:rPr lang="en-GB" sz="1050" b="1" spc="10" noProof="0" dirty="0">
                <a:latin typeface="Trebuchet MS"/>
                <a:cs typeface="Trebuchet MS"/>
              </a:rPr>
              <a:t> </a:t>
            </a:r>
            <a:r>
              <a:rPr lang="en-GB" sz="1050" b="1" spc="-25" noProof="0" dirty="0">
                <a:latin typeface="Trebuchet MS"/>
                <a:cs typeface="Trebuchet MS"/>
              </a:rPr>
              <a:t>to 	</a:t>
            </a:r>
            <a:r>
              <a:rPr lang="en-GB" sz="1050" b="1" spc="-10" noProof="0" dirty="0">
                <a:latin typeface="Trebuchet MS"/>
                <a:cs typeface="Trebuchet MS"/>
              </a:rPr>
              <a:t>2,000,000</a:t>
            </a:r>
            <a:r>
              <a:rPr lang="en-GB" sz="1050" b="1" spc="305" noProof="0" dirty="0">
                <a:latin typeface="Trebuchet MS"/>
                <a:cs typeface="Trebuchet MS"/>
              </a:rPr>
              <a:t> </a:t>
            </a:r>
            <a:r>
              <a:rPr lang="en-GB" sz="1050" noProof="0" dirty="0">
                <a:latin typeface="Trebuchet MS"/>
                <a:cs typeface="Trebuchet MS"/>
              </a:rPr>
              <a:t>recoverable</a:t>
            </a:r>
            <a:r>
              <a:rPr lang="en-GB" sz="1050" spc="300" noProof="0" dirty="0">
                <a:latin typeface="Trebuchet MS"/>
                <a:cs typeface="Trebuchet MS"/>
              </a:rPr>
              <a:t> </a:t>
            </a:r>
            <a:r>
              <a:rPr lang="en-GB" sz="1050" noProof="0" dirty="0">
                <a:latin typeface="Trebuchet MS"/>
                <a:cs typeface="Trebuchet MS"/>
              </a:rPr>
              <a:t>hydrogen</a:t>
            </a:r>
            <a:r>
              <a:rPr lang="en-GB" sz="1050" spc="315" noProof="0" dirty="0">
                <a:latin typeface="Trebuchet MS"/>
                <a:cs typeface="Trebuchet MS"/>
              </a:rPr>
              <a:t> </a:t>
            </a:r>
            <a:r>
              <a:rPr lang="en-GB" sz="1050" noProof="0" dirty="0">
                <a:latin typeface="Trebuchet MS"/>
                <a:cs typeface="Trebuchet MS"/>
              </a:rPr>
              <a:t>tons</a:t>
            </a:r>
            <a:r>
              <a:rPr lang="en-GB" sz="1050" spc="310" noProof="0" dirty="0">
                <a:latin typeface="Trebuchet MS"/>
                <a:cs typeface="Trebuchet MS"/>
              </a:rPr>
              <a:t> </a:t>
            </a:r>
            <a:r>
              <a:rPr lang="en-GB" sz="1050" noProof="0" dirty="0">
                <a:latin typeface="Trebuchet MS"/>
                <a:cs typeface="Trebuchet MS"/>
              </a:rPr>
              <a:t>per</a:t>
            </a:r>
            <a:r>
              <a:rPr lang="en-GB" sz="1050" spc="305" noProof="0" dirty="0">
                <a:latin typeface="Trebuchet MS"/>
                <a:cs typeface="Trebuchet MS"/>
              </a:rPr>
              <a:t> </a:t>
            </a:r>
            <a:r>
              <a:rPr lang="en-GB" sz="1050" noProof="0" dirty="0">
                <a:latin typeface="Trebuchet MS"/>
                <a:cs typeface="Trebuchet MS"/>
              </a:rPr>
              <a:t>year</a:t>
            </a:r>
            <a:r>
              <a:rPr lang="en-GB" sz="1050" spc="310" noProof="0" dirty="0">
                <a:latin typeface="Trebuchet MS"/>
                <a:cs typeface="Trebuchet MS"/>
              </a:rPr>
              <a:t> </a:t>
            </a:r>
            <a:r>
              <a:rPr lang="en-GB" sz="1050" noProof="0" dirty="0">
                <a:latin typeface="Trebuchet MS"/>
                <a:cs typeface="Trebuchet MS"/>
              </a:rPr>
              <a:t>depending</a:t>
            </a:r>
            <a:r>
              <a:rPr lang="en-GB" sz="1050" spc="310" noProof="0" dirty="0">
                <a:latin typeface="Trebuchet MS"/>
                <a:cs typeface="Trebuchet MS"/>
              </a:rPr>
              <a:t> </a:t>
            </a:r>
            <a:r>
              <a:rPr lang="en-GB" sz="1050" noProof="0" dirty="0">
                <a:latin typeface="Trebuchet MS"/>
                <a:cs typeface="Trebuchet MS"/>
              </a:rPr>
              <a:t>on</a:t>
            </a:r>
            <a:r>
              <a:rPr lang="en-GB" sz="1050" spc="310" noProof="0" dirty="0">
                <a:latin typeface="Trebuchet MS"/>
                <a:cs typeface="Trebuchet MS"/>
              </a:rPr>
              <a:t> </a:t>
            </a:r>
            <a:r>
              <a:rPr lang="en-GB" sz="1050" spc="-25" noProof="0" dirty="0">
                <a:latin typeface="Trebuchet MS"/>
                <a:cs typeface="Trebuchet MS"/>
              </a:rPr>
              <a:t>the 	</a:t>
            </a:r>
            <a:r>
              <a:rPr lang="en-GB" sz="1050" spc="-60" noProof="0" dirty="0">
                <a:latin typeface="Trebuchet MS"/>
                <a:cs typeface="Trebuchet MS"/>
              </a:rPr>
              <a:t>rechargeability</a:t>
            </a:r>
            <a:r>
              <a:rPr lang="en-GB" sz="1050" spc="-10" noProof="0" dirty="0">
                <a:latin typeface="Trebuchet MS"/>
                <a:cs typeface="Trebuchet MS"/>
              </a:rPr>
              <a:t> </a:t>
            </a:r>
            <a:r>
              <a:rPr lang="en-GB" sz="1050" spc="-20" noProof="0" dirty="0">
                <a:latin typeface="Trebuchet MS"/>
                <a:cs typeface="Trebuchet MS"/>
              </a:rPr>
              <a:t>rate.</a:t>
            </a:r>
            <a:endParaRPr lang="en-GB" sz="1050" noProof="0" dirty="0">
              <a:latin typeface="Trebuchet MS"/>
              <a:cs typeface="Trebuchet MS"/>
            </a:endParaRPr>
          </a:p>
        </p:txBody>
      </p:sp>
    </p:spTree>
    <p:extLst>
      <p:ext uri="{BB962C8B-B14F-4D97-AF65-F5344CB8AC3E}">
        <p14:creationId xmlns:p14="http://schemas.microsoft.com/office/powerpoint/2010/main" val="28273852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22C25-49E6-CF2D-0475-B0FD247D50D3}"/>
            </a:ext>
          </a:extLst>
        </p:cNvPr>
        <p:cNvGrpSpPr/>
        <p:nvPr/>
      </p:nvGrpSpPr>
      <p:grpSpPr>
        <a:xfrm>
          <a:off x="0" y="0"/>
          <a:ext cx="0" cy="0"/>
          <a:chOff x="0" y="0"/>
          <a:chExt cx="0" cy="0"/>
        </a:xfrm>
      </p:grpSpPr>
      <p:sp>
        <p:nvSpPr>
          <p:cNvPr id="17" name="TextBox 10">
            <a:extLst>
              <a:ext uri="{FF2B5EF4-FFF2-40B4-BE49-F238E27FC236}">
                <a16:creationId xmlns:a16="http://schemas.microsoft.com/office/drawing/2014/main" id="{9DFB3CC7-3047-0D08-124F-39C6BC9F62B3}"/>
              </a:ext>
            </a:extLst>
          </p:cNvPr>
          <p:cNvSpPr txBox="1"/>
          <p:nvPr/>
        </p:nvSpPr>
        <p:spPr>
          <a:xfrm>
            <a:off x="559416" y="1951610"/>
            <a:ext cx="10206555" cy="229615"/>
          </a:xfrm>
          <a:prstGeom prst="rect">
            <a:avLst/>
          </a:prstGeom>
        </p:spPr>
        <p:txBody>
          <a:bodyPr wrap="square" lIns="0" tIns="0" rIns="0" bIns="0" rtlCol="0" anchor="t">
            <a:spAutoFit/>
          </a:bodyPr>
          <a:lstStyle>
            <a:defPPr>
              <a:defRPr lang="en-US"/>
            </a:defPPr>
            <a:lvl1pPr>
              <a:lnSpc>
                <a:spcPts val="3023"/>
              </a:lnSpc>
              <a:defRPr sz="3600">
                <a:solidFill>
                  <a:srgbClr val="000000"/>
                </a:solidFill>
                <a:latin typeface="Aptos Light" panose="020B0004020202020204" pitchFamily="34" charset="0"/>
                <a:ea typeface="Aptos"/>
                <a:cs typeface="Aptos"/>
              </a:defRPr>
            </a:lvl1pPr>
          </a:lstStyle>
          <a:p>
            <a:pPr defTabSz="484868">
              <a:lnSpc>
                <a:spcPts val="1603"/>
              </a:lnSpc>
              <a:spcBef>
                <a:spcPts val="400"/>
              </a:spcBef>
              <a:spcAft>
                <a:spcPts val="400"/>
              </a:spcAft>
              <a:defRPr/>
            </a:pPr>
            <a:r>
              <a:rPr lang="en-GB" sz="2133" b="1" spc="43" noProof="0" dirty="0">
                <a:solidFill>
                  <a:srgbClr val="21A2D2"/>
                </a:solidFill>
                <a:latin typeface="Aptos" panose="020B0004020202020204" pitchFamily="34" charset="0"/>
                <a:ea typeface="+mj-ea"/>
                <a:cs typeface="Heebo Black"/>
                <a:sym typeface="Aptos Bold"/>
              </a:rPr>
              <a:t>Some of the Companies active exploring for natural hydrogen</a:t>
            </a:r>
          </a:p>
        </p:txBody>
      </p:sp>
      <p:sp>
        <p:nvSpPr>
          <p:cNvPr id="6" name="Title 1">
            <a:extLst>
              <a:ext uri="{FF2B5EF4-FFF2-40B4-BE49-F238E27FC236}">
                <a16:creationId xmlns:a16="http://schemas.microsoft.com/office/drawing/2014/main" id="{A6791382-B644-3226-0381-C91BF0BFB8F9}"/>
              </a:ext>
            </a:extLst>
          </p:cNvPr>
          <p:cNvSpPr txBox="1">
            <a:spLocks/>
          </p:cNvSpPr>
          <p:nvPr/>
        </p:nvSpPr>
        <p:spPr>
          <a:xfrm>
            <a:off x="559416" y="745696"/>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noProof="0" dirty="0"/>
              <a:t>THE European Energy mix: THE ROLE OF NATURAL HYDROGEN</a:t>
            </a:r>
          </a:p>
        </p:txBody>
      </p:sp>
      <p:pic>
        <p:nvPicPr>
          <p:cNvPr id="8" name="Content Placeholder 7">
            <a:extLst>
              <a:ext uri="{FF2B5EF4-FFF2-40B4-BE49-F238E27FC236}">
                <a16:creationId xmlns:a16="http://schemas.microsoft.com/office/drawing/2014/main" id="{C2356061-BF4F-4A7D-7AC5-7A5140393B8C}"/>
              </a:ext>
            </a:extLst>
          </p:cNvPr>
          <p:cNvPicPr>
            <a:picLocks noGrp="1" noChangeAspect="1"/>
          </p:cNvPicPr>
          <p:nvPr>
            <p:ph idx="1"/>
          </p:nvPr>
        </p:nvPicPr>
        <p:blipFill>
          <a:blip r:embed="rId3"/>
          <a:stretch>
            <a:fillRect/>
          </a:stretch>
        </p:blipFill>
        <p:spPr>
          <a:xfrm>
            <a:off x="1426029" y="2181225"/>
            <a:ext cx="9619313" cy="4274004"/>
          </a:xfrm>
          <a:prstGeom prst="rect">
            <a:avLst/>
          </a:prstGeom>
        </p:spPr>
      </p:pic>
    </p:spTree>
    <p:extLst>
      <p:ext uri="{BB962C8B-B14F-4D97-AF65-F5344CB8AC3E}">
        <p14:creationId xmlns:p14="http://schemas.microsoft.com/office/powerpoint/2010/main" val="9409189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188B1-55B5-71C5-9A3F-808842492E9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8AC7858-497D-4521-1EAF-945556B9FE27}"/>
              </a:ext>
            </a:extLst>
          </p:cNvPr>
          <p:cNvSpPr txBox="1">
            <a:spLocks/>
          </p:cNvSpPr>
          <p:nvPr/>
        </p:nvSpPr>
        <p:spPr>
          <a:xfrm>
            <a:off x="505813" y="358277"/>
            <a:ext cx="10993549" cy="142875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GB" sz="3600" noProof="0" dirty="0"/>
              <a:t>THE European Energy mix: THE ROLE OF NATURAL HYDROGEN</a:t>
            </a:r>
          </a:p>
        </p:txBody>
      </p:sp>
      <p:sp>
        <p:nvSpPr>
          <p:cNvPr id="17" name="TextBox 10">
            <a:extLst>
              <a:ext uri="{FF2B5EF4-FFF2-40B4-BE49-F238E27FC236}">
                <a16:creationId xmlns:a16="http://schemas.microsoft.com/office/drawing/2014/main" id="{0F2AF84D-D19F-0740-C4EF-6EFF2AD2FEF0}"/>
              </a:ext>
            </a:extLst>
          </p:cNvPr>
          <p:cNvSpPr txBox="1"/>
          <p:nvPr/>
        </p:nvSpPr>
        <p:spPr>
          <a:xfrm>
            <a:off x="581194" y="2172965"/>
            <a:ext cx="10993546" cy="525565"/>
          </a:xfrm>
          <a:prstGeom prst="rect">
            <a:avLst/>
          </a:prstGeom>
        </p:spPr>
        <p:txBody>
          <a:bodyPr vert="horz" lIns="91440" tIns="45720" rIns="91440" bIns="45720" rtlCol="0" anchor="t">
            <a:normAutofit/>
          </a:bodyPr>
          <a:lstStyle>
            <a:defPPr>
              <a:defRPr lang="en-US"/>
            </a:defPPr>
            <a:lvl1pPr>
              <a:lnSpc>
                <a:spcPts val="3023"/>
              </a:lnSpc>
              <a:defRPr sz="3600">
                <a:solidFill>
                  <a:srgbClr val="000000"/>
                </a:solidFill>
                <a:latin typeface="Aptos Light" panose="020B0004020202020204" pitchFamily="34" charset="0"/>
                <a:ea typeface="Aptos"/>
                <a:cs typeface="Aptos"/>
              </a:defRPr>
            </a:lvl1pPr>
          </a:lstStyle>
          <a:p>
            <a:pPr>
              <a:spcBef>
                <a:spcPct val="20000"/>
              </a:spcBef>
              <a:spcAft>
                <a:spcPts val="600"/>
              </a:spcAft>
              <a:buClr>
                <a:schemeClr val="accent2"/>
              </a:buClr>
              <a:buSzPct val="92000"/>
              <a:defRPr/>
            </a:pPr>
            <a:r>
              <a:rPr lang="en-GB" sz="1600" b="1" cap="all" spc="43" noProof="0" dirty="0">
                <a:solidFill>
                  <a:schemeClr val="accent2"/>
                </a:solidFill>
                <a:latin typeface="+mn-lt"/>
                <a:ea typeface="+mn-ea"/>
                <a:cs typeface="+mn-cs"/>
                <a:sym typeface="Aptos Bold"/>
              </a:rPr>
              <a:t>Natural Hydrogen in the Value Chain </a:t>
            </a:r>
          </a:p>
        </p:txBody>
      </p:sp>
      <p:pic>
        <p:nvPicPr>
          <p:cNvPr id="7" name="Picture 6">
            <a:extLst>
              <a:ext uri="{FF2B5EF4-FFF2-40B4-BE49-F238E27FC236}">
                <a16:creationId xmlns:a16="http://schemas.microsoft.com/office/drawing/2014/main" id="{98784709-206D-F3DD-8F25-DE313453A53F}"/>
              </a:ext>
            </a:extLst>
          </p:cNvPr>
          <p:cNvPicPr>
            <a:picLocks noChangeAspect="1"/>
          </p:cNvPicPr>
          <p:nvPr/>
        </p:nvPicPr>
        <p:blipFill>
          <a:blip r:embed="rId3"/>
          <a:stretch>
            <a:fillRect/>
          </a:stretch>
        </p:blipFill>
        <p:spPr>
          <a:xfrm>
            <a:off x="777824" y="3572261"/>
            <a:ext cx="3039922" cy="2046880"/>
          </a:xfrm>
          <a:prstGeom prst="rect">
            <a:avLst/>
          </a:prstGeom>
        </p:spPr>
      </p:pic>
      <p:pic>
        <p:nvPicPr>
          <p:cNvPr id="2" name="Content Placeholder 7">
            <a:extLst>
              <a:ext uri="{FF2B5EF4-FFF2-40B4-BE49-F238E27FC236}">
                <a16:creationId xmlns:a16="http://schemas.microsoft.com/office/drawing/2014/main" id="{C3D833C1-E23B-AF2B-0A0B-A61A53BF34C7}"/>
              </a:ext>
            </a:extLst>
          </p:cNvPr>
          <p:cNvPicPr>
            <a:picLocks noChangeAspect="1"/>
          </p:cNvPicPr>
          <p:nvPr/>
        </p:nvPicPr>
        <p:blipFill>
          <a:blip r:embed="rId4"/>
          <a:stretch>
            <a:fillRect/>
          </a:stretch>
        </p:blipFill>
        <p:spPr>
          <a:xfrm>
            <a:off x="5108093" y="3123833"/>
            <a:ext cx="5757406" cy="2936278"/>
          </a:xfrm>
          <a:prstGeom prst="rect">
            <a:avLst/>
          </a:prstGeom>
        </p:spPr>
      </p:pic>
    </p:spTree>
    <p:extLst>
      <p:ext uri="{BB962C8B-B14F-4D97-AF65-F5344CB8AC3E}">
        <p14:creationId xmlns:p14="http://schemas.microsoft.com/office/powerpoint/2010/main" val="36195926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noProof="0" dirty="0"/>
              <a:t>THANK YOU!</a:t>
            </a:r>
          </a:p>
        </p:txBody>
      </p:sp>
      <p:sp>
        <p:nvSpPr>
          <p:cNvPr id="7" name="object 6">
            <a:extLst>
              <a:ext uri="{FF2B5EF4-FFF2-40B4-BE49-F238E27FC236}">
                <a16:creationId xmlns:a16="http://schemas.microsoft.com/office/drawing/2014/main" id="{F26F4F90-A6FF-7F4B-1EBE-2D208CCA5EAD}"/>
              </a:ext>
            </a:extLst>
          </p:cNvPr>
          <p:cNvSpPr txBox="1">
            <a:spLocks noGrp="1"/>
          </p:cNvSpPr>
          <p:nvPr>
            <p:ph idx="1"/>
          </p:nvPr>
        </p:nvSpPr>
        <p:spPr>
          <a:xfrm>
            <a:off x="581192" y="3867683"/>
            <a:ext cx="11029615" cy="303929"/>
          </a:xfrm>
          <a:prstGeom prst="rect">
            <a:avLst/>
          </a:prstGeom>
        </p:spPr>
        <p:txBody>
          <a:bodyPr vert="horz" wrap="square" lIns="0" tIns="26670" rIns="0" bIns="0" rtlCol="0">
            <a:spAutoFit/>
          </a:bodyPr>
          <a:lstStyle/>
          <a:p>
            <a:pPr marL="0" indent="0">
              <a:buNone/>
            </a:pPr>
            <a:r>
              <a:rPr lang="en-GB" sz="1800" kern="100" noProof="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 </a:t>
            </a:r>
            <a:endParaRPr lang="en-GB" sz="1800" kern="100"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8CC4C0F1-6587-72D5-B19A-76A6191B8760}"/>
              </a:ext>
            </a:extLst>
          </p:cNvPr>
          <p:cNvPicPr>
            <a:picLocks noChangeAspect="1"/>
          </p:cNvPicPr>
          <p:nvPr/>
        </p:nvPicPr>
        <p:blipFill>
          <a:blip r:embed="rId3"/>
          <a:stretch>
            <a:fillRect/>
          </a:stretch>
        </p:blipFill>
        <p:spPr>
          <a:xfrm>
            <a:off x="3422364" y="2289491"/>
            <a:ext cx="5734038" cy="2279017"/>
          </a:xfrm>
          <a:prstGeom prst="rect">
            <a:avLst/>
          </a:prstGeom>
        </p:spPr>
      </p:pic>
      <p:pic>
        <p:nvPicPr>
          <p:cNvPr id="11" name="Picture 10">
            <a:extLst>
              <a:ext uri="{FF2B5EF4-FFF2-40B4-BE49-F238E27FC236}">
                <a16:creationId xmlns:a16="http://schemas.microsoft.com/office/drawing/2014/main" id="{C267013D-97F2-F718-204A-94ABB54177BD}"/>
              </a:ext>
            </a:extLst>
          </p:cNvPr>
          <p:cNvPicPr>
            <a:picLocks noChangeAspect="1"/>
          </p:cNvPicPr>
          <p:nvPr/>
        </p:nvPicPr>
        <p:blipFill>
          <a:blip r:embed="rId4"/>
          <a:stretch>
            <a:fillRect/>
          </a:stretch>
        </p:blipFill>
        <p:spPr>
          <a:xfrm>
            <a:off x="7558085" y="2780345"/>
            <a:ext cx="1081090" cy="129730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1073-3322-4929-53D6-30C7AF64D8AF}"/>
              </a:ext>
            </a:extLst>
          </p:cNvPr>
          <p:cNvSpPr>
            <a:spLocks noGrp="1"/>
          </p:cNvSpPr>
          <p:nvPr>
            <p:ph type="title"/>
          </p:nvPr>
        </p:nvSpPr>
        <p:spPr>
          <a:xfrm>
            <a:off x="581192" y="492301"/>
            <a:ext cx="11029616" cy="1013800"/>
          </a:xfrm>
        </p:spPr>
        <p:txBody>
          <a:bodyPr/>
          <a:lstStyle/>
          <a:p>
            <a:r>
              <a:rPr lang="en-GB" noProof="0" dirty="0"/>
              <a:t>Go </a:t>
            </a:r>
            <a:r>
              <a:rPr lang="en-GB" noProof="0" dirty="0" err="1"/>
              <a:t>raibh</a:t>
            </a:r>
            <a:r>
              <a:rPr lang="en-GB" noProof="0" dirty="0"/>
              <a:t> mile </a:t>
            </a:r>
            <a:r>
              <a:rPr lang="en-GB" noProof="0" dirty="0" err="1"/>
              <a:t>maith</a:t>
            </a:r>
            <a:r>
              <a:rPr lang="en-GB" noProof="0" dirty="0"/>
              <a:t> </a:t>
            </a:r>
            <a:r>
              <a:rPr lang="en-GB" noProof="0" dirty="0" err="1"/>
              <a:t>agaibh</a:t>
            </a:r>
            <a:endParaRPr lang="en-GB" noProof="0" dirty="0"/>
          </a:p>
        </p:txBody>
      </p:sp>
      <p:sp>
        <p:nvSpPr>
          <p:cNvPr id="3" name="Content Placeholder 2">
            <a:extLst>
              <a:ext uri="{FF2B5EF4-FFF2-40B4-BE49-F238E27FC236}">
                <a16:creationId xmlns:a16="http://schemas.microsoft.com/office/drawing/2014/main" id="{1B9FC3C4-3026-7E83-F0AD-A7AC56048170}"/>
              </a:ext>
            </a:extLst>
          </p:cNvPr>
          <p:cNvSpPr>
            <a:spLocks noGrp="1"/>
          </p:cNvSpPr>
          <p:nvPr>
            <p:ph idx="1"/>
          </p:nvPr>
        </p:nvSpPr>
        <p:spPr/>
        <p:txBody>
          <a:bodyPr/>
          <a:lstStyle/>
          <a:p>
            <a:r>
              <a:rPr lang="en-GB" noProof="0" dirty="0"/>
              <a:t>Ireland has the renewable resources. We have the research excellence. We have the talent. We have political ambition. Now we must match that ambition with pace and its this pace that I’m the most frustrated about. </a:t>
            </a:r>
          </a:p>
          <a:p>
            <a:r>
              <a:rPr lang="en-GB" noProof="0" dirty="0"/>
              <a:t>Because the race is no longer about who believes in hydrogen.</a:t>
            </a:r>
          </a:p>
          <a:p>
            <a:r>
              <a:rPr lang="en-GB" noProof="0" dirty="0"/>
              <a:t>The race is about who delivers first and I want Ireland to win that race. </a:t>
            </a:r>
          </a:p>
          <a:p>
            <a:r>
              <a:rPr lang="en-GB" noProof="0" dirty="0"/>
              <a:t>Go </a:t>
            </a:r>
            <a:r>
              <a:rPr lang="en-GB" noProof="0" dirty="0" err="1"/>
              <a:t>raibh</a:t>
            </a:r>
            <a:r>
              <a:rPr lang="en-GB" noProof="0" dirty="0"/>
              <a:t> mile </a:t>
            </a:r>
            <a:r>
              <a:rPr lang="en-GB" noProof="0" dirty="0" err="1"/>
              <a:t>maith</a:t>
            </a:r>
            <a:r>
              <a:rPr lang="en-GB" noProof="0" dirty="0"/>
              <a:t> </a:t>
            </a:r>
            <a:r>
              <a:rPr lang="en-GB" noProof="0" dirty="0" err="1"/>
              <a:t>agaibh</a:t>
            </a:r>
            <a:r>
              <a:rPr lang="en-GB" noProof="0" dirty="0"/>
              <a:t> - Thank you.</a:t>
            </a:r>
          </a:p>
          <a:p>
            <a:endParaRPr lang="en-GB" noProof="0" dirty="0"/>
          </a:p>
        </p:txBody>
      </p:sp>
    </p:spTree>
    <p:extLst>
      <p:ext uri="{BB962C8B-B14F-4D97-AF65-F5344CB8AC3E}">
        <p14:creationId xmlns:p14="http://schemas.microsoft.com/office/powerpoint/2010/main" val="23435927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CONCLUSION</a:t>
            </a:r>
          </a:p>
        </p:txBody>
      </p:sp>
      <p:sp>
        <p:nvSpPr>
          <p:cNvPr id="3" name="Content Placeholder 2"/>
          <p:cNvSpPr>
            <a:spLocks noGrp="1"/>
          </p:cNvSpPr>
          <p:nvPr>
            <p:ph idx="1"/>
          </p:nvPr>
        </p:nvSpPr>
        <p:spPr>
          <a:xfrm>
            <a:off x="581192" y="2180496"/>
            <a:ext cx="5694917" cy="3678303"/>
          </a:xfrm>
        </p:spPr>
        <p:txBody>
          <a:bodyPr>
            <a:normAutofit lnSpcReduction="10000"/>
          </a:bodyPr>
          <a:lstStyle/>
          <a:p>
            <a:r>
              <a:rPr lang="en-GB" b="1" noProof="0" dirty="0"/>
              <a:t>Hydrogen at the Right Cost is a  Shared Commitment</a:t>
            </a:r>
          </a:p>
          <a:p>
            <a:r>
              <a:rPr lang="en-GB" noProof="0" dirty="0"/>
              <a:t>Hydrogen’s future will be defined not by how fast we move, but by how wisely we scale. Across technology, policy, society, and global partnership, the message is clear: progress must serve both people and planet. The right cost is not just financial — it’s ethical, environmental, and generational.</a:t>
            </a:r>
          </a:p>
          <a:p>
            <a:r>
              <a:rPr lang="en-GB" noProof="0" dirty="0"/>
              <a:t>Hydrogen at the right cost is hydrogen done right — where innovation meets integrity, policy meets purpose, and investment meets inclusion. That is how we build a future powered by trust, not just technology.</a:t>
            </a:r>
          </a:p>
          <a:p>
            <a:pPr lvl="1"/>
            <a:endParaRPr lang="en-GB" noProof="0" dirty="0"/>
          </a:p>
        </p:txBody>
      </p:sp>
      <p:pic>
        <p:nvPicPr>
          <p:cNvPr id="5" name="Picture 4">
            <a:extLst>
              <a:ext uri="{FF2B5EF4-FFF2-40B4-BE49-F238E27FC236}">
                <a16:creationId xmlns:a16="http://schemas.microsoft.com/office/drawing/2014/main" id="{E66B6DCA-B631-3EF4-D8FD-62BE20FBF09D}"/>
              </a:ext>
            </a:extLst>
          </p:cNvPr>
          <p:cNvPicPr>
            <a:picLocks noChangeAspect="1"/>
          </p:cNvPicPr>
          <p:nvPr/>
        </p:nvPicPr>
        <p:blipFill>
          <a:blip r:embed="rId3"/>
          <a:stretch>
            <a:fillRect/>
          </a:stretch>
        </p:blipFill>
        <p:spPr>
          <a:xfrm>
            <a:off x="7399280" y="2334724"/>
            <a:ext cx="3572566" cy="3572566"/>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4 key takeaways</a:t>
            </a:r>
          </a:p>
        </p:txBody>
      </p:sp>
      <p:graphicFrame>
        <p:nvGraphicFramePr>
          <p:cNvPr id="4" name="Content Placeholder 3">
            <a:extLst>
              <a:ext uri="{FF2B5EF4-FFF2-40B4-BE49-F238E27FC236}">
                <a16:creationId xmlns:a16="http://schemas.microsoft.com/office/drawing/2014/main" id="{0F96D214-84FA-8E7B-D84E-9358CB9F3CA4}"/>
              </a:ext>
            </a:extLst>
          </p:cNvPr>
          <p:cNvGraphicFramePr>
            <a:graphicFrameLocks noGrp="1"/>
          </p:cNvGraphicFramePr>
          <p:nvPr>
            <p:ph idx="1"/>
            <p:extLst>
              <p:ext uri="{D42A27DB-BD31-4B8C-83A1-F6EECF244321}">
                <p14:modId xmlns:p14="http://schemas.microsoft.com/office/powerpoint/2010/main" val="978284077"/>
              </p:ext>
            </p:extLst>
          </p:nvPr>
        </p:nvGraphicFramePr>
        <p:xfrm>
          <a:off x="581193" y="2181225"/>
          <a:ext cx="11029614" cy="3678239"/>
        </p:xfrm>
        <a:graphic>
          <a:graphicData uri="http://schemas.openxmlformats.org/drawingml/2006/table">
            <a:tbl>
              <a:tblPr/>
              <a:tblGrid>
                <a:gridCol w="3676538">
                  <a:extLst>
                    <a:ext uri="{9D8B030D-6E8A-4147-A177-3AD203B41FA5}">
                      <a16:colId xmlns:a16="http://schemas.microsoft.com/office/drawing/2014/main" val="2707683269"/>
                    </a:ext>
                  </a:extLst>
                </a:gridCol>
                <a:gridCol w="3676538">
                  <a:extLst>
                    <a:ext uri="{9D8B030D-6E8A-4147-A177-3AD203B41FA5}">
                      <a16:colId xmlns:a16="http://schemas.microsoft.com/office/drawing/2014/main" val="2961068803"/>
                    </a:ext>
                  </a:extLst>
                </a:gridCol>
                <a:gridCol w="3676538">
                  <a:extLst>
                    <a:ext uri="{9D8B030D-6E8A-4147-A177-3AD203B41FA5}">
                      <a16:colId xmlns:a16="http://schemas.microsoft.com/office/drawing/2014/main" val="3925326451"/>
                    </a:ext>
                  </a:extLst>
                </a:gridCol>
              </a:tblGrid>
              <a:tr h="313042">
                <a:tc>
                  <a:txBody>
                    <a:bodyPr/>
                    <a:lstStyle/>
                    <a:p>
                      <a:pPr>
                        <a:buNone/>
                      </a:pPr>
                      <a:r>
                        <a:rPr lang="en-GB" sz="1500" noProof="0" dirty="0"/>
                        <a:t>Pillar</a:t>
                      </a:r>
                    </a:p>
                  </a:txBody>
                  <a:tcPr marL="78260" marR="78260" marT="39130" marB="39130" anchor="ctr">
                    <a:lnL>
                      <a:noFill/>
                    </a:lnL>
                    <a:lnR>
                      <a:noFill/>
                    </a:lnR>
                    <a:lnT>
                      <a:noFill/>
                    </a:lnT>
                    <a:lnB>
                      <a:noFill/>
                    </a:lnB>
                    <a:noFill/>
                  </a:tcPr>
                </a:tc>
                <a:tc>
                  <a:txBody>
                    <a:bodyPr/>
                    <a:lstStyle/>
                    <a:p>
                      <a:pPr>
                        <a:buNone/>
                      </a:pPr>
                      <a:r>
                        <a:rPr lang="en-GB" sz="1500" noProof="0" dirty="0"/>
                        <a:t>Core Message</a:t>
                      </a:r>
                    </a:p>
                  </a:txBody>
                  <a:tcPr marL="78260" marR="78260" marT="39130" marB="39130" anchor="ctr">
                    <a:lnL>
                      <a:noFill/>
                    </a:lnL>
                    <a:lnR>
                      <a:noFill/>
                    </a:lnR>
                    <a:lnT>
                      <a:noFill/>
                    </a:lnT>
                    <a:lnB>
                      <a:noFill/>
                    </a:lnB>
                    <a:noFill/>
                  </a:tcPr>
                </a:tc>
                <a:tc>
                  <a:txBody>
                    <a:bodyPr/>
                    <a:lstStyle/>
                    <a:p>
                      <a:pPr>
                        <a:buNone/>
                      </a:pPr>
                      <a:r>
                        <a:rPr lang="en-GB" sz="1500" noProof="0" dirty="0"/>
                        <a:t>Impact</a:t>
                      </a:r>
                    </a:p>
                  </a:txBody>
                  <a:tcPr marL="78260" marR="78260" marT="39130" marB="39130" anchor="ctr">
                    <a:lnL>
                      <a:noFill/>
                    </a:lnL>
                    <a:lnR>
                      <a:noFill/>
                    </a:lnR>
                    <a:lnT>
                      <a:noFill/>
                    </a:lnT>
                    <a:lnB>
                      <a:noFill/>
                    </a:lnB>
                    <a:noFill/>
                  </a:tcPr>
                </a:tc>
                <a:extLst>
                  <a:ext uri="{0D108BD9-81ED-4DB2-BD59-A6C34878D82A}">
                    <a16:rowId xmlns:a16="http://schemas.microsoft.com/office/drawing/2014/main" val="767477483"/>
                  </a:ext>
                </a:extLst>
              </a:tr>
              <a:tr h="782604">
                <a:tc>
                  <a:txBody>
                    <a:bodyPr/>
                    <a:lstStyle/>
                    <a:p>
                      <a:pPr>
                        <a:buNone/>
                      </a:pPr>
                      <a:r>
                        <a:rPr lang="en-GB" sz="1500" b="1" noProof="0" dirty="0"/>
                        <a:t>1. Technology Pathways &amp; Innovation</a:t>
                      </a:r>
                      <a:endParaRPr lang="en-GB" sz="1500" noProof="0" dirty="0"/>
                    </a:p>
                  </a:txBody>
                  <a:tcPr marL="78260" marR="78260" marT="39130" marB="39130" anchor="ctr">
                    <a:lnL>
                      <a:noFill/>
                    </a:lnL>
                    <a:lnR>
                      <a:noFill/>
                    </a:lnR>
                    <a:lnT>
                      <a:noFill/>
                    </a:lnT>
                    <a:lnB>
                      <a:noFill/>
                    </a:lnB>
                    <a:noFill/>
                  </a:tcPr>
                </a:tc>
                <a:tc>
                  <a:txBody>
                    <a:bodyPr/>
                    <a:lstStyle/>
                    <a:p>
                      <a:pPr>
                        <a:buNone/>
                      </a:pPr>
                      <a:r>
                        <a:rPr lang="en-GB" sz="1500" i="1" noProof="0" dirty="0"/>
                        <a:t>Innovation must deliver affordability and reliability without compromise.</a:t>
                      </a:r>
                      <a:endParaRPr lang="en-GB" sz="1500" noProof="0" dirty="0"/>
                    </a:p>
                  </a:txBody>
                  <a:tcPr marL="78260" marR="78260" marT="39130" marB="39130" anchor="ctr">
                    <a:lnL>
                      <a:noFill/>
                    </a:lnL>
                    <a:lnR>
                      <a:noFill/>
                    </a:lnR>
                    <a:lnT>
                      <a:noFill/>
                    </a:lnT>
                    <a:lnB>
                      <a:noFill/>
                    </a:lnB>
                    <a:noFill/>
                  </a:tcPr>
                </a:tc>
                <a:tc>
                  <a:txBody>
                    <a:bodyPr/>
                    <a:lstStyle/>
                    <a:p>
                      <a:pPr>
                        <a:buNone/>
                      </a:pPr>
                      <a:r>
                        <a:rPr lang="en-GB" sz="1500" noProof="0" dirty="0"/>
                        <a:t>Focus R&amp;D on scalable, efficient systems that integrate renewables and reduce lifecycle emissions.</a:t>
                      </a:r>
                    </a:p>
                  </a:txBody>
                  <a:tcPr marL="78260" marR="78260" marT="39130" marB="39130" anchor="ctr">
                    <a:lnL>
                      <a:noFill/>
                    </a:lnL>
                    <a:lnR>
                      <a:noFill/>
                    </a:lnR>
                    <a:lnT>
                      <a:noFill/>
                    </a:lnT>
                    <a:lnB>
                      <a:noFill/>
                    </a:lnB>
                    <a:noFill/>
                  </a:tcPr>
                </a:tc>
                <a:extLst>
                  <a:ext uri="{0D108BD9-81ED-4DB2-BD59-A6C34878D82A}">
                    <a16:rowId xmlns:a16="http://schemas.microsoft.com/office/drawing/2014/main" val="423823497"/>
                  </a:ext>
                </a:extLst>
              </a:tr>
              <a:tr h="782604">
                <a:tc>
                  <a:txBody>
                    <a:bodyPr/>
                    <a:lstStyle/>
                    <a:p>
                      <a:pPr>
                        <a:buNone/>
                      </a:pPr>
                      <a:r>
                        <a:rPr lang="en-GB" sz="1500" b="1" noProof="0" dirty="0"/>
                        <a:t>2. Policy, Regulation &amp; Market Design</a:t>
                      </a:r>
                      <a:endParaRPr lang="en-GB" sz="1500" noProof="0" dirty="0"/>
                    </a:p>
                  </a:txBody>
                  <a:tcPr marL="78260" marR="78260" marT="39130" marB="39130" anchor="ctr">
                    <a:lnL>
                      <a:noFill/>
                    </a:lnL>
                    <a:lnR>
                      <a:noFill/>
                    </a:lnR>
                    <a:lnT>
                      <a:noFill/>
                    </a:lnT>
                    <a:lnB>
                      <a:noFill/>
                    </a:lnB>
                    <a:noFill/>
                  </a:tcPr>
                </a:tc>
                <a:tc>
                  <a:txBody>
                    <a:bodyPr/>
                    <a:lstStyle/>
                    <a:p>
                      <a:pPr>
                        <a:buNone/>
                      </a:pPr>
                      <a:r>
                        <a:rPr lang="en-GB" sz="1500" i="1" noProof="0" dirty="0"/>
                        <a:t>Smart policy builds confidence and accelerates fair competition.</a:t>
                      </a:r>
                      <a:endParaRPr lang="en-GB" sz="1500" noProof="0" dirty="0"/>
                    </a:p>
                  </a:txBody>
                  <a:tcPr marL="78260" marR="78260" marT="39130" marB="39130" anchor="ctr">
                    <a:lnL>
                      <a:noFill/>
                    </a:lnL>
                    <a:lnR>
                      <a:noFill/>
                    </a:lnR>
                    <a:lnT>
                      <a:noFill/>
                    </a:lnT>
                    <a:lnB>
                      <a:noFill/>
                    </a:lnB>
                    <a:noFill/>
                  </a:tcPr>
                </a:tc>
                <a:tc>
                  <a:txBody>
                    <a:bodyPr/>
                    <a:lstStyle/>
                    <a:p>
                      <a:pPr>
                        <a:buNone/>
                      </a:pPr>
                      <a:r>
                        <a:rPr lang="en-GB" sz="1500" noProof="0" dirty="0"/>
                        <a:t>Create frameworks that reward clean production, transparent certification, and cross-border cooperation.</a:t>
                      </a:r>
                    </a:p>
                  </a:txBody>
                  <a:tcPr marL="78260" marR="78260" marT="39130" marB="39130" anchor="ctr">
                    <a:lnL>
                      <a:noFill/>
                    </a:lnL>
                    <a:lnR>
                      <a:noFill/>
                    </a:lnR>
                    <a:lnT>
                      <a:noFill/>
                    </a:lnT>
                    <a:lnB>
                      <a:noFill/>
                    </a:lnB>
                    <a:noFill/>
                  </a:tcPr>
                </a:tc>
                <a:extLst>
                  <a:ext uri="{0D108BD9-81ED-4DB2-BD59-A6C34878D82A}">
                    <a16:rowId xmlns:a16="http://schemas.microsoft.com/office/drawing/2014/main" val="3320666039"/>
                  </a:ext>
                </a:extLst>
              </a:tr>
              <a:tr h="1017385">
                <a:tc>
                  <a:txBody>
                    <a:bodyPr/>
                    <a:lstStyle/>
                    <a:p>
                      <a:pPr>
                        <a:buNone/>
                      </a:pPr>
                      <a:r>
                        <a:rPr lang="en-GB" sz="1500" b="1" noProof="0" dirty="0"/>
                        <a:t>3. Societal &amp; Environmental Impact</a:t>
                      </a:r>
                      <a:endParaRPr lang="en-GB" sz="1500" noProof="0" dirty="0"/>
                    </a:p>
                  </a:txBody>
                  <a:tcPr marL="78260" marR="78260" marT="39130" marB="39130" anchor="ctr">
                    <a:lnL>
                      <a:noFill/>
                    </a:lnL>
                    <a:lnR>
                      <a:noFill/>
                    </a:lnR>
                    <a:lnT>
                      <a:noFill/>
                    </a:lnT>
                    <a:lnB>
                      <a:noFill/>
                    </a:lnB>
                    <a:noFill/>
                  </a:tcPr>
                </a:tc>
                <a:tc>
                  <a:txBody>
                    <a:bodyPr/>
                    <a:lstStyle/>
                    <a:p>
                      <a:pPr>
                        <a:buNone/>
                      </a:pPr>
                      <a:r>
                        <a:rPr lang="en-GB" sz="1500" i="1" noProof="0" dirty="0"/>
                        <a:t>Hydrogen must earn its social licence.</a:t>
                      </a:r>
                      <a:endParaRPr lang="en-GB" sz="1500" noProof="0" dirty="0"/>
                    </a:p>
                  </a:txBody>
                  <a:tcPr marL="78260" marR="78260" marT="39130" marB="39130" anchor="ctr">
                    <a:lnL>
                      <a:noFill/>
                    </a:lnL>
                    <a:lnR>
                      <a:noFill/>
                    </a:lnR>
                    <a:lnT>
                      <a:noFill/>
                    </a:lnT>
                    <a:lnB>
                      <a:noFill/>
                    </a:lnB>
                    <a:noFill/>
                  </a:tcPr>
                </a:tc>
                <a:tc>
                  <a:txBody>
                    <a:bodyPr/>
                    <a:lstStyle/>
                    <a:p>
                      <a:pPr>
                        <a:buNone/>
                      </a:pPr>
                      <a:r>
                        <a:rPr lang="en-GB" sz="1500" noProof="0" dirty="0"/>
                        <a:t>Engage communities early, measure benefits honestly, and ensure environmental safeguards are visible and trusted.</a:t>
                      </a:r>
                    </a:p>
                  </a:txBody>
                  <a:tcPr marL="78260" marR="78260" marT="39130" marB="39130" anchor="ctr">
                    <a:lnL>
                      <a:noFill/>
                    </a:lnL>
                    <a:lnR>
                      <a:noFill/>
                    </a:lnR>
                    <a:lnT>
                      <a:noFill/>
                    </a:lnT>
                    <a:lnB>
                      <a:noFill/>
                    </a:lnB>
                    <a:noFill/>
                  </a:tcPr>
                </a:tc>
                <a:extLst>
                  <a:ext uri="{0D108BD9-81ED-4DB2-BD59-A6C34878D82A}">
                    <a16:rowId xmlns:a16="http://schemas.microsoft.com/office/drawing/2014/main" val="2343419748"/>
                  </a:ext>
                </a:extLst>
              </a:tr>
              <a:tr h="782604">
                <a:tc>
                  <a:txBody>
                    <a:bodyPr/>
                    <a:lstStyle/>
                    <a:p>
                      <a:pPr>
                        <a:buNone/>
                      </a:pPr>
                      <a:r>
                        <a:rPr lang="en-GB" sz="1500" b="1" noProof="0" dirty="0"/>
                        <a:t>4. Global Partnerships &amp; Strategic Investment</a:t>
                      </a:r>
                      <a:endParaRPr lang="en-GB" sz="1500" noProof="0" dirty="0"/>
                    </a:p>
                  </a:txBody>
                  <a:tcPr marL="78260" marR="78260" marT="39130" marB="39130" anchor="ctr">
                    <a:lnL>
                      <a:noFill/>
                    </a:lnL>
                    <a:lnR>
                      <a:noFill/>
                    </a:lnR>
                    <a:lnT>
                      <a:noFill/>
                    </a:lnT>
                    <a:lnB>
                      <a:noFill/>
                    </a:lnB>
                    <a:noFill/>
                  </a:tcPr>
                </a:tc>
                <a:tc>
                  <a:txBody>
                    <a:bodyPr/>
                    <a:lstStyle/>
                    <a:p>
                      <a:pPr>
                        <a:buNone/>
                      </a:pPr>
                      <a:r>
                        <a:rPr lang="en-GB" sz="1500" i="1" noProof="0" dirty="0"/>
                        <a:t>Collaboration is the multiplier of impact.</a:t>
                      </a:r>
                      <a:endParaRPr lang="en-GB" sz="1500" noProof="0" dirty="0"/>
                    </a:p>
                  </a:txBody>
                  <a:tcPr marL="78260" marR="78260" marT="39130" marB="39130" anchor="ctr">
                    <a:lnL>
                      <a:noFill/>
                    </a:lnL>
                    <a:lnR>
                      <a:noFill/>
                    </a:lnR>
                    <a:lnT>
                      <a:noFill/>
                    </a:lnT>
                    <a:lnB>
                      <a:noFill/>
                    </a:lnB>
                    <a:noFill/>
                  </a:tcPr>
                </a:tc>
                <a:tc>
                  <a:txBody>
                    <a:bodyPr/>
                    <a:lstStyle/>
                    <a:p>
                      <a:pPr>
                        <a:buNone/>
                      </a:pPr>
                      <a:r>
                        <a:rPr lang="en-GB" sz="1500" noProof="0" dirty="0"/>
                        <a:t>Align public and private finance to build resilient supply chains and equitable global hydrogen networks.</a:t>
                      </a:r>
                    </a:p>
                  </a:txBody>
                  <a:tcPr marL="78260" marR="78260" marT="39130" marB="39130" anchor="ctr">
                    <a:lnL>
                      <a:noFill/>
                    </a:lnL>
                    <a:lnR>
                      <a:noFill/>
                    </a:lnR>
                    <a:lnT>
                      <a:noFill/>
                    </a:lnT>
                    <a:lnB>
                      <a:noFill/>
                    </a:lnB>
                    <a:noFill/>
                  </a:tcPr>
                </a:tc>
                <a:extLst>
                  <a:ext uri="{0D108BD9-81ED-4DB2-BD59-A6C34878D82A}">
                    <a16:rowId xmlns:a16="http://schemas.microsoft.com/office/drawing/2014/main" val="3675163232"/>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B7989D-FC88-B28E-14FF-0F3888274DDE}"/>
              </a:ext>
            </a:extLst>
          </p:cNvPr>
          <p:cNvPicPr>
            <a:picLocks noChangeAspect="1"/>
          </p:cNvPicPr>
          <p:nvPr/>
        </p:nvPicPr>
        <p:blipFill>
          <a:blip r:embed="rId2"/>
          <a:stretch>
            <a:fillRect/>
          </a:stretch>
        </p:blipFill>
        <p:spPr>
          <a:xfrm>
            <a:off x="1243447" y="722744"/>
            <a:ext cx="9978736" cy="5691911"/>
          </a:xfrm>
          <a:prstGeom prst="rect">
            <a:avLst/>
          </a:prstGeom>
        </p:spPr>
      </p:pic>
    </p:spTree>
    <p:extLst>
      <p:ext uri="{BB962C8B-B14F-4D97-AF65-F5344CB8AC3E}">
        <p14:creationId xmlns:p14="http://schemas.microsoft.com/office/powerpoint/2010/main" val="1269688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34089-DEED-4F04-E1C9-007BB189FAA5}"/>
              </a:ext>
            </a:extLst>
          </p:cNvPr>
          <p:cNvSpPr>
            <a:spLocks noGrp="1"/>
          </p:cNvSpPr>
          <p:nvPr>
            <p:ph type="title"/>
          </p:nvPr>
        </p:nvSpPr>
        <p:spPr>
          <a:xfrm>
            <a:off x="581192" y="826847"/>
            <a:ext cx="11029616" cy="1013800"/>
          </a:xfrm>
        </p:spPr>
        <p:txBody>
          <a:bodyPr/>
          <a:lstStyle/>
          <a:p>
            <a:r>
              <a:rPr lang="en-GB" b="1" noProof="0" dirty="0"/>
              <a:t>Hydrogen Ireland Calendar of Events 2026</a:t>
            </a:r>
            <a:br>
              <a:rPr lang="en-GB" noProof="0" dirty="0"/>
            </a:br>
            <a:endParaRPr lang="en-GB" noProof="0" dirty="0"/>
          </a:p>
        </p:txBody>
      </p:sp>
      <p:sp>
        <p:nvSpPr>
          <p:cNvPr id="3" name="Content Placeholder 2">
            <a:extLst>
              <a:ext uri="{FF2B5EF4-FFF2-40B4-BE49-F238E27FC236}">
                <a16:creationId xmlns:a16="http://schemas.microsoft.com/office/drawing/2014/main" id="{3745C89F-1A78-4914-8EB1-B923FE830F17}"/>
              </a:ext>
            </a:extLst>
          </p:cNvPr>
          <p:cNvSpPr>
            <a:spLocks noGrp="1"/>
          </p:cNvSpPr>
          <p:nvPr>
            <p:ph idx="1"/>
          </p:nvPr>
        </p:nvSpPr>
        <p:spPr>
          <a:xfrm>
            <a:off x="581192" y="1840647"/>
            <a:ext cx="11181317" cy="4532443"/>
          </a:xfrm>
        </p:spPr>
        <p:txBody>
          <a:bodyPr>
            <a:normAutofit fontScale="62500" lnSpcReduction="20000"/>
          </a:bodyPr>
          <a:lstStyle/>
          <a:p>
            <a:pPr marL="0" indent="0">
              <a:buNone/>
            </a:pPr>
            <a:endParaRPr lang="en-GB" noProof="0" dirty="0"/>
          </a:p>
          <a:p>
            <a:pPr marL="0" lvl="0" indent="0">
              <a:lnSpc>
                <a:spcPct val="115000"/>
              </a:lnSpc>
              <a:spcAft>
                <a:spcPts val="800"/>
              </a:spcAft>
              <a:buNone/>
            </a:pPr>
            <a:r>
              <a:rPr lang="en-GB" sz="2600" b="1" kern="100" noProof="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2</a:t>
            </a:r>
            <a:r>
              <a:rPr lang="en-GB" sz="2600" b="1" kern="100" baseline="30000" noProof="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nd</a:t>
            </a:r>
            <a:r>
              <a:rPr lang="en-GB" sz="2600" b="1" kern="100" noProof="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July Webinar </a:t>
            </a:r>
          </a:p>
          <a:p>
            <a:pPr marL="683895">
              <a:lnSpc>
                <a:spcPct val="115000"/>
              </a:lnSpc>
              <a:spcAft>
                <a:spcPts val="800"/>
              </a:spcAft>
            </a:pPr>
            <a:r>
              <a:rPr lang="en-GB" sz="2600" b="1" i="1" kern="100" noProof="0" dirty="0">
                <a:latin typeface="Calibri" panose="020F0502020204030204" pitchFamily="34" charset="0"/>
                <a:ea typeface="Calibri" panose="020F0502020204030204" pitchFamily="34" charset="0"/>
                <a:cs typeface="Calibri" panose="020F0502020204030204" pitchFamily="34" charset="0"/>
              </a:rPr>
              <a:t>Clean hydrogen not at all costs, not at any cost but at the right cost  - </a:t>
            </a:r>
            <a:r>
              <a:rPr lang="en-GB" sz="2600" kern="100" noProof="0" dirty="0">
                <a:latin typeface="Calibri" panose="020F0502020204030204" pitchFamily="34" charset="0"/>
                <a:ea typeface="Calibri" panose="020F0502020204030204" pitchFamily="34" charset="0"/>
                <a:cs typeface="Calibri" panose="020F0502020204030204" pitchFamily="34" charset="0"/>
              </a:rPr>
              <a:t>Host Pinsent Mason </a:t>
            </a:r>
          </a:p>
          <a:p>
            <a:pPr marL="0" lvl="0" indent="0">
              <a:lnSpc>
                <a:spcPct val="115000"/>
              </a:lnSpc>
              <a:spcAft>
                <a:spcPts val="800"/>
              </a:spcAft>
              <a:buNone/>
            </a:pPr>
            <a:r>
              <a:rPr lang="en-GB" sz="2600" b="1" kern="100" noProof="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10</a:t>
            </a:r>
            <a:r>
              <a:rPr lang="en-GB" sz="2600" b="1" kern="100" baseline="30000" noProof="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th</a:t>
            </a:r>
            <a:r>
              <a:rPr lang="en-GB" sz="2600" b="1" kern="100" noProof="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September Webinar </a:t>
            </a:r>
          </a:p>
          <a:p>
            <a:pPr marL="683895">
              <a:lnSpc>
                <a:spcPct val="115000"/>
              </a:lnSpc>
              <a:spcAft>
                <a:spcPts val="800"/>
              </a:spcAft>
            </a:pPr>
            <a:r>
              <a:rPr lang="en-GB" sz="2600" b="1" i="1" kern="100" noProof="0" dirty="0">
                <a:latin typeface="Calibri" panose="020F0502020204030204" pitchFamily="34" charset="0"/>
                <a:ea typeface="Calibri" panose="020F0502020204030204" pitchFamily="34" charset="0"/>
                <a:cs typeface="Calibri" panose="020F0502020204030204" pitchFamily="34" charset="0"/>
              </a:rPr>
              <a:t>Beyond the Grid: Clean Hydrogen Pathways for Data Centres  - </a:t>
            </a:r>
            <a:r>
              <a:rPr lang="en-GB" sz="2600" kern="100" noProof="0" dirty="0">
                <a:latin typeface="Calibri" panose="020F0502020204030204" pitchFamily="34" charset="0"/>
                <a:ea typeface="Calibri" panose="020F0502020204030204" pitchFamily="34" charset="0"/>
                <a:cs typeface="Calibri" panose="020F0502020204030204" pitchFamily="34" charset="0"/>
              </a:rPr>
              <a:t>Host Bord Gáis </a:t>
            </a:r>
          </a:p>
          <a:p>
            <a:pPr marL="0" lvl="0" indent="0">
              <a:lnSpc>
                <a:spcPct val="115000"/>
              </a:lnSpc>
              <a:spcAft>
                <a:spcPts val="800"/>
              </a:spcAft>
              <a:buNone/>
            </a:pPr>
            <a:r>
              <a:rPr lang="en-GB" sz="2600" b="1" kern="100" noProof="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26</a:t>
            </a:r>
            <a:r>
              <a:rPr lang="en-GB" sz="2600" b="1" kern="100" baseline="30000" noProof="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th</a:t>
            </a:r>
            <a:r>
              <a:rPr lang="en-GB" sz="2600" b="1" kern="100" noProof="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August Webinar</a:t>
            </a:r>
            <a:r>
              <a:rPr lang="en-GB" sz="2600" b="1" i="1" kern="100" noProof="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endParaRPr lang="en-GB" sz="2600" b="1" kern="100" noProof="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685800">
              <a:lnSpc>
                <a:spcPct val="115000"/>
              </a:lnSpc>
              <a:spcAft>
                <a:spcPts val="800"/>
              </a:spcAft>
            </a:pPr>
            <a:r>
              <a:rPr lang="en-GB" sz="2600" b="1" i="1" kern="100" noProof="0" dirty="0">
                <a:latin typeface="Calibri" panose="020F0502020204030204" pitchFamily="34" charset="0"/>
                <a:ea typeface="Calibri" panose="020F0502020204030204" pitchFamily="34" charset="0"/>
                <a:cs typeface="Calibri" panose="020F0502020204030204" pitchFamily="34" charset="0"/>
              </a:rPr>
              <a:t>Hydrogen's role in delivery electricity security of supply for Ireland - </a:t>
            </a:r>
            <a:r>
              <a:rPr lang="en-GB" sz="2600" kern="100" noProof="0" dirty="0">
                <a:latin typeface="Calibri" panose="020F0502020204030204" pitchFamily="34" charset="0"/>
                <a:ea typeface="Calibri" panose="020F0502020204030204" pitchFamily="34" charset="0"/>
                <a:cs typeface="Calibri" panose="020F0502020204030204" pitchFamily="34" charset="0"/>
              </a:rPr>
              <a:t>Host ESB </a:t>
            </a:r>
          </a:p>
          <a:p>
            <a:pPr marL="0" lvl="0" indent="0">
              <a:lnSpc>
                <a:spcPct val="115000"/>
              </a:lnSpc>
              <a:spcAft>
                <a:spcPts val="800"/>
              </a:spcAft>
              <a:buNone/>
            </a:pPr>
            <a:r>
              <a:rPr lang="en-GB" sz="2600" b="1" kern="100" noProof="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14</a:t>
            </a:r>
            <a:r>
              <a:rPr lang="en-GB" sz="2600" b="1" kern="100" baseline="30000" noProof="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th</a:t>
            </a:r>
            <a:r>
              <a:rPr lang="en-GB" sz="2600" b="1" kern="100" noProof="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October Workshop</a:t>
            </a:r>
          </a:p>
          <a:p>
            <a:pPr marL="685800">
              <a:lnSpc>
                <a:spcPct val="115000"/>
              </a:lnSpc>
              <a:spcAft>
                <a:spcPts val="800"/>
              </a:spcAft>
            </a:pPr>
            <a:r>
              <a:rPr lang="en-GB" sz="2600" b="1" kern="100" noProof="0" dirty="0">
                <a:latin typeface="Calibri" panose="020F0502020204030204" pitchFamily="34" charset="0"/>
                <a:ea typeface="Calibri" panose="020F0502020204030204" pitchFamily="34" charset="0"/>
                <a:cs typeface="Calibri" panose="020F0502020204030204" pitchFamily="34" charset="0"/>
              </a:rPr>
              <a:t>Hydrogen Ireland 2026: </a:t>
            </a:r>
            <a:r>
              <a:rPr lang="en-GB" sz="2600" b="1" i="1" kern="100" noProof="0" dirty="0">
                <a:latin typeface="Calibri" panose="020F0502020204030204" pitchFamily="34" charset="0"/>
                <a:ea typeface="Calibri" panose="020F0502020204030204" pitchFamily="34" charset="0"/>
                <a:cs typeface="Calibri" panose="020F0502020204030204" pitchFamily="34" charset="0"/>
              </a:rPr>
              <a:t>Delivering Demand, Security and EU‑Aligned Deployment </a:t>
            </a:r>
            <a:r>
              <a:rPr lang="en-GB" sz="2600" kern="100" noProof="0" dirty="0">
                <a:latin typeface="Calibri" panose="020F0502020204030204" pitchFamily="34" charset="0"/>
                <a:ea typeface="Calibri" panose="020F0502020204030204" pitchFamily="34" charset="0"/>
                <a:cs typeface="Calibri" panose="020F0502020204030204" pitchFamily="34" charset="0"/>
              </a:rPr>
              <a:t> -</a:t>
            </a:r>
            <a:r>
              <a:rPr lang="en-GB" sz="2600" b="1" i="1" kern="100" noProof="0" dirty="0">
                <a:latin typeface="Calibri" panose="020F0502020204030204" pitchFamily="34" charset="0"/>
                <a:ea typeface="Calibri" panose="020F0502020204030204" pitchFamily="34" charset="0"/>
                <a:cs typeface="Calibri" panose="020F0502020204030204" pitchFamily="34" charset="0"/>
              </a:rPr>
              <a:t> </a:t>
            </a:r>
            <a:r>
              <a:rPr lang="en-GB" sz="2600" kern="100" noProof="0" dirty="0">
                <a:latin typeface="Calibri" panose="020F0502020204030204" pitchFamily="34" charset="0"/>
                <a:ea typeface="Calibri" panose="020F0502020204030204" pitchFamily="34" charset="0"/>
                <a:cs typeface="Calibri" panose="020F0502020204030204" pitchFamily="34" charset="0"/>
              </a:rPr>
              <a:t>Host GNI </a:t>
            </a:r>
          </a:p>
          <a:p>
            <a:pPr marL="0" lvl="0" indent="0">
              <a:lnSpc>
                <a:spcPct val="115000"/>
              </a:lnSpc>
              <a:spcAft>
                <a:spcPts val="800"/>
              </a:spcAft>
              <a:buNone/>
            </a:pPr>
            <a:r>
              <a:rPr lang="en-GB" sz="2600" b="1" kern="100" noProof="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18</a:t>
            </a:r>
            <a:r>
              <a:rPr lang="en-GB" sz="2600" b="1" kern="100" baseline="30000" noProof="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th</a:t>
            </a:r>
            <a:r>
              <a:rPr lang="en-GB" sz="2600" b="1" kern="100" noProof="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-19th November International Conference</a:t>
            </a:r>
          </a:p>
          <a:p>
            <a:pPr marL="685800">
              <a:lnSpc>
                <a:spcPct val="115000"/>
              </a:lnSpc>
              <a:spcAft>
                <a:spcPts val="800"/>
              </a:spcAft>
            </a:pPr>
            <a:r>
              <a:rPr lang="en-GB" sz="2600" b="1" kern="100" noProof="0" dirty="0">
                <a:latin typeface="Calibri" panose="020F0502020204030204" pitchFamily="34" charset="0"/>
                <a:ea typeface="Calibri" panose="020F0502020204030204" pitchFamily="34" charset="0"/>
                <a:cs typeface="Calibri" panose="020F0502020204030204" pitchFamily="34" charset="0"/>
              </a:rPr>
              <a:t>H₂ SUMMIT</a:t>
            </a:r>
            <a:r>
              <a:rPr lang="en-GB" sz="2600" b="1" i="1" kern="100" noProof="0" dirty="0">
                <a:latin typeface="Calibri" panose="020F0502020204030204" pitchFamily="34" charset="0"/>
                <a:ea typeface="Calibri" panose="020F0502020204030204" pitchFamily="34" charset="0"/>
                <a:cs typeface="Calibri" panose="020F0502020204030204" pitchFamily="34" charset="0"/>
              </a:rPr>
              <a:t> </a:t>
            </a:r>
            <a:r>
              <a:rPr lang="en-GB" sz="2600" b="1" kern="100" noProof="0" dirty="0">
                <a:latin typeface="Calibri" panose="020F0502020204030204" pitchFamily="34" charset="0"/>
                <a:ea typeface="Calibri" panose="020F0502020204030204" pitchFamily="34" charset="0"/>
                <a:cs typeface="Calibri" panose="020F0502020204030204" pitchFamily="34" charset="0"/>
              </a:rPr>
              <a:t>Securing Europe’s Energy Future - </a:t>
            </a:r>
            <a:r>
              <a:rPr lang="en-GB" sz="2600" b="1" i="1" kern="100" noProof="0" dirty="0">
                <a:latin typeface="Calibri" panose="020F0502020204030204" pitchFamily="34" charset="0"/>
                <a:ea typeface="Calibri" panose="020F0502020204030204" pitchFamily="34" charset="0"/>
                <a:cs typeface="Calibri" panose="020F0502020204030204" pitchFamily="34" charset="0"/>
              </a:rPr>
              <a:t>Hydrogen for Energy, Industry and Data Resilience in a Connected Europe  - </a:t>
            </a:r>
            <a:r>
              <a:rPr lang="en-GB" sz="2600" kern="100" noProof="0" dirty="0">
                <a:latin typeface="Calibri" panose="020F0502020204030204" pitchFamily="34" charset="0"/>
                <a:ea typeface="Calibri" panose="020F0502020204030204" pitchFamily="34" charset="0"/>
                <a:cs typeface="Calibri" panose="020F0502020204030204" pitchFamily="34" charset="0"/>
              </a:rPr>
              <a:t>Host Hydrogen Ireland &amp; Clean Hydrogen Partnership</a:t>
            </a:r>
          </a:p>
          <a:p>
            <a:endParaRPr lang="en-GB" noProof="0" dirty="0"/>
          </a:p>
        </p:txBody>
      </p:sp>
    </p:spTree>
    <p:extLst>
      <p:ext uri="{BB962C8B-B14F-4D97-AF65-F5344CB8AC3E}">
        <p14:creationId xmlns:p14="http://schemas.microsoft.com/office/powerpoint/2010/main" val="4092194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Setting the Scene</a:t>
            </a:r>
          </a:p>
        </p:txBody>
      </p:sp>
      <p:sp>
        <p:nvSpPr>
          <p:cNvPr id="3" name="Content Placeholder 2"/>
          <p:cNvSpPr>
            <a:spLocks noGrp="1"/>
          </p:cNvSpPr>
          <p:nvPr>
            <p:ph idx="1"/>
          </p:nvPr>
        </p:nvSpPr>
        <p:spPr/>
        <p:txBody>
          <a:bodyPr>
            <a:normAutofit/>
          </a:bodyPr>
          <a:lstStyle/>
          <a:p>
            <a:pPr marL="0" indent="0">
              <a:buNone/>
            </a:pPr>
            <a:r>
              <a:rPr lang="en-GB" sz="4000" noProof="0" dirty="0">
                <a:solidFill>
                  <a:srgbClr val="335C75"/>
                </a:solidFill>
              </a:rPr>
              <a:t>Garrett Monaghan </a:t>
            </a:r>
          </a:p>
          <a:p>
            <a:pPr marL="0" indent="0">
              <a:buNone/>
            </a:pPr>
            <a:r>
              <a:rPr lang="en-GB" sz="4000" noProof="0" dirty="0">
                <a:solidFill>
                  <a:srgbClr val="335C75"/>
                </a:solidFill>
              </a:rPr>
              <a:t>Pinsent Masons</a:t>
            </a:r>
          </a:p>
          <a:p>
            <a:pPr marL="0" indent="0">
              <a:buNone/>
            </a:pPr>
            <a:r>
              <a:rPr lang="en-GB" sz="4000" noProof="0" dirty="0">
                <a:solidFill>
                  <a:srgbClr val="335C75"/>
                </a:solidFill>
              </a:rPr>
              <a:t>Chair of Hydrogen Ireland</a:t>
            </a:r>
          </a:p>
        </p:txBody>
      </p:sp>
      <p:pic>
        <p:nvPicPr>
          <p:cNvPr id="4" name="Picture 3" descr="Setting the Scene hydrogen webinar icon">
            <a:extLst>
              <a:ext uri="{FF2B5EF4-FFF2-40B4-BE49-F238E27FC236}">
                <a16:creationId xmlns:a16="http://schemas.microsoft.com/office/drawing/2014/main" id="{4268DE99-537D-1504-0036-D0358988700B}"/>
              </a:ext>
            </a:extLst>
          </p:cNvPr>
          <p:cNvPicPr>
            <a:picLocks noChangeAspect="1"/>
          </p:cNvPicPr>
          <p:nvPr/>
        </p:nvPicPr>
        <p:blipFill>
          <a:blip r:embed="rId3"/>
          <a:stretch>
            <a:fillRect/>
          </a:stretch>
        </p:blipFill>
        <p:spPr>
          <a:xfrm>
            <a:off x="7128132" y="2200688"/>
            <a:ext cx="3658111" cy="365811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7EAB1-684E-0398-EF69-6147CF8537CA}"/>
              </a:ext>
            </a:extLst>
          </p:cNvPr>
          <p:cNvSpPr>
            <a:spLocks noGrp="1"/>
          </p:cNvSpPr>
          <p:nvPr>
            <p:ph type="title"/>
          </p:nvPr>
        </p:nvSpPr>
        <p:spPr/>
        <p:txBody>
          <a:bodyPr/>
          <a:lstStyle/>
          <a:p>
            <a:r>
              <a:rPr lang="en-GB" noProof="0" dirty="0"/>
              <a:t>Price</a:t>
            </a:r>
          </a:p>
        </p:txBody>
      </p:sp>
      <p:sp>
        <p:nvSpPr>
          <p:cNvPr id="3" name="Content Placeholder 2">
            <a:extLst>
              <a:ext uri="{FF2B5EF4-FFF2-40B4-BE49-F238E27FC236}">
                <a16:creationId xmlns:a16="http://schemas.microsoft.com/office/drawing/2014/main" id="{823AF1E4-E2EE-8F9E-2C56-EE471549660F}"/>
              </a:ext>
            </a:extLst>
          </p:cNvPr>
          <p:cNvSpPr>
            <a:spLocks noGrp="1"/>
          </p:cNvSpPr>
          <p:nvPr>
            <p:ph idx="1"/>
          </p:nvPr>
        </p:nvSpPr>
        <p:spPr/>
        <p:txBody>
          <a:bodyPr/>
          <a:lstStyle/>
          <a:p>
            <a:r>
              <a:rPr lang="en-GB" noProof="0" dirty="0"/>
              <a:t>In 1892, Oscar Wilde wrote that </a:t>
            </a:r>
            <a:r>
              <a:rPr lang="en-GB" i="1" noProof="0" dirty="0"/>
              <a:t>“a man who knows the price of everything and the value of nothing”</a:t>
            </a:r>
            <a:r>
              <a:rPr lang="en-GB" noProof="0" dirty="0"/>
              <a:t> is the very definition of a cynic. More than a century later, that observation feels uncomfortably relevant to today’s energy crisis. We live in an age where price is instantly visible, endlessly compared, and politically amplified, yet true cost remains largely hidden.</a:t>
            </a:r>
          </a:p>
        </p:txBody>
      </p:sp>
    </p:spTree>
    <p:extLst>
      <p:ext uri="{BB962C8B-B14F-4D97-AF65-F5344CB8AC3E}">
        <p14:creationId xmlns:p14="http://schemas.microsoft.com/office/powerpoint/2010/main" val="2219811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A502-8FAF-480A-B5AB-3C848CB1D711}"/>
              </a:ext>
            </a:extLst>
          </p:cNvPr>
          <p:cNvSpPr>
            <a:spLocks noGrp="1"/>
          </p:cNvSpPr>
          <p:nvPr>
            <p:ph type="title"/>
          </p:nvPr>
        </p:nvSpPr>
        <p:spPr/>
        <p:txBody>
          <a:bodyPr/>
          <a:lstStyle/>
          <a:p>
            <a:r>
              <a:rPr lang="en-GB" noProof="0" dirty="0"/>
              <a:t>Defining the “Right Cost” for Clean Hydrogen</a:t>
            </a:r>
          </a:p>
        </p:txBody>
      </p:sp>
      <p:sp>
        <p:nvSpPr>
          <p:cNvPr id="3" name="Content Placeholder 2">
            <a:extLst>
              <a:ext uri="{FF2B5EF4-FFF2-40B4-BE49-F238E27FC236}">
                <a16:creationId xmlns:a16="http://schemas.microsoft.com/office/drawing/2014/main" id="{6F8F3AD0-D106-6E10-04A8-A27A2B250ECF}"/>
              </a:ext>
            </a:extLst>
          </p:cNvPr>
          <p:cNvSpPr>
            <a:spLocks noGrp="1"/>
          </p:cNvSpPr>
          <p:nvPr>
            <p:ph idx="1"/>
          </p:nvPr>
        </p:nvSpPr>
        <p:spPr/>
        <p:txBody>
          <a:bodyPr/>
          <a:lstStyle/>
          <a:p>
            <a:r>
              <a:rPr lang="en-GB" noProof="0" dirty="0"/>
              <a:t>The </a:t>
            </a:r>
            <a:r>
              <a:rPr lang="en-GB" i="1" noProof="0" dirty="0"/>
              <a:t>‘right cost’</a:t>
            </a:r>
            <a:r>
              <a:rPr lang="en-GB" noProof="0" dirty="0"/>
              <a:t> is not the lowest number on a tender sheet. It is the point where ambition and affordability meet, where hydrogen delivers:</a:t>
            </a:r>
          </a:p>
          <a:p>
            <a:pPr lvl="0"/>
            <a:r>
              <a:rPr lang="en-GB" noProof="0" dirty="0"/>
              <a:t>System value — flexibility, storage, grid stability, and renewable integration</a:t>
            </a:r>
          </a:p>
          <a:p>
            <a:pPr lvl="0"/>
            <a:r>
              <a:rPr lang="en-GB" noProof="0" dirty="0"/>
              <a:t>Societal value — jobs, skills, regional regeneration, and community resilience</a:t>
            </a:r>
          </a:p>
          <a:p>
            <a:pPr lvl="0"/>
            <a:r>
              <a:rPr lang="en-GB" noProof="0" dirty="0"/>
              <a:t>Environmental value — deep decarbonisation where no other vector works</a:t>
            </a:r>
          </a:p>
          <a:p>
            <a:pPr lvl="0"/>
            <a:r>
              <a:rPr lang="en-GB" noProof="0" dirty="0"/>
              <a:t>Geopolitical value — reduced exposure to volatile fossil markets</a:t>
            </a:r>
          </a:p>
          <a:p>
            <a:pPr lvl="0"/>
            <a:r>
              <a:rPr lang="en-GB" noProof="0" dirty="0"/>
              <a:t>Industrial value — competitiveness, innovation, and long‑term capability</a:t>
            </a:r>
          </a:p>
          <a:p>
            <a:r>
              <a:rPr lang="en-GB" noProof="0" dirty="0"/>
              <a:t>Clean hydrogen must be measured not only in euros and dollars, but in the avoided costs of inaction, the resilience it creates, and the strategic autonomy it unlocks.</a:t>
            </a:r>
          </a:p>
          <a:p>
            <a:endParaRPr lang="en-GB" noProof="0" dirty="0"/>
          </a:p>
        </p:txBody>
      </p:sp>
    </p:spTree>
    <p:extLst>
      <p:ext uri="{BB962C8B-B14F-4D97-AF65-F5344CB8AC3E}">
        <p14:creationId xmlns:p14="http://schemas.microsoft.com/office/powerpoint/2010/main" val="1995709177"/>
      </p:ext>
    </p:extLst>
  </p:cSld>
  <p:clrMapOvr>
    <a:masterClrMapping/>
  </p:clrMapOvr>
</p:sld>
</file>

<file path=ppt/theme/theme1.xml><?xml version="1.0" encoding="utf-8"?>
<a:theme xmlns:a="http://schemas.openxmlformats.org/drawingml/2006/main" name="1_Dividend">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69ac26c-e7be-46fd-aab0-dcc1d3250099}" enabled="1" method="Standard" siteId="{49bf645c-d1a5-4464-b193-a5726c29773b}" contentBits="0" removed="0"/>
</clbl:labelList>
</file>

<file path=docProps/app.xml><?xml version="1.0" encoding="utf-8"?>
<Properties xmlns="http://schemas.openxmlformats.org/officeDocument/2006/extended-properties" xmlns:vt="http://schemas.openxmlformats.org/officeDocument/2006/docPropsVTypes">
  <Template>TM03457464[[fn=Dividend]]</Template>
  <TotalTime>3048</TotalTime>
  <Words>6791</Words>
  <Application>Microsoft Office PowerPoint</Application>
  <PresentationFormat>Widescreen</PresentationFormat>
  <Paragraphs>558</Paragraphs>
  <Slides>63</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Aptos</vt:lpstr>
      <vt:lpstr>Arial</vt:lpstr>
      <vt:lpstr>Calibri</vt:lpstr>
      <vt:lpstr>Gill Sans MT</vt:lpstr>
      <vt:lpstr>Trebuchet MS</vt:lpstr>
      <vt:lpstr>Wingdings</vt:lpstr>
      <vt:lpstr>Wingdings 2</vt:lpstr>
      <vt:lpstr>1_Dividend</vt:lpstr>
      <vt:lpstr>PowerPoint Presentation</vt:lpstr>
      <vt:lpstr>AGENDA</vt:lpstr>
      <vt:lpstr>Welcome Address </vt:lpstr>
      <vt:lpstr>balance</vt:lpstr>
      <vt:lpstr>ambition</vt:lpstr>
      <vt:lpstr>Go raibh mile maith agaibh</vt:lpstr>
      <vt:lpstr>Setting the Scene</vt:lpstr>
      <vt:lpstr>Price</vt:lpstr>
      <vt:lpstr>Defining the “Right Cost” for Clean Hydrogen</vt:lpstr>
      <vt:lpstr>From Price to Value - Rewriting the Energy Equation </vt:lpstr>
      <vt:lpstr>Technology Pathways and Innovation</vt:lpstr>
      <vt:lpstr>Efficiency First: Scaling Clean Hydrogen Without Waste </vt:lpstr>
      <vt:lpstr>The Cost Challenge</vt:lpstr>
      <vt:lpstr>Where the Costs Come From</vt:lpstr>
      <vt:lpstr>Electrolyser Technology Landscape</vt:lpstr>
      <vt:lpstr>Strategies to Reduce Electrolyser Costs </vt:lpstr>
      <vt:lpstr>Breakthrough Example: PEM Cost Reduction</vt:lpstr>
      <vt:lpstr>Renewables–Electrolyser Coupling</vt:lpstr>
      <vt:lpstr>Case Studies in System Integration</vt:lpstr>
      <vt:lpstr>Hydrogen Storage Pathways</vt:lpstr>
      <vt:lpstr>Seasonal Storage Breakthrough</vt:lpstr>
      <vt:lpstr>Summary: Efficiency First in Clean Hydrogen</vt:lpstr>
      <vt:lpstr>Policy, Regulation, and Market </vt:lpstr>
      <vt:lpstr>Technology Alone Is Not Enough</vt:lpstr>
      <vt:lpstr>The EU's Hydrogen Policy Architecture</vt:lpstr>
      <vt:lpstr>The Reality Check: 2025-26 in Numbers</vt:lpstr>
      <vt:lpstr>EU Hydrogen Bank: Promise vs Delivery</vt:lpstr>
      <vt:lpstr>Funding: Commitment vs Disbursement</vt:lpstr>
      <vt:lpstr>The China Challenge</vt:lpstr>
      <vt:lpstr>The EU's Response: The 25% Rule</vt:lpstr>
      <vt:lpstr>Creating Demand: RED III Mandates</vt:lpstr>
      <vt:lpstr>National Funding: A Patchwork</vt:lpstr>
      <vt:lpstr>2026: Three Tensions to Watch</vt:lpstr>
      <vt:lpstr>Societal and Environmental Impact </vt:lpstr>
      <vt:lpstr> Societal &amp; Environmental Impact: Communities at the Core </vt:lpstr>
      <vt:lpstr>Why This Matters  </vt:lpstr>
      <vt:lpstr>Environmental Integrity</vt:lpstr>
      <vt:lpstr>What Environmental Integrity Looks Like</vt:lpstr>
      <vt:lpstr>The Environmental Stakes of Delay </vt:lpstr>
      <vt:lpstr>Social Acceptance</vt:lpstr>
      <vt:lpstr>The Social Costs of Inaction </vt:lpstr>
      <vt:lpstr>Safeguards That Build Public Trust </vt:lpstr>
      <vt:lpstr>Innovation With a Human Purpose </vt:lpstr>
      <vt:lpstr>The Principle</vt:lpstr>
      <vt:lpstr>Global Partnerships and Strategic Investment </vt:lpstr>
      <vt:lpstr>Clean hydrogen Not at all cost, not at any cost but at the right cost Dublin, 2 july 2026</vt:lpstr>
      <vt:lpstr>THE HYDROGEN COUNCIL GLOBAL HYROGEN COMPASS 2025</vt:lpstr>
      <vt:lpstr>Where the market stands? OFFTAKE-CENTRIC</vt:lpstr>
      <vt:lpstr>The Future of EUROPEAN COMPETITIVENESS</vt:lpstr>
      <vt:lpstr>PowerPoint Presentation</vt:lpstr>
      <vt:lpstr>THE EUROPEAN UNION: REINFORCING GLOBAL IMPACT</vt:lpstr>
      <vt:lpstr>THE EUROPEAN UNION: REINFORCING GLOBAL IMPACT</vt:lpstr>
      <vt:lpstr>THE European energy mix:  THE ROLE OF NATURAL HYDROGEN</vt:lpstr>
      <vt:lpstr>THE European energy mix:  THE ROLE OF NATURAL HYDROGEN</vt:lpstr>
      <vt:lpstr>THE European Energy mix: THE ROLE OF NATURAL HYDROGEN</vt:lpstr>
      <vt:lpstr>PowerPoint Presentation</vt:lpstr>
      <vt:lpstr>PowerPoint Presentation</vt:lpstr>
      <vt:lpstr>PowerPoint Presentation</vt:lpstr>
      <vt:lpstr>THANK YOU!</vt:lpstr>
      <vt:lpstr>CONCLUSION</vt:lpstr>
      <vt:lpstr>4 key takeaways</vt:lpstr>
      <vt:lpstr>PowerPoint Presentation</vt:lpstr>
      <vt:lpstr>Hydrogen Ireland Calendar of Events 2026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Hydrogen Ireland AGM</dc:title>
  <dc:creator>Joanna Wilson (JWilson)</dc:creator>
  <cp:lastModifiedBy>Edward Lynam</cp:lastModifiedBy>
  <cp:revision>48</cp:revision>
  <dcterms:created xsi:type="dcterms:W3CDTF">2021-04-21T16:14:06Z</dcterms:created>
  <dcterms:modified xsi:type="dcterms:W3CDTF">2026-07-06T10:38:54Z</dcterms:modified>
</cp:coreProperties>
</file>