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57" r:id="rId3"/>
    <p:sldId id="277" r:id="rId4"/>
    <p:sldId id="259" r:id="rId5"/>
    <p:sldId id="278" r:id="rId6"/>
  </p:sldIdLst>
  <p:sldSz cx="12192000" cy="6858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81" autoAdjust="0"/>
    <p:restoredTop sz="86251" autoAdjust="0"/>
  </p:normalViewPr>
  <p:slideViewPr>
    <p:cSldViewPr snapToGrid="0">
      <p:cViewPr varScale="1">
        <p:scale>
          <a:sx n="98" d="100"/>
          <a:sy n="98" d="100"/>
        </p:scale>
        <p:origin x="7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1D8D1F8F-5EFE-4083-B0BB-560B6037641C}" type="datetimeFigureOut">
              <a:rPr lang="en-IE" smtClean="0"/>
              <a:t>12/04/2022</a:t>
            </a:fld>
            <a:endParaRPr lang="en-IE"/>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786313"/>
            <a:ext cx="5486400" cy="39163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47213"/>
            <a:ext cx="2971800"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9447213"/>
            <a:ext cx="2971800" cy="498475"/>
          </a:xfrm>
          <a:prstGeom prst="rect">
            <a:avLst/>
          </a:prstGeom>
        </p:spPr>
        <p:txBody>
          <a:bodyPr vert="horz" lIns="91440" tIns="45720" rIns="91440" bIns="45720" rtlCol="0" anchor="b"/>
          <a:lstStyle>
            <a:lvl1pPr algn="r">
              <a:defRPr sz="1200"/>
            </a:lvl1pPr>
          </a:lstStyle>
          <a:p>
            <a:fld id="{7FAB3056-4F2A-497B-A44F-AE9724A3DF27}" type="slidenum">
              <a:rPr lang="en-IE" smtClean="0"/>
              <a:t>‹#›</a:t>
            </a:fld>
            <a:endParaRPr lang="en-IE"/>
          </a:p>
        </p:txBody>
      </p:sp>
    </p:spTree>
    <p:extLst>
      <p:ext uri="{BB962C8B-B14F-4D97-AF65-F5344CB8AC3E}">
        <p14:creationId xmlns:p14="http://schemas.microsoft.com/office/powerpoint/2010/main" val="260930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*SEIA report on Energy in Ireland 2021.</a:t>
            </a:r>
            <a:endParaRPr lang="en-IE" b="1" dirty="0"/>
          </a:p>
          <a:p>
            <a:endParaRPr lang="en-IE" b="1" dirty="0"/>
          </a:p>
        </p:txBody>
      </p:sp>
      <p:sp>
        <p:nvSpPr>
          <p:cNvPr id="4" name="Slide Number Placeholder 3"/>
          <p:cNvSpPr>
            <a:spLocks noGrp="1"/>
          </p:cNvSpPr>
          <p:nvPr>
            <p:ph type="sldNum" sz="quarter" idx="5"/>
          </p:nvPr>
        </p:nvSpPr>
        <p:spPr/>
        <p:txBody>
          <a:bodyPr/>
          <a:lstStyle/>
          <a:p>
            <a:fld id="{7FAB3056-4F2A-497B-A44F-AE9724A3DF27}" type="slidenum">
              <a:rPr lang="en-IE" smtClean="0"/>
              <a:t>2</a:t>
            </a:fld>
            <a:endParaRPr lang="en-IE"/>
          </a:p>
        </p:txBody>
      </p:sp>
    </p:spTree>
    <p:extLst>
      <p:ext uri="{BB962C8B-B14F-4D97-AF65-F5344CB8AC3E}">
        <p14:creationId xmlns:p14="http://schemas.microsoft.com/office/powerpoint/2010/main" val="567466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Greater than 10K Turlough Hills required for energy storage. </a:t>
            </a:r>
            <a:endParaRPr lang="en-IE" b="1" dirty="0"/>
          </a:p>
          <a:p>
            <a:endParaRPr lang="en-IE" b="1" dirty="0"/>
          </a:p>
        </p:txBody>
      </p:sp>
      <p:sp>
        <p:nvSpPr>
          <p:cNvPr id="4" name="Slide Number Placeholder 3"/>
          <p:cNvSpPr>
            <a:spLocks noGrp="1"/>
          </p:cNvSpPr>
          <p:nvPr>
            <p:ph type="sldNum" sz="quarter" idx="5"/>
          </p:nvPr>
        </p:nvSpPr>
        <p:spPr/>
        <p:txBody>
          <a:bodyPr/>
          <a:lstStyle/>
          <a:p>
            <a:fld id="{7FAB3056-4F2A-497B-A44F-AE9724A3DF27}" type="slidenum">
              <a:rPr lang="en-IE" smtClean="0"/>
              <a:t>3</a:t>
            </a:fld>
            <a:endParaRPr lang="en-IE"/>
          </a:p>
        </p:txBody>
      </p:sp>
    </p:spTree>
    <p:extLst>
      <p:ext uri="{BB962C8B-B14F-4D97-AF65-F5344CB8AC3E}">
        <p14:creationId xmlns:p14="http://schemas.microsoft.com/office/powerpoint/2010/main" val="2510855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mj-lt"/>
                <a:ea typeface="Calibri" panose="020F0502020204030204" pitchFamily="34" charset="0"/>
                <a:cs typeface="Arial" panose="020B0604020202020204" pitchFamily="34" charset="0"/>
              </a:rPr>
              <a:t>Carbon emissions from electricity production in </a:t>
            </a:r>
            <a:r>
              <a:rPr lang="en-US" sz="1200" dirty="0">
                <a:solidFill>
                  <a:schemeClr val="tx1"/>
                </a:solidFill>
                <a:effectLst/>
                <a:latin typeface="+mj-lt"/>
                <a:ea typeface="Calibri" panose="020F0502020204030204" pitchFamily="34" charset="0"/>
                <a:cs typeface="Arial" panose="020B0604020202020204" pitchFamily="34" charset="0"/>
              </a:rPr>
              <a:t>Ireland </a:t>
            </a:r>
            <a:r>
              <a:rPr lang="en-GB" sz="1200" dirty="0">
                <a:solidFill>
                  <a:schemeClr val="tx1"/>
                </a:solidFill>
                <a:effectLst/>
                <a:latin typeface="+mj-lt"/>
                <a:ea typeface="Calibri" panose="020F0502020204030204" pitchFamily="34" charset="0"/>
                <a:cs typeface="Arial" panose="020B0604020202020204" pitchFamily="34" charset="0"/>
              </a:rPr>
              <a:t>reduced from 375 </a:t>
            </a:r>
            <a:r>
              <a:rPr lang="en-GB" sz="1200" dirty="0" err="1">
                <a:solidFill>
                  <a:schemeClr val="tx1"/>
                </a:solidFill>
                <a:effectLst/>
                <a:latin typeface="+mj-lt"/>
                <a:ea typeface="Calibri" panose="020F0502020204030204" pitchFamily="34" charset="0"/>
                <a:cs typeface="Arial" panose="020B0604020202020204" pitchFamily="34" charset="0"/>
              </a:rPr>
              <a:t>gCO</a:t>
            </a:r>
            <a:r>
              <a:rPr lang="en-US" sz="1200" baseline="-25000" dirty="0">
                <a:solidFill>
                  <a:schemeClr val="tx1"/>
                </a:solidFill>
                <a:effectLst/>
                <a:latin typeface="+mj-lt"/>
                <a:ea typeface="Calibri" panose="020F0502020204030204" pitchFamily="34" charset="0"/>
                <a:cs typeface="Arial" panose="020B0604020202020204" pitchFamily="34" charset="0"/>
              </a:rPr>
              <a:t>2</a:t>
            </a:r>
            <a:r>
              <a:rPr lang="en-GB" sz="1200" dirty="0">
                <a:solidFill>
                  <a:schemeClr val="tx1"/>
                </a:solidFill>
                <a:effectLst/>
                <a:latin typeface="+mj-lt"/>
                <a:ea typeface="Calibri" panose="020F0502020204030204" pitchFamily="34" charset="0"/>
                <a:cs typeface="Arial" panose="020B0604020202020204" pitchFamily="34" charset="0"/>
              </a:rPr>
              <a:t>/kWh</a:t>
            </a:r>
            <a:r>
              <a:rPr lang="en-GB" sz="1200" b="1" dirty="0">
                <a:solidFill>
                  <a:schemeClr val="tx1"/>
                </a:solidFill>
                <a:effectLst/>
                <a:latin typeface="+mj-lt"/>
                <a:ea typeface="Calibri" panose="020F0502020204030204" pitchFamily="34" charset="0"/>
                <a:cs typeface="Arial" panose="020B0604020202020204" pitchFamily="34" charset="0"/>
              </a:rPr>
              <a:t> </a:t>
            </a:r>
            <a:r>
              <a:rPr lang="en-GB" sz="1200" dirty="0">
                <a:solidFill>
                  <a:schemeClr val="tx1"/>
                </a:solidFill>
                <a:effectLst/>
                <a:latin typeface="+mj-lt"/>
                <a:ea typeface="Calibri" panose="020F0502020204030204" pitchFamily="34" charset="0"/>
                <a:cs typeface="Arial" panose="020B0604020202020204" pitchFamily="34" charset="0"/>
              </a:rPr>
              <a:t>in 2018 to 296 </a:t>
            </a:r>
            <a:r>
              <a:rPr lang="en-GB" sz="1200" dirty="0" err="1">
                <a:solidFill>
                  <a:schemeClr val="tx1"/>
                </a:solidFill>
                <a:effectLst/>
                <a:latin typeface="+mj-lt"/>
                <a:ea typeface="Calibri" panose="020F0502020204030204" pitchFamily="34" charset="0"/>
                <a:cs typeface="Arial" panose="020B0604020202020204" pitchFamily="34" charset="0"/>
              </a:rPr>
              <a:t>gCO</a:t>
            </a:r>
            <a:r>
              <a:rPr lang="en-US" sz="1200" baseline="-25000" dirty="0">
                <a:solidFill>
                  <a:schemeClr val="tx1"/>
                </a:solidFill>
                <a:effectLst/>
                <a:latin typeface="+mj-lt"/>
                <a:ea typeface="Calibri" panose="020F0502020204030204" pitchFamily="34" charset="0"/>
                <a:cs typeface="Arial" panose="020B0604020202020204" pitchFamily="34" charset="0"/>
              </a:rPr>
              <a:t>2</a:t>
            </a:r>
            <a:r>
              <a:rPr lang="en-GB" sz="1200" dirty="0">
                <a:solidFill>
                  <a:schemeClr val="tx1"/>
                </a:solidFill>
                <a:effectLst/>
                <a:latin typeface="+mj-lt"/>
                <a:ea typeface="Calibri" panose="020F0502020204030204" pitchFamily="34" charset="0"/>
                <a:cs typeface="Arial" panose="020B0604020202020204" pitchFamily="34" charset="0"/>
              </a:rPr>
              <a:t>/kWh</a:t>
            </a:r>
            <a:r>
              <a:rPr lang="en-GB" sz="1200" b="1" dirty="0">
                <a:solidFill>
                  <a:schemeClr val="tx1"/>
                </a:solidFill>
                <a:effectLst/>
                <a:latin typeface="+mj-lt"/>
                <a:ea typeface="Calibri" panose="020F0502020204030204" pitchFamily="34" charset="0"/>
                <a:cs typeface="Arial" panose="020B0604020202020204" pitchFamily="34" charset="0"/>
              </a:rPr>
              <a:t> </a:t>
            </a:r>
            <a:r>
              <a:rPr lang="en-GB" sz="1200" dirty="0">
                <a:solidFill>
                  <a:schemeClr val="tx1"/>
                </a:solidFill>
                <a:effectLst/>
                <a:latin typeface="+mj-lt"/>
                <a:ea typeface="Calibri" panose="020F0502020204030204" pitchFamily="34" charset="0"/>
                <a:cs typeface="Arial" panose="020B0604020202020204" pitchFamily="34" charset="0"/>
              </a:rPr>
              <a:t>in 2020, but was significantly higher in 2021 because of reduced wind energy generation during calm weather and unscheduled outages in natural gas fired plant, leading to use of coal fired generation to meet demand.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effectLst/>
              <a:latin typeface="+mj-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j-lt"/>
                <a:ea typeface="Calibri" panose="020F0502020204030204" pitchFamily="34" charset="0"/>
                <a:cs typeface="Arial" panose="020B0604020202020204" pitchFamily="34" charset="0"/>
              </a:rPr>
              <a:t>Hydrogen produced by electrolysis using hydropower, wind energy and solar energy is all classifiable as low carbon, defined in the current EU taxonomy as &lt;3kgCO</a:t>
            </a:r>
            <a:r>
              <a:rPr lang="en-US" sz="1200" baseline="-25000" dirty="0">
                <a:solidFill>
                  <a:schemeClr val="tx1"/>
                </a:solidFill>
                <a:effectLst/>
                <a:latin typeface="+mj-lt"/>
                <a:ea typeface="Calibri" panose="020F0502020204030204" pitchFamily="34" charset="0"/>
                <a:cs typeface="Arial" panose="020B0604020202020204" pitchFamily="34" charset="0"/>
              </a:rPr>
              <a:t>2</a:t>
            </a:r>
            <a:r>
              <a:rPr lang="en-US" sz="1200" dirty="0">
                <a:solidFill>
                  <a:schemeClr val="tx1"/>
                </a:solidFill>
                <a:effectLst/>
                <a:latin typeface="+mj-lt"/>
                <a:ea typeface="Calibri" panose="020F0502020204030204" pitchFamily="34" charset="0"/>
                <a:cs typeface="Arial" panose="020B0604020202020204" pitchFamily="34" charset="0"/>
              </a:rPr>
              <a:t>/kgH</a:t>
            </a:r>
            <a:r>
              <a:rPr lang="en-US" sz="1200" baseline="-25000" dirty="0">
                <a:solidFill>
                  <a:schemeClr val="tx1"/>
                </a:solidFill>
                <a:effectLst/>
                <a:latin typeface="+mj-lt"/>
                <a:ea typeface="Calibri" panose="020F0502020204030204" pitchFamily="34" charset="0"/>
                <a:cs typeface="Arial" panose="020B0604020202020204" pitchFamily="34" charset="0"/>
              </a:rPr>
              <a:t>2</a:t>
            </a:r>
            <a:r>
              <a:rPr lang="en-US" sz="1200" dirty="0">
                <a:solidFill>
                  <a:schemeClr val="tx1"/>
                </a:solidFill>
                <a:effectLst/>
                <a:latin typeface="+mj-lt"/>
                <a:ea typeface="Calibri" panose="020F0502020204030204" pitchFamily="34" charset="0"/>
                <a:cs typeface="Arial" panose="020B0604020202020204" pitchFamily="34" charset="0"/>
              </a:rPr>
              <a:t>. Hydrogen produced by electrolysis using hydropower and wind energy is classified as ultra-low carbon &lt;1kgCO</a:t>
            </a:r>
            <a:r>
              <a:rPr lang="en-US" sz="1200" baseline="-25000" dirty="0">
                <a:solidFill>
                  <a:schemeClr val="tx1"/>
                </a:solidFill>
                <a:effectLst/>
                <a:latin typeface="+mj-lt"/>
                <a:ea typeface="Calibri" panose="020F0502020204030204" pitchFamily="34" charset="0"/>
                <a:cs typeface="Arial" panose="020B0604020202020204" pitchFamily="34" charset="0"/>
              </a:rPr>
              <a:t>2</a:t>
            </a:r>
            <a:r>
              <a:rPr lang="en-US" sz="1200" dirty="0">
                <a:solidFill>
                  <a:schemeClr val="tx1"/>
                </a:solidFill>
                <a:effectLst/>
                <a:latin typeface="+mj-lt"/>
                <a:ea typeface="Calibri" panose="020F0502020204030204" pitchFamily="34" charset="0"/>
                <a:cs typeface="Arial" panose="020B0604020202020204" pitchFamily="34" charset="0"/>
              </a:rPr>
              <a:t>/kgH</a:t>
            </a:r>
            <a:r>
              <a:rPr lang="en-US" sz="1200" baseline="-25000" dirty="0">
                <a:solidFill>
                  <a:schemeClr val="tx1"/>
                </a:solidFill>
                <a:effectLst/>
                <a:latin typeface="+mj-lt"/>
                <a:ea typeface="Calibri" panose="020F0502020204030204" pitchFamily="34" charset="0"/>
                <a:cs typeface="Arial" panose="020B0604020202020204" pitchFamily="34" charset="0"/>
              </a:rPr>
              <a:t>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effectLst/>
              <a:latin typeface="+mj-lt"/>
              <a:ea typeface="Calibri" panose="020F0502020204030204" pitchFamily="34" charset="0"/>
              <a:cs typeface="Arial" panose="020B0604020202020204" pitchFamily="34" charset="0"/>
            </a:endParaRPr>
          </a:p>
          <a:p>
            <a:endParaRPr lang="en-IE" dirty="0"/>
          </a:p>
        </p:txBody>
      </p:sp>
      <p:sp>
        <p:nvSpPr>
          <p:cNvPr id="4" name="Slide Number Placeholder 3"/>
          <p:cNvSpPr>
            <a:spLocks noGrp="1"/>
          </p:cNvSpPr>
          <p:nvPr>
            <p:ph type="sldNum" sz="quarter" idx="5"/>
          </p:nvPr>
        </p:nvSpPr>
        <p:spPr/>
        <p:txBody>
          <a:bodyPr/>
          <a:lstStyle/>
          <a:p>
            <a:fld id="{7FAB3056-4F2A-497B-A44F-AE9724A3DF27}" type="slidenum">
              <a:rPr lang="en-IE" smtClean="0"/>
              <a:t>4</a:t>
            </a:fld>
            <a:endParaRPr lang="en-IE"/>
          </a:p>
        </p:txBody>
      </p:sp>
    </p:spTree>
    <p:extLst>
      <p:ext uri="{BB962C8B-B14F-4D97-AF65-F5344CB8AC3E}">
        <p14:creationId xmlns:p14="http://schemas.microsoft.com/office/powerpoint/2010/main" val="4197364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Confirmation of percentage to be confirmed by SEIA report.</a:t>
            </a:r>
            <a:endParaRPr lang="en-IE" b="1" dirty="0"/>
          </a:p>
          <a:p>
            <a:endParaRPr lang="en-IE" b="1" dirty="0"/>
          </a:p>
        </p:txBody>
      </p:sp>
      <p:sp>
        <p:nvSpPr>
          <p:cNvPr id="4" name="Slide Number Placeholder 3"/>
          <p:cNvSpPr>
            <a:spLocks noGrp="1"/>
          </p:cNvSpPr>
          <p:nvPr>
            <p:ph type="sldNum" sz="quarter" idx="5"/>
          </p:nvPr>
        </p:nvSpPr>
        <p:spPr/>
        <p:txBody>
          <a:bodyPr/>
          <a:lstStyle/>
          <a:p>
            <a:fld id="{7FAB3056-4F2A-497B-A44F-AE9724A3DF27}" type="slidenum">
              <a:rPr lang="en-IE" smtClean="0"/>
              <a:t>5</a:t>
            </a:fld>
            <a:endParaRPr lang="en-IE"/>
          </a:p>
        </p:txBody>
      </p:sp>
    </p:spTree>
    <p:extLst>
      <p:ext uri="{BB962C8B-B14F-4D97-AF65-F5344CB8AC3E}">
        <p14:creationId xmlns:p14="http://schemas.microsoft.com/office/powerpoint/2010/main" val="4200070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4/12/2022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4/12/2022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4/12/2022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4/12/2022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4/12/2022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id="{7F32A832-5CDE-4D46-A116-5C0B8451C2C4}"/>
              </a:ext>
            </a:extLst>
          </p:cNvPr>
          <p:cNvPicPr>
            <a:picLocks noChangeAspect="1"/>
          </p:cNvPicPr>
          <p:nvPr/>
        </p:nvPicPr>
        <p:blipFill>
          <a:blip r:embed="rId2"/>
          <a:stretch>
            <a:fillRect/>
          </a:stretch>
        </p:blipFill>
        <p:spPr>
          <a:xfrm>
            <a:off x="1644830" y="1208531"/>
            <a:ext cx="5091472" cy="4735069"/>
          </a:xfrm>
          <a:prstGeom prst="rect">
            <a:avLst/>
          </a:prstGeom>
        </p:spPr>
      </p:pic>
      <p:sp>
        <p:nvSpPr>
          <p:cNvPr id="2" name="Title 1">
            <a:extLst>
              <a:ext uri="{FF2B5EF4-FFF2-40B4-BE49-F238E27FC236}">
                <a16:creationId xmlns:a16="http://schemas.microsoft.com/office/drawing/2014/main" id="{24439D3D-3394-4E9E-88D0-1B0FBBCC8CF7}"/>
              </a:ext>
            </a:extLst>
          </p:cNvPr>
          <p:cNvSpPr>
            <a:spLocks noGrp="1"/>
          </p:cNvSpPr>
          <p:nvPr>
            <p:ph type="ctrTitle"/>
          </p:nvPr>
        </p:nvSpPr>
        <p:spPr>
          <a:xfrm>
            <a:off x="8422735" y="3257752"/>
            <a:ext cx="3081576" cy="2085869"/>
          </a:xfrm>
        </p:spPr>
        <p:txBody>
          <a:bodyPr>
            <a:normAutofit fontScale="90000"/>
          </a:bodyPr>
          <a:lstStyle/>
          <a:p>
            <a:pPr algn="ctr"/>
            <a:r>
              <a:rPr lang="en-GB" b="1" dirty="0">
                <a:gradFill>
                  <a:gsLst>
                    <a:gs pos="0">
                      <a:schemeClr val="accent1">
                        <a:lumMod val="5000"/>
                        <a:lumOff val="95000"/>
                      </a:schemeClr>
                    </a:gs>
                    <a:gs pos="74000">
                      <a:schemeClr val="accent1">
                        <a:lumMod val="45000"/>
                        <a:lumOff val="55000"/>
                      </a:schemeClr>
                    </a:gs>
                    <a:gs pos="83000">
                      <a:schemeClr val="accent1">
                        <a:lumMod val="45000"/>
                        <a:lumOff val="55000"/>
                      </a:schemeClr>
                    </a:gs>
                    <a:gs pos="88000">
                      <a:schemeClr val="accent4">
                        <a:alpha val="82000"/>
                      </a:schemeClr>
                    </a:gs>
                  </a:gsLst>
                  <a:lin ang="5400000" scaled="1"/>
                </a:gradFill>
                <a:effectLst>
                  <a:outerShdw blurRad="50800" dist="50800" dir="5400000" algn="ctr" rotWithShape="0">
                    <a:schemeClr val="accent1">
                      <a:alpha val="63000"/>
                    </a:schemeClr>
                  </a:outerShdw>
                </a:effectLst>
              </a:rPr>
              <a:t>A Hydrogen Strategy for Ireland</a:t>
            </a:r>
          </a:p>
        </p:txBody>
      </p:sp>
      <p:sp>
        <p:nvSpPr>
          <p:cNvPr id="4" name="Rectangle 3"/>
          <p:cNvSpPr/>
          <p:nvPr/>
        </p:nvSpPr>
        <p:spPr>
          <a:xfrm>
            <a:off x="915512" y="6195069"/>
            <a:ext cx="4207177" cy="276999"/>
          </a:xfrm>
          <a:prstGeom prst="rect">
            <a:avLst/>
          </a:prstGeom>
        </p:spPr>
        <p:txBody>
          <a:bodyPr wrap="none">
            <a:spAutoFit/>
          </a:bodyPr>
          <a:lstStyle/>
          <a:p>
            <a:r>
              <a:rPr lang="en-GB" sz="1200" b="1" i="1" dirty="0">
                <a:solidFill>
                  <a:schemeClr val="accent2">
                    <a:lumMod val="60000"/>
                    <a:lumOff val="40000"/>
                  </a:schemeClr>
                </a:solidFill>
              </a:rPr>
              <a:t>The Association for Energy, Mobility, Industry &amp; Community</a:t>
            </a:r>
          </a:p>
        </p:txBody>
      </p:sp>
    </p:spTree>
    <p:extLst>
      <p:ext uri="{BB962C8B-B14F-4D97-AF65-F5344CB8AC3E}">
        <p14:creationId xmlns:p14="http://schemas.microsoft.com/office/powerpoint/2010/main" val="1103550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5779" y="1010900"/>
            <a:ext cx="9804921" cy="615553"/>
          </a:xfrm>
          <a:prstGeom prst="rect">
            <a:avLst/>
          </a:prstGeom>
        </p:spPr>
        <p:txBody>
          <a:bodyPr wrap="square">
            <a:spAutoFit/>
          </a:bodyPr>
          <a:lstStyle/>
          <a:p>
            <a:endParaRPr lang="en-GB" dirty="0"/>
          </a:p>
          <a:p>
            <a:pPr marL="285750" indent="-285750">
              <a:buFont typeface="Arial" panose="020B0604020202020204" pitchFamily="34" charset="0"/>
              <a:buChar char="•"/>
            </a:pPr>
            <a:endParaRPr lang="en-GB" sz="1600" dirty="0"/>
          </a:p>
        </p:txBody>
      </p:sp>
      <p:sp>
        <p:nvSpPr>
          <p:cNvPr id="12" name="Rectangle 11"/>
          <p:cNvSpPr/>
          <p:nvPr/>
        </p:nvSpPr>
        <p:spPr>
          <a:xfrm>
            <a:off x="6359806" y="6423768"/>
            <a:ext cx="4207177" cy="276999"/>
          </a:xfrm>
          <a:prstGeom prst="rect">
            <a:avLst/>
          </a:prstGeom>
        </p:spPr>
        <p:txBody>
          <a:bodyPr wrap="none">
            <a:spAutoFit/>
          </a:bodyPr>
          <a:lstStyle/>
          <a:p>
            <a:r>
              <a:rPr lang="en-GB" sz="1200" b="1" i="1" dirty="0">
                <a:solidFill>
                  <a:schemeClr val="accent2">
                    <a:lumMod val="60000"/>
                    <a:lumOff val="40000"/>
                  </a:schemeClr>
                </a:solidFill>
              </a:rPr>
              <a:t>The Association for Energy, Mobility, Industry &amp; Community</a:t>
            </a:r>
          </a:p>
        </p:txBody>
      </p:sp>
      <p:sp>
        <p:nvSpPr>
          <p:cNvPr id="24" name="TextBox 23">
            <a:extLst>
              <a:ext uri="{FF2B5EF4-FFF2-40B4-BE49-F238E27FC236}">
                <a16:creationId xmlns:a16="http://schemas.microsoft.com/office/drawing/2014/main" id="{D3BD52D9-9EA6-42A6-AAB5-C5052CE6B7CA}"/>
              </a:ext>
            </a:extLst>
          </p:cNvPr>
          <p:cNvSpPr txBox="1"/>
          <p:nvPr/>
        </p:nvSpPr>
        <p:spPr>
          <a:xfrm>
            <a:off x="1881443" y="771057"/>
            <a:ext cx="8164778" cy="584775"/>
          </a:xfrm>
          <a:prstGeom prst="rect">
            <a:avLst/>
          </a:prstGeom>
          <a:noFill/>
        </p:spPr>
        <p:txBody>
          <a:bodyPr wrap="square">
            <a:spAutoFit/>
          </a:bodyPr>
          <a:lstStyle/>
          <a:p>
            <a:pPr algn="ctr"/>
            <a:r>
              <a:rPr lang="en-GB" sz="3200" b="1" dirty="0">
                <a:solidFill>
                  <a:schemeClr val="bg1"/>
                </a:solidFill>
              </a:rPr>
              <a:t>Ireland’s current energy system</a:t>
            </a:r>
          </a:p>
        </p:txBody>
      </p:sp>
      <p:sp>
        <p:nvSpPr>
          <p:cNvPr id="27" name="TextBox 26">
            <a:extLst>
              <a:ext uri="{FF2B5EF4-FFF2-40B4-BE49-F238E27FC236}">
                <a16:creationId xmlns:a16="http://schemas.microsoft.com/office/drawing/2014/main" id="{8AF1CBAF-9BC8-422C-A5C1-9530D8C5E9DC}"/>
              </a:ext>
            </a:extLst>
          </p:cNvPr>
          <p:cNvSpPr txBox="1"/>
          <p:nvPr/>
        </p:nvSpPr>
        <p:spPr>
          <a:xfrm>
            <a:off x="7764494" y="2163786"/>
            <a:ext cx="3062833" cy="338554"/>
          </a:xfrm>
          <a:prstGeom prst="rect">
            <a:avLst/>
          </a:prstGeom>
          <a:noFill/>
        </p:spPr>
        <p:txBody>
          <a:bodyPr wrap="square">
            <a:spAutoFit/>
          </a:bodyPr>
          <a:lstStyle/>
          <a:p>
            <a:pPr lvl="0" algn="ctr"/>
            <a:r>
              <a:rPr lang="en-GB" sz="1600" b="1" dirty="0"/>
              <a:t>The role of fossil fuels today</a:t>
            </a:r>
          </a:p>
        </p:txBody>
      </p:sp>
      <p:sp>
        <p:nvSpPr>
          <p:cNvPr id="28" name="TextBox 27">
            <a:extLst>
              <a:ext uri="{FF2B5EF4-FFF2-40B4-BE49-F238E27FC236}">
                <a16:creationId xmlns:a16="http://schemas.microsoft.com/office/drawing/2014/main" id="{4CA99224-4E5C-48AD-A570-D62BF69E1D5D}"/>
              </a:ext>
            </a:extLst>
          </p:cNvPr>
          <p:cNvSpPr txBox="1"/>
          <p:nvPr/>
        </p:nvSpPr>
        <p:spPr>
          <a:xfrm>
            <a:off x="6712527" y="2830436"/>
            <a:ext cx="4925291" cy="3046988"/>
          </a:xfrm>
          <a:prstGeom prst="rect">
            <a:avLst/>
          </a:prstGeom>
          <a:noFill/>
        </p:spPr>
        <p:txBody>
          <a:bodyPr wrap="square">
            <a:spAutoFit/>
          </a:bodyPr>
          <a:lstStyle/>
          <a:p>
            <a:pPr marL="285750" lvl="0" indent="-285750">
              <a:buFont typeface="Arial" panose="020B0604020202020204" pitchFamily="34" charset="0"/>
              <a:buChar char="•"/>
            </a:pPr>
            <a:r>
              <a:rPr lang="en-GB" sz="1600" dirty="0"/>
              <a:t>86% of Ireland’s energy needs are met by fossil fuels today*</a:t>
            </a:r>
          </a:p>
          <a:p>
            <a:pPr marL="285750" lvl="0" indent="-285750">
              <a:buFont typeface="Arial" panose="020B0604020202020204" pitchFamily="34" charset="0"/>
              <a:buChar char="•"/>
            </a:pPr>
            <a:r>
              <a:rPr lang="en-GB" sz="1600" dirty="0"/>
              <a:t>Fossil fuels enable Ireland to transport and store energy</a:t>
            </a:r>
          </a:p>
          <a:p>
            <a:pPr marL="285750" lvl="0" indent="-285750">
              <a:buFont typeface="Arial" panose="020B0604020202020204" pitchFamily="34" charset="0"/>
              <a:buChar char="•"/>
            </a:pPr>
            <a:r>
              <a:rPr lang="en-GB" sz="1600" dirty="0"/>
              <a:t>Energy security is met through fossil fuel storage</a:t>
            </a:r>
          </a:p>
          <a:p>
            <a:pPr marL="285750" lvl="0" indent="-285750">
              <a:buFont typeface="Arial" panose="020B0604020202020204" pitchFamily="34" charset="0"/>
              <a:buChar char="•"/>
            </a:pPr>
            <a:r>
              <a:rPr lang="en-GB" sz="1600" dirty="0"/>
              <a:t>Fossil fuels mean Ireland has a reliable energy system. For example: they enable dispatchable electricity </a:t>
            </a:r>
          </a:p>
          <a:p>
            <a:pPr marL="285750" lvl="0" indent="-285750">
              <a:buFont typeface="Arial" panose="020B0604020202020204" pitchFamily="34" charset="0"/>
              <a:buChar char="•"/>
            </a:pPr>
            <a:r>
              <a:rPr lang="en-GB" sz="1600" dirty="0"/>
              <a:t>Fossil fuels are used to power sectors that cannot be electrified</a:t>
            </a:r>
          </a:p>
          <a:p>
            <a:pPr marL="285750" lvl="0" indent="-285750">
              <a:buFont typeface="Arial" panose="020B0604020202020204" pitchFamily="34" charset="0"/>
              <a:buChar char="•"/>
            </a:pPr>
            <a:r>
              <a:rPr lang="en-GB" sz="1600" dirty="0"/>
              <a:t>Fossil fuels enable an equitable energy system</a:t>
            </a:r>
          </a:p>
          <a:p>
            <a:pPr marL="285750" lvl="0" indent="-285750">
              <a:buFont typeface="Arial" panose="020B0604020202020204" pitchFamily="34" charset="0"/>
              <a:buChar char="•"/>
            </a:pPr>
            <a:r>
              <a:rPr lang="en-GB" sz="1600" dirty="0"/>
              <a:t>This is the fuel that society is used to</a:t>
            </a:r>
          </a:p>
          <a:p>
            <a:pPr marL="285750" lvl="0" indent="-285750">
              <a:buFont typeface="Arial" panose="020B0604020202020204" pitchFamily="34" charset="0"/>
              <a:buChar char="•"/>
            </a:pPr>
            <a:endParaRPr lang="en-GB" sz="1600" dirty="0"/>
          </a:p>
        </p:txBody>
      </p:sp>
      <p:pic>
        <p:nvPicPr>
          <p:cNvPr id="30" name="Picture 29" descr="Chart, histogram&#10;&#10;Description automatically generated">
            <a:extLst>
              <a:ext uri="{FF2B5EF4-FFF2-40B4-BE49-F238E27FC236}">
                <a16:creationId xmlns:a16="http://schemas.microsoft.com/office/drawing/2014/main" id="{47601DB7-699B-4EEE-8B84-7837F3D05F18}"/>
              </a:ext>
            </a:extLst>
          </p:cNvPr>
          <p:cNvPicPr>
            <a:picLocks noChangeAspect="1"/>
          </p:cNvPicPr>
          <p:nvPr/>
        </p:nvPicPr>
        <p:blipFill>
          <a:blip r:embed="rId3"/>
          <a:stretch>
            <a:fillRect/>
          </a:stretch>
        </p:blipFill>
        <p:spPr>
          <a:xfrm>
            <a:off x="789103" y="2428582"/>
            <a:ext cx="5570703" cy="3193057"/>
          </a:xfrm>
          <a:prstGeom prst="rect">
            <a:avLst/>
          </a:prstGeom>
        </p:spPr>
      </p:pic>
    </p:spTree>
    <p:extLst>
      <p:ext uri="{BB962C8B-B14F-4D97-AF65-F5344CB8AC3E}">
        <p14:creationId xmlns:p14="http://schemas.microsoft.com/office/powerpoint/2010/main" val="110960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5779" y="1010900"/>
            <a:ext cx="9804921" cy="615553"/>
          </a:xfrm>
          <a:prstGeom prst="rect">
            <a:avLst/>
          </a:prstGeom>
        </p:spPr>
        <p:txBody>
          <a:bodyPr wrap="square">
            <a:spAutoFit/>
          </a:bodyPr>
          <a:lstStyle/>
          <a:p>
            <a:endParaRPr lang="en-GB" dirty="0"/>
          </a:p>
          <a:p>
            <a:pPr marL="285750" indent="-285750">
              <a:buFont typeface="Arial" panose="020B0604020202020204" pitchFamily="34" charset="0"/>
              <a:buChar char="•"/>
            </a:pPr>
            <a:endParaRPr lang="en-GB" sz="1600" dirty="0"/>
          </a:p>
        </p:txBody>
      </p:sp>
      <p:sp>
        <p:nvSpPr>
          <p:cNvPr id="12" name="Rectangle 11"/>
          <p:cNvSpPr/>
          <p:nvPr/>
        </p:nvSpPr>
        <p:spPr>
          <a:xfrm>
            <a:off x="6359806" y="6423768"/>
            <a:ext cx="4207177" cy="276999"/>
          </a:xfrm>
          <a:prstGeom prst="rect">
            <a:avLst/>
          </a:prstGeom>
        </p:spPr>
        <p:txBody>
          <a:bodyPr wrap="none">
            <a:spAutoFit/>
          </a:bodyPr>
          <a:lstStyle/>
          <a:p>
            <a:r>
              <a:rPr lang="en-GB" sz="1200" b="1" i="1" dirty="0">
                <a:solidFill>
                  <a:schemeClr val="accent2">
                    <a:lumMod val="60000"/>
                    <a:lumOff val="40000"/>
                  </a:schemeClr>
                </a:solidFill>
              </a:rPr>
              <a:t>The Association for Energy, Mobility, Industry &amp; Community</a:t>
            </a:r>
          </a:p>
        </p:txBody>
      </p:sp>
      <p:sp>
        <p:nvSpPr>
          <p:cNvPr id="24" name="TextBox 23">
            <a:extLst>
              <a:ext uri="{FF2B5EF4-FFF2-40B4-BE49-F238E27FC236}">
                <a16:creationId xmlns:a16="http://schemas.microsoft.com/office/drawing/2014/main" id="{D3BD52D9-9EA6-42A6-AAB5-C5052CE6B7CA}"/>
              </a:ext>
            </a:extLst>
          </p:cNvPr>
          <p:cNvSpPr txBox="1"/>
          <p:nvPr/>
        </p:nvSpPr>
        <p:spPr>
          <a:xfrm>
            <a:off x="1881443" y="771057"/>
            <a:ext cx="8164778" cy="769441"/>
          </a:xfrm>
          <a:prstGeom prst="rect">
            <a:avLst/>
          </a:prstGeom>
          <a:noFill/>
        </p:spPr>
        <p:txBody>
          <a:bodyPr wrap="square">
            <a:spAutoFit/>
          </a:bodyPr>
          <a:lstStyle/>
          <a:p>
            <a:pPr algn="ctr"/>
            <a:r>
              <a:rPr lang="en-GB" sz="2400" b="1" dirty="0">
                <a:solidFill>
                  <a:schemeClr val="bg1"/>
                </a:solidFill>
              </a:rPr>
              <a:t>Energy System Transition</a:t>
            </a:r>
          </a:p>
          <a:p>
            <a:pPr algn="ctr"/>
            <a:r>
              <a:rPr lang="en-GB" sz="2000" b="1" dirty="0">
                <a:solidFill>
                  <a:schemeClr val="bg1"/>
                </a:solidFill>
              </a:rPr>
              <a:t>The energy trilemma requires systems thinking</a:t>
            </a:r>
          </a:p>
        </p:txBody>
      </p:sp>
      <p:pic>
        <p:nvPicPr>
          <p:cNvPr id="5" name="Picture 4">
            <a:extLst>
              <a:ext uri="{FF2B5EF4-FFF2-40B4-BE49-F238E27FC236}">
                <a16:creationId xmlns:a16="http://schemas.microsoft.com/office/drawing/2014/main" id="{9ED3D17A-8DC5-4A5F-BA4D-9A9ADE45F171}"/>
              </a:ext>
            </a:extLst>
          </p:cNvPr>
          <p:cNvPicPr>
            <a:picLocks noChangeAspect="1"/>
          </p:cNvPicPr>
          <p:nvPr/>
        </p:nvPicPr>
        <p:blipFill>
          <a:blip r:embed="rId3"/>
          <a:stretch>
            <a:fillRect/>
          </a:stretch>
        </p:blipFill>
        <p:spPr>
          <a:xfrm>
            <a:off x="921011" y="1900082"/>
            <a:ext cx="4324350" cy="3886200"/>
          </a:xfrm>
          <a:prstGeom prst="rect">
            <a:avLst/>
          </a:prstGeom>
        </p:spPr>
      </p:pic>
      <p:sp>
        <p:nvSpPr>
          <p:cNvPr id="17" name="TextBox 16">
            <a:extLst>
              <a:ext uri="{FF2B5EF4-FFF2-40B4-BE49-F238E27FC236}">
                <a16:creationId xmlns:a16="http://schemas.microsoft.com/office/drawing/2014/main" id="{44912297-7456-4DE6-AE7C-708B21D12CC2}"/>
              </a:ext>
            </a:extLst>
          </p:cNvPr>
          <p:cNvSpPr txBox="1"/>
          <p:nvPr/>
        </p:nvSpPr>
        <p:spPr>
          <a:xfrm>
            <a:off x="2194582" y="5447728"/>
            <a:ext cx="1777207" cy="338554"/>
          </a:xfrm>
          <a:prstGeom prst="rect">
            <a:avLst/>
          </a:prstGeom>
          <a:noFill/>
        </p:spPr>
        <p:txBody>
          <a:bodyPr wrap="square">
            <a:spAutoFit/>
          </a:bodyPr>
          <a:lstStyle/>
          <a:p>
            <a:pPr lvl="0" algn="ctr"/>
            <a:r>
              <a:rPr lang="en-GB" sz="1600" dirty="0"/>
              <a:t>Energy Security </a:t>
            </a:r>
          </a:p>
        </p:txBody>
      </p:sp>
      <p:sp>
        <p:nvSpPr>
          <p:cNvPr id="22" name="TextBox 21">
            <a:extLst>
              <a:ext uri="{FF2B5EF4-FFF2-40B4-BE49-F238E27FC236}">
                <a16:creationId xmlns:a16="http://schemas.microsoft.com/office/drawing/2014/main" id="{9047A613-7C28-45DD-BF98-87CEDDA80DA5}"/>
              </a:ext>
            </a:extLst>
          </p:cNvPr>
          <p:cNvSpPr txBox="1"/>
          <p:nvPr/>
        </p:nvSpPr>
        <p:spPr>
          <a:xfrm rot="18136795">
            <a:off x="967704" y="3259722"/>
            <a:ext cx="1827479" cy="338554"/>
          </a:xfrm>
          <a:prstGeom prst="rect">
            <a:avLst/>
          </a:prstGeom>
          <a:noFill/>
        </p:spPr>
        <p:txBody>
          <a:bodyPr wrap="square">
            <a:spAutoFit/>
          </a:bodyPr>
          <a:lstStyle/>
          <a:p>
            <a:pPr lvl="0" algn="ctr"/>
            <a:r>
              <a:rPr lang="en-GB" sz="1600" dirty="0"/>
              <a:t>Energy Equity</a:t>
            </a:r>
          </a:p>
        </p:txBody>
      </p:sp>
      <p:sp>
        <p:nvSpPr>
          <p:cNvPr id="25" name="TextBox 24">
            <a:extLst>
              <a:ext uri="{FF2B5EF4-FFF2-40B4-BE49-F238E27FC236}">
                <a16:creationId xmlns:a16="http://schemas.microsoft.com/office/drawing/2014/main" id="{6490EF31-BA47-4283-80EF-8E77C59567B4}"/>
              </a:ext>
            </a:extLst>
          </p:cNvPr>
          <p:cNvSpPr txBox="1"/>
          <p:nvPr/>
        </p:nvSpPr>
        <p:spPr>
          <a:xfrm rot="3562958">
            <a:off x="3199711" y="3425087"/>
            <a:ext cx="2768340" cy="338554"/>
          </a:xfrm>
          <a:prstGeom prst="rect">
            <a:avLst/>
          </a:prstGeom>
          <a:noFill/>
        </p:spPr>
        <p:txBody>
          <a:bodyPr wrap="square">
            <a:spAutoFit/>
          </a:bodyPr>
          <a:lstStyle/>
          <a:p>
            <a:pPr lvl="0"/>
            <a:r>
              <a:rPr lang="en-GB" sz="1600" dirty="0"/>
              <a:t>Environmental Sustainability</a:t>
            </a:r>
          </a:p>
        </p:txBody>
      </p:sp>
      <p:sp>
        <p:nvSpPr>
          <p:cNvPr id="27" name="TextBox 26">
            <a:extLst>
              <a:ext uri="{FF2B5EF4-FFF2-40B4-BE49-F238E27FC236}">
                <a16:creationId xmlns:a16="http://schemas.microsoft.com/office/drawing/2014/main" id="{8AF1CBAF-9BC8-422C-A5C1-9530D8C5E9DC}"/>
              </a:ext>
            </a:extLst>
          </p:cNvPr>
          <p:cNvSpPr txBox="1"/>
          <p:nvPr/>
        </p:nvSpPr>
        <p:spPr>
          <a:xfrm>
            <a:off x="7436109" y="1900082"/>
            <a:ext cx="2802489" cy="338554"/>
          </a:xfrm>
          <a:prstGeom prst="rect">
            <a:avLst/>
          </a:prstGeom>
          <a:noFill/>
        </p:spPr>
        <p:txBody>
          <a:bodyPr wrap="square">
            <a:spAutoFit/>
          </a:bodyPr>
          <a:lstStyle/>
          <a:p>
            <a:pPr lvl="0" algn="ctr"/>
            <a:r>
              <a:rPr lang="en-GB" sz="1600" b="1" dirty="0"/>
              <a:t>Why we need to change</a:t>
            </a:r>
          </a:p>
        </p:txBody>
      </p:sp>
      <p:sp>
        <p:nvSpPr>
          <p:cNvPr id="28" name="TextBox 27">
            <a:extLst>
              <a:ext uri="{FF2B5EF4-FFF2-40B4-BE49-F238E27FC236}">
                <a16:creationId xmlns:a16="http://schemas.microsoft.com/office/drawing/2014/main" id="{4CA99224-4E5C-48AD-A570-D62BF69E1D5D}"/>
              </a:ext>
            </a:extLst>
          </p:cNvPr>
          <p:cNvSpPr txBox="1"/>
          <p:nvPr/>
        </p:nvSpPr>
        <p:spPr>
          <a:xfrm>
            <a:off x="6351574" y="2333685"/>
            <a:ext cx="5143500" cy="4524315"/>
          </a:xfrm>
          <a:prstGeom prst="rect">
            <a:avLst/>
          </a:prstGeom>
          <a:noFill/>
        </p:spPr>
        <p:txBody>
          <a:bodyPr wrap="square">
            <a:spAutoFit/>
          </a:bodyPr>
          <a:lstStyle/>
          <a:p>
            <a:pPr marL="285750" indent="-285750">
              <a:buFont typeface="Arial" panose="020B0604020202020204" pitchFamily="34" charset="0"/>
              <a:buChar char="•"/>
            </a:pPr>
            <a:r>
              <a:rPr lang="en-GB" sz="1600" dirty="0"/>
              <a:t>Europe’s policy in Energy System Integration requires for Ireland to consider the energy system as a whole. </a:t>
            </a:r>
          </a:p>
          <a:p>
            <a:pPr marL="285750" lvl="0" indent="-285750">
              <a:buFont typeface="Arial" panose="020B0604020202020204" pitchFamily="34" charset="0"/>
              <a:buChar char="•"/>
            </a:pPr>
            <a:r>
              <a:rPr lang="en-GB" sz="1600" dirty="0"/>
              <a:t>Climate Action Bill commits Ireland to a 51% reduction in emissions by 2030.</a:t>
            </a:r>
          </a:p>
          <a:p>
            <a:pPr marL="285750" lvl="0" indent="-285750">
              <a:buFont typeface="Arial" panose="020B0604020202020204" pitchFamily="34" charset="0"/>
              <a:buChar char="•"/>
            </a:pPr>
            <a:r>
              <a:rPr lang="en-GB" sz="1600" dirty="0"/>
              <a:t>Fossil fuels accounted for 57% of Ireland’s emissions. (SEIA Report) </a:t>
            </a:r>
          </a:p>
          <a:p>
            <a:pPr marL="285750" lvl="0" indent="-285750">
              <a:buFont typeface="Arial" panose="020B0604020202020204" pitchFamily="34" charset="0"/>
              <a:buChar char="•"/>
            </a:pPr>
            <a:r>
              <a:rPr lang="en-GB" sz="1600" dirty="0"/>
              <a:t>Ireland needs to leverage successes in renewable electricity to decarbonise the whole energy system.</a:t>
            </a:r>
          </a:p>
          <a:p>
            <a:pPr marL="285750" lvl="0" indent="-285750">
              <a:buFont typeface="Arial" panose="020B0604020202020204" pitchFamily="34" charset="0"/>
              <a:buChar char="•"/>
            </a:pPr>
            <a:r>
              <a:rPr lang="en-GB" sz="1600" dirty="0"/>
              <a:t>Ireland needs to overcome constraints on the electricity transmission network.</a:t>
            </a:r>
          </a:p>
          <a:p>
            <a:pPr marL="285750" lvl="0" indent="-285750">
              <a:buFont typeface="Arial" panose="020B0604020202020204" pitchFamily="34" charset="0"/>
              <a:buChar char="•"/>
            </a:pPr>
            <a:r>
              <a:rPr lang="en-GB" sz="1600" dirty="0"/>
              <a:t>We need to capitalise on our wind natural resource, including 70GW offshore and become an energy exporter.</a:t>
            </a:r>
          </a:p>
          <a:p>
            <a:pPr marL="285750" lvl="0" indent="-285750">
              <a:buFont typeface="Arial" panose="020B0604020202020204" pitchFamily="34" charset="0"/>
              <a:buChar char="•"/>
            </a:pPr>
            <a:r>
              <a:rPr lang="en-GB" sz="1600" dirty="0"/>
              <a:t>Indigenous Energy Storage requires Ireland to identify a new solution.  (EU Policy)</a:t>
            </a:r>
          </a:p>
          <a:p>
            <a:pPr lvl="0"/>
            <a:endParaRPr lang="en-GB" sz="1600" dirty="0"/>
          </a:p>
          <a:p>
            <a:pPr marL="285750" lvl="0" indent="-285750">
              <a:buFont typeface="Arial" panose="020B0604020202020204" pitchFamily="34" charset="0"/>
              <a:buChar char="•"/>
            </a:pPr>
            <a:endParaRPr lang="en-GB" sz="1600" dirty="0"/>
          </a:p>
          <a:p>
            <a:pPr marL="285750" lvl="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1659366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EBC14E-4786-42B1-B5B1-BC014A9D63A9}"/>
              </a:ext>
            </a:extLst>
          </p:cNvPr>
          <p:cNvSpPr>
            <a:spLocks noGrp="1"/>
          </p:cNvSpPr>
          <p:nvPr>
            <p:ph idx="1"/>
          </p:nvPr>
        </p:nvSpPr>
        <p:spPr>
          <a:xfrm>
            <a:off x="581193" y="1995054"/>
            <a:ext cx="11029615" cy="4029999"/>
          </a:xfrm>
        </p:spPr>
        <p:txBody>
          <a:bodyPr>
            <a:normAutofit fontScale="92500"/>
          </a:bodyPr>
          <a:lstStyle/>
          <a:p>
            <a:pPr marL="0" indent="0">
              <a:buNone/>
            </a:pPr>
            <a:r>
              <a:rPr lang="en-GB" sz="1600" b="1" dirty="0">
                <a:solidFill>
                  <a:schemeClr val="tx1"/>
                </a:solidFill>
                <a:latin typeface="+mj-lt"/>
                <a:ea typeface="Calibri" panose="020F0502020204030204" pitchFamily="34" charset="0"/>
              </a:rPr>
              <a:t>THE ENERGY SYSTEM OF 2050 WILL BE A RENEWABLE ELECTRICITY COMPLEMENTED BY GREEN HYDROGEN</a:t>
            </a:r>
          </a:p>
          <a:p>
            <a:r>
              <a:rPr lang="en-GB" sz="1600" dirty="0">
                <a:solidFill>
                  <a:schemeClr val="tx1"/>
                </a:solidFill>
                <a:latin typeface="+mj-lt"/>
                <a:ea typeface="Calibri" panose="020F0502020204030204" pitchFamily="34" charset="0"/>
              </a:rPr>
              <a:t>Green Hydrogen can complement renewable electricity to meet all of Ireland’s energy needs.  </a:t>
            </a:r>
          </a:p>
          <a:p>
            <a:r>
              <a:rPr lang="en-GB" sz="1600" dirty="0">
                <a:solidFill>
                  <a:schemeClr val="tx1"/>
                </a:solidFill>
                <a:latin typeface="+mj-lt"/>
                <a:ea typeface="Calibri" panose="020F0502020204030204" pitchFamily="34" charset="0"/>
                <a:cs typeface="Arial" panose="020B0604020202020204" pitchFamily="34" charset="0"/>
              </a:rPr>
              <a:t>Green Hydrogen can replace fossil fuels.</a:t>
            </a:r>
          </a:p>
          <a:p>
            <a:r>
              <a:rPr lang="en-GB" sz="1600" dirty="0">
                <a:solidFill>
                  <a:schemeClr val="tx1"/>
                </a:solidFill>
                <a:latin typeface="+mj-lt"/>
                <a:ea typeface="Calibri" panose="020F0502020204030204" pitchFamily="34" charset="0"/>
                <a:cs typeface="Arial" panose="020B0604020202020204" pitchFamily="34" charset="0"/>
              </a:rPr>
              <a:t>Green Hydrogen maximizes use of existing assets and infrastructure. </a:t>
            </a:r>
          </a:p>
          <a:p>
            <a:r>
              <a:rPr lang="en-US" sz="1600" dirty="0">
                <a:solidFill>
                  <a:schemeClr val="tx1"/>
                </a:solidFill>
                <a:effectLst/>
                <a:latin typeface="+mj-lt"/>
                <a:ea typeface="Calibri" panose="020F0502020204030204" pitchFamily="34" charset="0"/>
                <a:cs typeface="Arial" panose="020B0604020202020204" pitchFamily="34" charset="0"/>
              </a:rPr>
              <a:t>Green Hydrogen enables </a:t>
            </a:r>
            <a:r>
              <a:rPr lang="en-US" sz="1600" dirty="0">
                <a:solidFill>
                  <a:schemeClr val="tx1"/>
                </a:solidFill>
                <a:latin typeface="+mj-lt"/>
                <a:ea typeface="Calibri" panose="020F0502020204030204" pitchFamily="34" charset="0"/>
                <a:cs typeface="Arial" panose="020B0604020202020204" pitchFamily="34" charset="0"/>
              </a:rPr>
              <a:t>energy system integration. </a:t>
            </a:r>
          </a:p>
          <a:p>
            <a:r>
              <a:rPr lang="en-US" sz="1600" dirty="0">
                <a:solidFill>
                  <a:schemeClr val="tx1"/>
                </a:solidFill>
                <a:effectLst/>
                <a:latin typeface="+mj-lt"/>
                <a:ea typeface="Calibri" panose="020F0502020204030204" pitchFamily="34" charset="0"/>
                <a:cs typeface="Arial" panose="020B0604020202020204" pitchFamily="34" charset="0"/>
              </a:rPr>
              <a:t>Green Hydrogen enables Ireland to become a net exporter of energy. </a:t>
            </a:r>
          </a:p>
          <a:p>
            <a:r>
              <a:rPr lang="en-US" sz="1600" dirty="0">
                <a:solidFill>
                  <a:schemeClr val="tx1"/>
                </a:solidFill>
                <a:latin typeface="+mj-lt"/>
                <a:ea typeface="Calibri" panose="020F0502020204030204" pitchFamily="34" charset="0"/>
                <a:cs typeface="Arial" panose="020B0604020202020204" pitchFamily="34" charset="0"/>
              </a:rPr>
              <a:t>Green Hydrogen meets Ireland’s energy storage and security needs. </a:t>
            </a:r>
          </a:p>
          <a:p>
            <a:r>
              <a:rPr lang="en-US" sz="1600" dirty="0">
                <a:solidFill>
                  <a:schemeClr val="tx1"/>
                </a:solidFill>
                <a:latin typeface="+mj-lt"/>
                <a:ea typeface="Calibri" panose="020F0502020204030204" pitchFamily="34" charset="0"/>
                <a:cs typeface="Arial" panose="020B0604020202020204" pitchFamily="34" charset="0"/>
              </a:rPr>
              <a:t>Green Hydrogen will encourage clean industrial development in Ireland by supporting existing industries and attracting new ones. </a:t>
            </a:r>
          </a:p>
          <a:p>
            <a:r>
              <a:rPr lang="en-US" sz="1600" dirty="0">
                <a:solidFill>
                  <a:schemeClr val="tx1"/>
                </a:solidFill>
                <a:latin typeface="+mj-lt"/>
                <a:ea typeface="Calibri" panose="020F0502020204030204" pitchFamily="34" charset="0"/>
                <a:cs typeface="Arial" panose="020B0604020202020204" pitchFamily="34" charset="0"/>
              </a:rPr>
              <a:t>Green Hydrogen can be used as a feedstock for fertilizer and other hydrogen-based products.</a:t>
            </a:r>
          </a:p>
          <a:p>
            <a:r>
              <a:rPr lang="en-GB" sz="1600" dirty="0">
                <a:solidFill>
                  <a:schemeClr val="tx1"/>
                </a:solidFill>
                <a:latin typeface="+mj-lt"/>
                <a:ea typeface="Calibri" panose="020F0502020204030204" pitchFamily="34" charset="0"/>
                <a:cs typeface="Arial" panose="020B0604020202020204" pitchFamily="34" charset="0"/>
              </a:rPr>
              <a:t>Green hydrogen is an energy vector that can help decarbonise the electricity grid in Ireland, and balance intermittency in wind, solar, and other renewable energy sources</a:t>
            </a:r>
          </a:p>
        </p:txBody>
      </p:sp>
      <p:sp>
        <p:nvSpPr>
          <p:cNvPr id="8" name="TextBox 7">
            <a:extLst>
              <a:ext uri="{FF2B5EF4-FFF2-40B4-BE49-F238E27FC236}">
                <a16:creationId xmlns:a16="http://schemas.microsoft.com/office/drawing/2014/main" id="{89C4FD65-B223-476A-A659-12B7AC3ECD0F}"/>
              </a:ext>
            </a:extLst>
          </p:cNvPr>
          <p:cNvSpPr txBox="1"/>
          <p:nvPr/>
        </p:nvSpPr>
        <p:spPr>
          <a:xfrm>
            <a:off x="1891171" y="936428"/>
            <a:ext cx="8164778" cy="461665"/>
          </a:xfrm>
          <a:prstGeom prst="rect">
            <a:avLst/>
          </a:prstGeom>
          <a:noFill/>
        </p:spPr>
        <p:txBody>
          <a:bodyPr wrap="square">
            <a:spAutoFit/>
          </a:bodyPr>
          <a:lstStyle/>
          <a:p>
            <a:pPr algn="ctr"/>
            <a:r>
              <a:rPr lang="en-GB" sz="2400" b="1" dirty="0">
                <a:solidFill>
                  <a:schemeClr val="bg1"/>
                </a:solidFill>
              </a:rPr>
              <a:t>Green Hydrogen enables Ireland’s energy transition </a:t>
            </a:r>
          </a:p>
        </p:txBody>
      </p:sp>
    </p:spTree>
    <p:extLst>
      <p:ext uri="{BB962C8B-B14F-4D97-AF65-F5344CB8AC3E}">
        <p14:creationId xmlns:p14="http://schemas.microsoft.com/office/powerpoint/2010/main" val="2575440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5779" y="1010900"/>
            <a:ext cx="9804921" cy="615553"/>
          </a:xfrm>
          <a:prstGeom prst="rect">
            <a:avLst/>
          </a:prstGeom>
        </p:spPr>
        <p:txBody>
          <a:bodyPr wrap="square">
            <a:spAutoFit/>
          </a:bodyPr>
          <a:lstStyle/>
          <a:p>
            <a:endParaRPr lang="en-GB" dirty="0"/>
          </a:p>
          <a:p>
            <a:pPr marL="285750" indent="-285750">
              <a:buFont typeface="Arial" panose="020B0604020202020204" pitchFamily="34" charset="0"/>
              <a:buChar char="•"/>
            </a:pPr>
            <a:endParaRPr lang="en-GB" sz="1600" dirty="0"/>
          </a:p>
        </p:txBody>
      </p:sp>
      <p:sp>
        <p:nvSpPr>
          <p:cNvPr id="12" name="Rectangle 11"/>
          <p:cNvSpPr/>
          <p:nvPr/>
        </p:nvSpPr>
        <p:spPr>
          <a:xfrm>
            <a:off x="6359806" y="6423768"/>
            <a:ext cx="4207177" cy="276999"/>
          </a:xfrm>
          <a:prstGeom prst="rect">
            <a:avLst/>
          </a:prstGeom>
        </p:spPr>
        <p:txBody>
          <a:bodyPr wrap="none">
            <a:spAutoFit/>
          </a:bodyPr>
          <a:lstStyle/>
          <a:p>
            <a:r>
              <a:rPr lang="en-GB" sz="1200" b="1" i="1" dirty="0">
                <a:solidFill>
                  <a:schemeClr val="accent2">
                    <a:lumMod val="60000"/>
                    <a:lumOff val="40000"/>
                  </a:schemeClr>
                </a:solidFill>
              </a:rPr>
              <a:t>The Association for Energy, Mobility, Industry &amp; Community</a:t>
            </a:r>
          </a:p>
        </p:txBody>
      </p:sp>
      <p:sp>
        <p:nvSpPr>
          <p:cNvPr id="24" name="TextBox 23">
            <a:extLst>
              <a:ext uri="{FF2B5EF4-FFF2-40B4-BE49-F238E27FC236}">
                <a16:creationId xmlns:a16="http://schemas.microsoft.com/office/drawing/2014/main" id="{D3BD52D9-9EA6-42A6-AAB5-C5052CE6B7CA}"/>
              </a:ext>
            </a:extLst>
          </p:cNvPr>
          <p:cNvSpPr txBox="1"/>
          <p:nvPr/>
        </p:nvSpPr>
        <p:spPr>
          <a:xfrm>
            <a:off x="1881443" y="857011"/>
            <a:ext cx="8164778" cy="461665"/>
          </a:xfrm>
          <a:prstGeom prst="rect">
            <a:avLst/>
          </a:prstGeom>
          <a:noFill/>
        </p:spPr>
        <p:txBody>
          <a:bodyPr wrap="square">
            <a:spAutoFit/>
          </a:bodyPr>
          <a:lstStyle/>
          <a:p>
            <a:pPr algn="ctr"/>
            <a:r>
              <a:rPr lang="en-GB" sz="2400" b="1" dirty="0">
                <a:solidFill>
                  <a:schemeClr val="bg1"/>
                </a:solidFill>
              </a:rPr>
              <a:t>How Green Hydrogen is produced</a:t>
            </a:r>
            <a:endParaRPr lang="en-GB" sz="2000" b="1" dirty="0">
              <a:solidFill>
                <a:schemeClr val="bg1"/>
              </a:solidFill>
            </a:endParaRPr>
          </a:p>
        </p:txBody>
      </p:sp>
      <p:pic>
        <p:nvPicPr>
          <p:cNvPr id="6" name="Picture 5" descr="Diagram&#10;&#10;Description automatically generated">
            <a:extLst>
              <a:ext uri="{FF2B5EF4-FFF2-40B4-BE49-F238E27FC236}">
                <a16:creationId xmlns:a16="http://schemas.microsoft.com/office/drawing/2014/main" id="{9DD4E9F2-5CC3-430C-92B5-0BB5B6DCDD52}"/>
              </a:ext>
            </a:extLst>
          </p:cNvPr>
          <p:cNvPicPr>
            <a:picLocks noChangeAspect="1"/>
          </p:cNvPicPr>
          <p:nvPr/>
        </p:nvPicPr>
        <p:blipFill>
          <a:blip r:embed="rId3"/>
          <a:stretch>
            <a:fillRect/>
          </a:stretch>
        </p:blipFill>
        <p:spPr>
          <a:xfrm>
            <a:off x="1720951" y="2017370"/>
            <a:ext cx="8485762" cy="4321696"/>
          </a:xfrm>
          <a:prstGeom prst="rect">
            <a:avLst/>
          </a:prstGeom>
        </p:spPr>
      </p:pic>
    </p:spTree>
    <p:extLst>
      <p:ext uri="{BB962C8B-B14F-4D97-AF65-F5344CB8AC3E}">
        <p14:creationId xmlns:p14="http://schemas.microsoft.com/office/powerpoint/2010/main" val="1911228700"/>
      </p:ext>
    </p:extLst>
  </p:cSld>
  <p:clrMapOvr>
    <a:masterClrMapping/>
  </p:clrMapOvr>
</p:sld>
</file>

<file path=ppt/theme/theme1.xml><?xml version="1.0" encoding="utf-8"?>
<a:theme xmlns:a="http://schemas.openxmlformats.org/drawingml/2006/main" name="Dividend">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907</TotalTime>
  <Words>545</Words>
  <Application>Microsoft Office PowerPoint</Application>
  <PresentationFormat>Widescreen</PresentationFormat>
  <Paragraphs>50</Paragraphs>
  <Slides>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vt:lpstr>
      <vt:lpstr>Calibri</vt:lpstr>
      <vt:lpstr>Calibri Light</vt:lpstr>
      <vt:lpstr>Gill Sans MT</vt:lpstr>
      <vt:lpstr>Wingdings 2</vt:lpstr>
      <vt:lpstr>Dividend</vt:lpstr>
      <vt:lpstr>A Hydrogen Strategy for Ireland</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Hydrogen Ireland AGM</dc:title>
  <dc:creator>Joanna Wilson (JWilson)</dc:creator>
  <cp:lastModifiedBy>Vanessa Pulgarin</cp:lastModifiedBy>
  <cp:revision>51</cp:revision>
  <cp:lastPrinted>2022-02-21T22:48:41Z</cp:lastPrinted>
  <dcterms:created xsi:type="dcterms:W3CDTF">2021-04-21T16:14:06Z</dcterms:created>
  <dcterms:modified xsi:type="dcterms:W3CDTF">2022-04-12T15:20:01Z</dcterms:modified>
</cp:coreProperties>
</file>